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259" r:id="rId5"/>
    <p:sldId id="266" r:id="rId6"/>
    <p:sldId id="282" r:id="rId7"/>
    <p:sldId id="256" r:id="rId8"/>
    <p:sldId id="280" r:id="rId9"/>
    <p:sldId id="281" r:id="rId10"/>
    <p:sldId id="262" r:id="rId11"/>
    <p:sldId id="268" r:id="rId12"/>
    <p:sldId id="269" r:id="rId13"/>
    <p:sldId id="278" r:id="rId14"/>
    <p:sldId id="279" r:id="rId15"/>
    <p:sldId id="283"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8F8F"/>
    <a:srgbClr val="D676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920C87-4052-41D9-925A-DA0139F7A4BA}" v="266" dt="2024-11-14T15:30:35.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1" autoAdjust="0"/>
    <p:restoredTop sz="93515" autoAdjust="0"/>
  </p:normalViewPr>
  <p:slideViewPr>
    <p:cSldViewPr snapToGrid="0" snapToObjects="1">
      <p:cViewPr>
        <p:scale>
          <a:sx n="84" d="100"/>
          <a:sy n="84" d="100"/>
        </p:scale>
        <p:origin x="2936" y="1392"/>
      </p:cViewPr>
      <p:guideLst/>
    </p:cSldViewPr>
  </p:slideViewPr>
  <p:outlineViewPr>
    <p:cViewPr>
      <p:scale>
        <a:sx n="75" d="100"/>
        <a:sy n="75"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1D261-D3DC-CB48-AFEC-1697C2960DFC}" type="datetimeFigureOut">
              <a:rPr lang="en-GB" smtClean="0"/>
              <a:t>23/09/2025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4C6ED-1A87-5548-96E1-DE2B9A47B4F1}" type="slidenum">
              <a:rPr lang="en-GB" smtClean="0"/>
              <a:t>‹#›</a:t>
            </a:fld>
            <a:endParaRPr lang="en-GB"/>
          </a:p>
        </p:txBody>
      </p:sp>
    </p:spTree>
    <p:extLst>
      <p:ext uri="{BB962C8B-B14F-4D97-AF65-F5344CB8AC3E}">
        <p14:creationId xmlns:p14="http://schemas.microsoft.com/office/powerpoint/2010/main" val="341129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a:t>
            </a:fld>
            <a:endParaRPr lang="en-GB"/>
          </a:p>
        </p:txBody>
      </p:sp>
    </p:spTree>
    <p:extLst>
      <p:ext uri="{BB962C8B-B14F-4D97-AF65-F5344CB8AC3E}">
        <p14:creationId xmlns:p14="http://schemas.microsoft.com/office/powerpoint/2010/main" val="319489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12</a:t>
            </a:fld>
            <a:endParaRPr lang="en-GB"/>
          </a:p>
        </p:txBody>
      </p:sp>
    </p:spTree>
    <p:extLst>
      <p:ext uri="{BB962C8B-B14F-4D97-AF65-F5344CB8AC3E}">
        <p14:creationId xmlns:p14="http://schemas.microsoft.com/office/powerpoint/2010/main" val="618967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13</a:t>
            </a:fld>
            <a:endParaRPr lang="en-GB"/>
          </a:p>
        </p:txBody>
      </p:sp>
    </p:spTree>
    <p:extLst>
      <p:ext uri="{BB962C8B-B14F-4D97-AF65-F5344CB8AC3E}">
        <p14:creationId xmlns:p14="http://schemas.microsoft.com/office/powerpoint/2010/main" val="2150037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a:t>
            </a:fld>
            <a:endParaRPr lang="en-GB"/>
          </a:p>
        </p:txBody>
      </p:sp>
    </p:spTree>
    <p:extLst>
      <p:ext uri="{BB962C8B-B14F-4D97-AF65-F5344CB8AC3E}">
        <p14:creationId xmlns:p14="http://schemas.microsoft.com/office/powerpoint/2010/main" val="3870227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4</a:t>
            </a:fld>
            <a:endParaRPr lang="en-GB"/>
          </a:p>
        </p:txBody>
      </p:sp>
    </p:spTree>
    <p:extLst>
      <p:ext uri="{BB962C8B-B14F-4D97-AF65-F5344CB8AC3E}">
        <p14:creationId xmlns:p14="http://schemas.microsoft.com/office/powerpoint/2010/main" val="2698965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5</a:t>
            </a:fld>
            <a:endParaRPr lang="en-GB"/>
          </a:p>
        </p:txBody>
      </p:sp>
    </p:spTree>
    <p:extLst>
      <p:ext uri="{BB962C8B-B14F-4D97-AF65-F5344CB8AC3E}">
        <p14:creationId xmlns:p14="http://schemas.microsoft.com/office/powerpoint/2010/main" val="666560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6</a:t>
            </a:fld>
            <a:endParaRPr lang="en-GB"/>
          </a:p>
        </p:txBody>
      </p:sp>
    </p:spTree>
    <p:extLst>
      <p:ext uri="{BB962C8B-B14F-4D97-AF65-F5344CB8AC3E}">
        <p14:creationId xmlns:p14="http://schemas.microsoft.com/office/powerpoint/2010/main" val="670578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7</a:t>
            </a:fld>
            <a:endParaRPr lang="en-GB"/>
          </a:p>
        </p:txBody>
      </p:sp>
    </p:spTree>
    <p:extLst>
      <p:ext uri="{BB962C8B-B14F-4D97-AF65-F5344CB8AC3E}">
        <p14:creationId xmlns:p14="http://schemas.microsoft.com/office/powerpoint/2010/main" val="7062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9</a:t>
            </a:fld>
            <a:endParaRPr lang="en-GB"/>
          </a:p>
        </p:txBody>
      </p:sp>
    </p:spTree>
    <p:extLst>
      <p:ext uri="{BB962C8B-B14F-4D97-AF65-F5344CB8AC3E}">
        <p14:creationId xmlns:p14="http://schemas.microsoft.com/office/powerpoint/2010/main" val="465722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10</a:t>
            </a:fld>
            <a:endParaRPr lang="en-GB"/>
          </a:p>
        </p:txBody>
      </p:sp>
    </p:spTree>
    <p:extLst>
      <p:ext uri="{BB962C8B-B14F-4D97-AF65-F5344CB8AC3E}">
        <p14:creationId xmlns:p14="http://schemas.microsoft.com/office/powerpoint/2010/main" val="1796900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11</a:t>
            </a:fld>
            <a:endParaRPr lang="en-GB"/>
          </a:p>
        </p:txBody>
      </p:sp>
    </p:spTree>
    <p:extLst>
      <p:ext uri="{BB962C8B-B14F-4D97-AF65-F5344CB8AC3E}">
        <p14:creationId xmlns:p14="http://schemas.microsoft.com/office/powerpoint/2010/main" val="3438671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3.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 name="Picture 28" descr="Logo Staffordshire and Stoke-on-Trent Integrated Care Board">
            <a:extLst>
              <a:ext uri="{FF2B5EF4-FFF2-40B4-BE49-F238E27FC236}">
                <a16:creationId xmlns:a16="http://schemas.microsoft.com/office/drawing/2014/main" id="{F53C1106-52D5-2558-AF96-E48A617033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DE806F2C-325F-C79F-7566-B34113E8BF6D}"/>
              </a:ext>
            </a:extLst>
          </p:cNvPr>
          <p:cNvPicPr>
            <a:picLocks noChangeAspect="1"/>
          </p:cNvPicPr>
          <p:nvPr userDrawn="1"/>
        </p:nvPicPr>
        <p:blipFill>
          <a:blip r:embed="rId3"/>
          <a:stretch>
            <a:fillRect/>
          </a:stretch>
        </p:blipFill>
        <p:spPr>
          <a:xfrm flipH="1">
            <a:off x="0" y="0"/>
            <a:ext cx="125999" cy="6858000"/>
          </a:xfrm>
          <a:prstGeom prst="rect">
            <a:avLst/>
          </a:prstGeom>
        </p:spPr>
      </p:pic>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0A84773-D43B-1350-D9C7-73061AF03431}"/>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1711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330BD00-61EE-B329-FE8C-B233D00F6FD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899600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7B25B061-F8D2-3F24-1072-DB132CFA6345}"/>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786656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2E0B084-9962-79FB-5E12-750375F49093}"/>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067787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365775"/>
            <a:ext cx="10515600" cy="2852737"/>
          </a:xfrm>
        </p:spPr>
        <p:txBody>
          <a:bodyPr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1"/>
            <a:ext cx="2743200" cy="273050"/>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cxnSp>
        <p:nvCxnSpPr>
          <p:cNvPr id="9" name="Straight Connector 8">
            <a:extLst>
              <a:ext uri="{FF2B5EF4-FFF2-40B4-BE49-F238E27FC236}">
                <a16:creationId xmlns:a16="http://schemas.microsoft.com/office/drawing/2014/main" id="{E392ECB9-74EC-5C91-50FE-6F2630C9E9A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9A4A8AE-04D8-380B-FA9D-498A6B2BE3A3}"/>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118548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959093"/>
            <a:ext cx="5181600" cy="414778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493E8BC9-5A60-D7E1-002A-D56F914A076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8" name="Slide Number Placeholder 8">
            <a:extLst>
              <a:ext uri="{FF2B5EF4-FFF2-40B4-BE49-F238E27FC236}">
                <a16:creationId xmlns:a16="http://schemas.microsoft.com/office/drawing/2014/main" id="{9EDDA0EF-5B90-7B14-DF18-988F3FAEE90D}"/>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pic>
        <p:nvPicPr>
          <p:cNvPr id="5" name="Picture 4">
            <a:extLst>
              <a:ext uri="{FF2B5EF4-FFF2-40B4-BE49-F238E27FC236}">
                <a16:creationId xmlns:a16="http://schemas.microsoft.com/office/drawing/2014/main" id="{EF4E8599-5FFF-12E5-9442-95C3AFCFC55D}"/>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677804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accent1">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23226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5524495"/>
          </a:xfrm>
        </p:spPr>
        <p:txBody>
          <a:bodyPr tIns="10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dirty="0"/>
          </a:p>
        </p:txBody>
      </p:sp>
      <p:pic>
        <p:nvPicPr>
          <p:cNvPr id="5" name="Picture 4">
            <a:extLst>
              <a:ext uri="{FF2B5EF4-FFF2-40B4-BE49-F238E27FC236}">
                <a16:creationId xmlns:a16="http://schemas.microsoft.com/office/drawing/2014/main" id="{61DD8D7A-2DDB-9D32-46D3-D550B9FA833E}"/>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808299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13" name="Straight Connector 12">
            <a:extLst>
              <a:ext uri="{FF2B5EF4-FFF2-40B4-BE49-F238E27FC236}">
                <a16:creationId xmlns:a16="http://schemas.microsoft.com/office/drawing/2014/main" id="{C56ED95E-1BAC-2C64-6A1C-637EC9E9447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7" name="Picture 6">
            <a:extLst>
              <a:ext uri="{FF2B5EF4-FFF2-40B4-BE49-F238E27FC236}">
                <a16:creationId xmlns:a16="http://schemas.microsoft.com/office/drawing/2014/main" id="{4583239A-860A-58F5-785D-789A997A9C21}"/>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82214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8DD6D53A-0A7C-3337-971E-D34943E53646}"/>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212262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DA67B2DA-D5F5-651A-5CD4-B0DC6A22F7C8}"/>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72464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1">
            <a:alpha val="84988"/>
          </a:schemeClr>
        </a:solidFill>
        <a:effectLst/>
      </p:bgPr>
    </p:bg>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E8FB3DD-4A7A-9479-8217-558310298F6B}"/>
              </a:ext>
            </a:extLst>
          </p:cNvPr>
          <p:cNvPicPr>
            <a:picLocks noChangeAspect="1"/>
          </p:cNvPicPr>
          <p:nvPr userDrawn="1"/>
        </p:nvPicPr>
        <p:blipFill>
          <a:blip r:embed="rId3"/>
          <a:stretch>
            <a:fillRect/>
          </a:stretch>
        </p:blipFill>
        <p:spPr>
          <a:xfrm flipH="1">
            <a:off x="0" y="0"/>
            <a:ext cx="125999" cy="6858000"/>
          </a:xfrm>
          <a:prstGeom prst="rect">
            <a:avLst/>
          </a:prstGeom>
        </p:spPr>
      </p:pic>
    </p:spTree>
    <p:extLst>
      <p:ext uri="{BB962C8B-B14F-4D97-AF65-F5344CB8AC3E}">
        <p14:creationId xmlns:p14="http://schemas.microsoft.com/office/powerpoint/2010/main" val="2145575843"/>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737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13FEAD4A-CFC3-AA2B-11C4-894479F5D919}"/>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3808201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5733DD28-B6C8-BE2D-FEBB-4D02CE659A82}"/>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8208169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500231"/>
            <a:ext cx="10515600" cy="2557940"/>
          </a:xfrm>
        </p:spPr>
        <p:txBody>
          <a:bodyPr/>
          <a:lstStyle>
            <a:lvl1pPr algn="ctr">
              <a:defRPr b="0" i="1"/>
            </a:lvl1pPr>
          </a:lstStyle>
          <a:p>
            <a:r>
              <a:rPr lang="en-GB" dirty="0"/>
              <a:t>Click to edit Master title style</a:t>
            </a:r>
            <a:endParaRPr lang="en-US" dirty="0"/>
          </a:p>
        </p:txBody>
      </p:sp>
      <p:sp>
        <p:nvSpPr>
          <p:cNvPr id="29" name="Picture Placeholder 4">
            <a:extLst>
              <a:ext uri="{FF2B5EF4-FFF2-40B4-BE49-F238E27FC236}">
                <a16:creationId xmlns:a16="http://schemas.microsoft.com/office/drawing/2014/main" id="{50E0D8E5-5FC7-5384-8B9C-59B4B5A42D8C}"/>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dirty="0"/>
          </a:p>
        </p:txBody>
      </p:sp>
      <p:pic>
        <p:nvPicPr>
          <p:cNvPr id="31" name="Picture 30" descr="Shape, circle&#10;&#10;Description automatically generated">
            <a:extLst>
              <a:ext uri="{FF2B5EF4-FFF2-40B4-BE49-F238E27FC236}">
                <a16:creationId xmlns:a16="http://schemas.microsoft.com/office/drawing/2014/main" id="{E04C6B2A-0C6F-286C-10B4-69C07DE4438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28" name="Picture Placeholder 4">
            <a:extLst>
              <a:ext uri="{FF2B5EF4-FFF2-40B4-BE49-F238E27FC236}">
                <a16:creationId xmlns:a16="http://schemas.microsoft.com/office/drawing/2014/main" id="{E03D4CB8-ED2D-8013-ABDA-FE8D43720F31}"/>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dirty="0"/>
          </a:p>
        </p:txBody>
      </p:sp>
      <p:pic>
        <p:nvPicPr>
          <p:cNvPr id="30" name="Picture 29" descr="Shape, circle&#10;&#10;Description automatically generated">
            <a:extLst>
              <a:ext uri="{FF2B5EF4-FFF2-40B4-BE49-F238E27FC236}">
                <a16:creationId xmlns:a16="http://schemas.microsoft.com/office/drawing/2014/main" id="{2AF8E31B-067A-5F55-256B-1F6A4306BEB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33" name="Picture 32" descr="Circle&#10;&#10;Description automatically generated">
            <a:extLst>
              <a:ext uri="{FF2B5EF4-FFF2-40B4-BE49-F238E27FC236}">
                <a16:creationId xmlns:a16="http://schemas.microsoft.com/office/drawing/2014/main" id="{E6F4C53A-4C5C-D138-3A2F-4B26B208D16B}"/>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32" name="Picture Placeholder 4">
            <a:extLst>
              <a:ext uri="{FF2B5EF4-FFF2-40B4-BE49-F238E27FC236}">
                <a16:creationId xmlns:a16="http://schemas.microsoft.com/office/drawing/2014/main" id="{728BB60E-128C-2611-C26A-A3EA16027C74}"/>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dirty="0"/>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Footer Placeholder 4">
            <a:extLst>
              <a:ext uri="{FF2B5EF4-FFF2-40B4-BE49-F238E27FC236}">
                <a16:creationId xmlns:a16="http://schemas.microsoft.com/office/drawing/2014/main" id="{C1D1B348-46B3-CD9B-6101-752049A77592}"/>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52" name="Slide Number Placeholder 8">
            <a:extLst>
              <a:ext uri="{FF2B5EF4-FFF2-40B4-BE49-F238E27FC236}">
                <a16:creationId xmlns:a16="http://schemas.microsoft.com/office/drawing/2014/main" id="{A84ED0A8-23A7-642A-AC85-B17248A27322}"/>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C89368A9-D92A-7F9B-402E-D3CD684C8BBC}"/>
              </a:ext>
            </a:extLst>
          </p:cNvPr>
          <p:cNvPicPr>
            <a:picLocks noChangeAspect="1"/>
          </p:cNvPicPr>
          <p:nvPr userDrawn="1"/>
        </p:nvPicPr>
        <p:blipFill>
          <a:blip r:embed="rId5"/>
          <a:stretch>
            <a:fillRect/>
          </a:stretch>
        </p:blipFill>
        <p:spPr>
          <a:xfrm flipH="1">
            <a:off x="0" y="0"/>
            <a:ext cx="125999" cy="6858000"/>
          </a:xfrm>
          <a:prstGeom prst="rect">
            <a:avLst/>
          </a:prstGeom>
        </p:spPr>
      </p:pic>
    </p:spTree>
    <p:extLst>
      <p:ext uri="{BB962C8B-B14F-4D97-AF65-F5344CB8AC3E}">
        <p14:creationId xmlns:p14="http://schemas.microsoft.com/office/powerpoint/2010/main" val="1482830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Only">
    <p:bg>
      <p:bgPr>
        <a:solidFill>
          <a:schemeClr val="accent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dirty="0"/>
              <a:t>Click to edit Master title style</a:t>
            </a:r>
            <a:endParaRPr lang="en-US" dirty="0"/>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dirty="0"/>
          </a:p>
        </p:txBody>
      </p:sp>
      <p:pic>
        <p:nvPicPr>
          <p:cNvPr id="14" name="Picture 13" descr="Shape, circle&#10;&#10;Description automatically generated">
            <a:extLst>
              <a:ext uri="{FF2B5EF4-FFF2-40B4-BE49-F238E27FC236}">
                <a16:creationId xmlns:a16="http://schemas.microsoft.com/office/drawing/2014/main" id="{04E3FFA7-7EC2-726F-2A8A-D4A79823627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dirty="0"/>
          </a:p>
        </p:txBody>
      </p:sp>
      <p:pic>
        <p:nvPicPr>
          <p:cNvPr id="13" name="Picture 12" descr="Shape, circle&#10;&#10;Description automatically generated">
            <a:extLst>
              <a:ext uri="{FF2B5EF4-FFF2-40B4-BE49-F238E27FC236}">
                <a16:creationId xmlns:a16="http://schemas.microsoft.com/office/drawing/2014/main" id="{C634B850-5BF5-FD81-5FF2-419AB53610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27" name="Picture 26" descr="Circle&#10;&#10;Description automatically generated">
            <a:extLst>
              <a:ext uri="{FF2B5EF4-FFF2-40B4-BE49-F238E27FC236}">
                <a16:creationId xmlns:a16="http://schemas.microsoft.com/office/drawing/2014/main" id="{E227F66C-0220-BB22-2FD6-D01406915616}"/>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dirty="0"/>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endParaRPr lang="en-US" dirty="0"/>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4E2636DF-F8F5-15E9-5661-8D7FDBEAFAE8}"/>
              </a:ext>
            </a:extLst>
          </p:cNvPr>
          <p:cNvPicPr>
            <a:picLocks noChangeAspect="1"/>
          </p:cNvPicPr>
          <p:nvPr userDrawn="1"/>
        </p:nvPicPr>
        <p:blipFill>
          <a:blip r:embed="rId5"/>
          <a:stretch>
            <a:fillRect/>
          </a:stretch>
        </p:blipFill>
        <p:spPr>
          <a:xfrm flipH="1">
            <a:off x="0" y="0"/>
            <a:ext cx="125999" cy="6858000"/>
          </a:xfrm>
          <a:prstGeom prst="rect">
            <a:avLst/>
          </a:prstGeom>
        </p:spPr>
      </p:pic>
    </p:spTree>
    <p:extLst>
      <p:ext uri="{BB962C8B-B14F-4D97-AF65-F5344CB8AC3E}">
        <p14:creationId xmlns:p14="http://schemas.microsoft.com/office/powerpoint/2010/main" val="3530857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4" name="Straight Connector 23">
            <a:extLst>
              <a:ext uri="{FF2B5EF4-FFF2-40B4-BE49-F238E27FC236}">
                <a16:creationId xmlns:a16="http://schemas.microsoft.com/office/drawing/2014/main" id="{792E7735-0387-C627-F249-6E101ED8B3F8}"/>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D6216A65-9382-1F05-A564-16F3A716805E}"/>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088266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1" name="Footer Placeholder 4">
            <a:extLst>
              <a:ext uri="{FF2B5EF4-FFF2-40B4-BE49-F238E27FC236}">
                <a16:creationId xmlns:a16="http://schemas.microsoft.com/office/drawing/2014/main" id="{05127705-5A48-DFDD-E23A-D2D7814538C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2" name="Slide Number Placeholder 8">
            <a:extLst>
              <a:ext uri="{FF2B5EF4-FFF2-40B4-BE49-F238E27FC236}">
                <a16:creationId xmlns:a16="http://schemas.microsoft.com/office/drawing/2014/main" id="{037F613B-732A-02C2-005B-C371CAAD5893}"/>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3" name="Straight Connector 22">
            <a:extLst>
              <a:ext uri="{FF2B5EF4-FFF2-40B4-BE49-F238E27FC236}">
                <a16:creationId xmlns:a16="http://schemas.microsoft.com/office/drawing/2014/main" id="{0DCE72F4-CE45-5380-8370-5CED4E016C4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CA51F922-77C8-3CA0-FF15-91E00B86F3AA}"/>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823944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p:nvPr>
        </p:nvSpPr>
        <p:spPr>
          <a:xfrm>
            <a:off x="839788" y="457200"/>
            <a:ext cx="3932237" cy="1355271"/>
          </a:xfrm>
        </p:spPr>
        <p:txBody>
          <a:bodyPr anchor="b"/>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24" name="Slide Number Placeholder 8">
            <a:extLst>
              <a:ext uri="{FF2B5EF4-FFF2-40B4-BE49-F238E27FC236}">
                <a16:creationId xmlns:a16="http://schemas.microsoft.com/office/drawing/2014/main" id="{59A25A1F-6553-4292-11B3-0B8DAA2F78AF}"/>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5" name="Straight Connector 24">
            <a:extLst>
              <a:ext uri="{FF2B5EF4-FFF2-40B4-BE49-F238E27FC236}">
                <a16:creationId xmlns:a16="http://schemas.microsoft.com/office/drawing/2014/main" id="{019FFA98-9387-25EF-6089-D27F1DF71D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78474426-FA4F-B2A9-601E-D88494BE675E}"/>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5" name="Picture 4">
            <a:extLst>
              <a:ext uri="{FF2B5EF4-FFF2-40B4-BE49-F238E27FC236}">
                <a16:creationId xmlns:a16="http://schemas.microsoft.com/office/drawing/2014/main" id="{3DE8BF62-61F4-66C3-AD12-DF194D02F2E7}"/>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950207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199"/>
          </a:xfrm>
        </p:spPr>
        <p:txBody>
          <a:bodyPr anchor="b"/>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3642"/>
            <a:ext cx="3932237" cy="3595345"/>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24" name="Slide Number Placeholder 8">
            <a:extLst>
              <a:ext uri="{FF2B5EF4-FFF2-40B4-BE49-F238E27FC236}">
                <a16:creationId xmlns:a16="http://schemas.microsoft.com/office/drawing/2014/main" id="{C2968A59-30B4-9803-E391-546E9A85FAA5}"/>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5" name="Straight Connector 24">
            <a:extLst>
              <a:ext uri="{FF2B5EF4-FFF2-40B4-BE49-F238E27FC236}">
                <a16:creationId xmlns:a16="http://schemas.microsoft.com/office/drawing/2014/main" id="{7ECB1DCB-B0E9-1843-1D42-9C26AEE76EF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CFFABC50-23CA-E531-B0BE-4B8DA2ECC086}"/>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5" name="Picture 4">
            <a:extLst>
              <a:ext uri="{FF2B5EF4-FFF2-40B4-BE49-F238E27FC236}">
                <a16:creationId xmlns:a16="http://schemas.microsoft.com/office/drawing/2014/main" id="{D4C59233-605C-0B75-A822-3401C5D2D9BF}"/>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3475980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25" name="Picture 24" descr="Shape, circle&#10;&#10;Description automatically generated">
            <a:extLst>
              <a:ext uri="{FF2B5EF4-FFF2-40B4-BE49-F238E27FC236}">
                <a16:creationId xmlns:a16="http://schemas.microsoft.com/office/drawing/2014/main" id="{34F05ABF-CA49-CA56-07E8-C85F69E50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26" name="Picture 25" descr="Shape, circle&#10;&#10;Description automatically generated">
            <a:extLst>
              <a:ext uri="{FF2B5EF4-FFF2-40B4-BE49-F238E27FC236}">
                <a16:creationId xmlns:a16="http://schemas.microsoft.com/office/drawing/2014/main" id="{E9BF52DD-5B55-CA1C-98E7-D983A706F38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descr="Circle&#10;&#10;Description automatically generated">
            <a:extLst>
              <a:ext uri="{FF2B5EF4-FFF2-40B4-BE49-F238E27FC236}">
                <a16:creationId xmlns:a16="http://schemas.microsoft.com/office/drawing/2014/main" id="{AC3CB654-6140-A851-9CDE-71F7AE53AA8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6" name="Picture 5">
            <a:extLst>
              <a:ext uri="{FF2B5EF4-FFF2-40B4-BE49-F238E27FC236}">
                <a16:creationId xmlns:a16="http://schemas.microsoft.com/office/drawing/2014/main" id="{733B6C57-C78E-2016-89AA-20EA2732C809}"/>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14461892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39" name="Picture Placeholder 4">
            <a:extLst>
              <a:ext uri="{FF2B5EF4-FFF2-40B4-BE49-F238E27FC236}">
                <a16:creationId xmlns:a16="http://schemas.microsoft.com/office/drawing/2014/main" id="{DE5FC371-39DA-483A-25B2-D6D68F5B207D}"/>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40" name="Picture Placeholder 4">
            <a:extLst>
              <a:ext uri="{FF2B5EF4-FFF2-40B4-BE49-F238E27FC236}">
                <a16:creationId xmlns:a16="http://schemas.microsoft.com/office/drawing/2014/main" id="{A7829464-5DCA-DC26-229F-58F237A273EB}"/>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41" name="Picture Placeholder 4">
            <a:extLst>
              <a:ext uri="{FF2B5EF4-FFF2-40B4-BE49-F238E27FC236}">
                <a16:creationId xmlns:a16="http://schemas.microsoft.com/office/drawing/2014/main" id="{5A0E2FAE-C273-A730-037A-ED29A381EC4C}"/>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42" name="Picture 41" descr="Shape, circle&#10;&#10;Description automatically generated">
            <a:extLst>
              <a:ext uri="{FF2B5EF4-FFF2-40B4-BE49-F238E27FC236}">
                <a16:creationId xmlns:a16="http://schemas.microsoft.com/office/drawing/2014/main" id="{A5CC7C0C-B2F0-960D-A5D7-D65C337FF3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43" name="Picture 42" descr="Shape, circle&#10;&#10;Description automatically generated">
            <a:extLst>
              <a:ext uri="{FF2B5EF4-FFF2-40B4-BE49-F238E27FC236}">
                <a16:creationId xmlns:a16="http://schemas.microsoft.com/office/drawing/2014/main" id="{13BCA277-3413-4FFF-8DFC-79F6B6F211F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44" name="Picture 43" descr="Circle&#10;&#10;Description automatically generated">
            <a:extLst>
              <a:ext uri="{FF2B5EF4-FFF2-40B4-BE49-F238E27FC236}">
                <a16:creationId xmlns:a16="http://schemas.microsoft.com/office/drawing/2014/main" id="{10C4AC1B-39FC-EB4B-B2D7-6E32FC38FCCC}"/>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5" name="Picture 44" descr="Logo Staffordshire and Stoke-on-Trent Integrated Care Board">
            <a:extLst>
              <a:ext uri="{FF2B5EF4-FFF2-40B4-BE49-F238E27FC236}">
                <a16:creationId xmlns:a16="http://schemas.microsoft.com/office/drawing/2014/main" id="{8AAE4919-A435-1ACA-22A1-63CA1FA4B750}"/>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9B3E8DFB-38B4-70D4-E003-273F85681C09}"/>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398860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accent2">
            <a:alpha val="853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36" name="Picture 35" descr="Shape, circle&#10;&#10;Description automatically generated">
            <a:extLst>
              <a:ext uri="{FF2B5EF4-FFF2-40B4-BE49-F238E27FC236}">
                <a16:creationId xmlns:a16="http://schemas.microsoft.com/office/drawing/2014/main" id="{E202A545-31D4-C082-2E7A-758EF9CFB5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descr="Shape, circle&#10;&#10;Description automatically generated">
            <a:extLst>
              <a:ext uri="{FF2B5EF4-FFF2-40B4-BE49-F238E27FC236}">
                <a16:creationId xmlns:a16="http://schemas.microsoft.com/office/drawing/2014/main" id="{32C0471E-F55D-C4DA-F815-4317C4EEEB3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descr="Circle&#10;&#10;Description automatically generated">
            <a:extLst>
              <a:ext uri="{FF2B5EF4-FFF2-40B4-BE49-F238E27FC236}">
                <a16:creationId xmlns:a16="http://schemas.microsoft.com/office/drawing/2014/main" id="{7F1D859D-D01F-F8FD-0963-6955D48378C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pic>
        <p:nvPicPr>
          <p:cNvPr id="4" name="Picture 3">
            <a:extLst>
              <a:ext uri="{FF2B5EF4-FFF2-40B4-BE49-F238E27FC236}">
                <a16:creationId xmlns:a16="http://schemas.microsoft.com/office/drawing/2014/main" id="{0E67BD38-0F84-3723-A8E4-4BFAD7DA8FE3}"/>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36841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28232C81-E2EC-B23B-2004-4E5756B2F81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51148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484C9702-E62E-7DA6-B104-06D39E61C397}"/>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125517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sp>
        <p:nvSpPr>
          <p:cNvPr id="27" name="Footer Placeholder 4">
            <a:extLst>
              <a:ext uri="{FF2B5EF4-FFF2-40B4-BE49-F238E27FC236}">
                <a16:creationId xmlns:a16="http://schemas.microsoft.com/office/drawing/2014/main" id="{879CEDCE-759E-4DE0-C63E-0375FE1B2077}"/>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4" name="Picture 3">
            <a:extLst>
              <a:ext uri="{FF2B5EF4-FFF2-40B4-BE49-F238E27FC236}">
                <a16:creationId xmlns:a16="http://schemas.microsoft.com/office/drawing/2014/main" id="{E2ABAC73-0A02-2E2E-6717-ABC60D6BC79F}"/>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92945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accent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4" name="Picture 3">
            <a:extLst>
              <a:ext uri="{FF2B5EF4-FFF2-40B4-BE49-F238E27FC236}">
                <a16:creationId xmlns:a16="http://schemas.microsoft.com/office/drawing/2014/main" id="{BEB58CF4-3F02-A8B2-CDD7-4918C761B0B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555127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69" r:id="rId6"/>
    <p:sldLayoutId id="2147483670" r:id="rId7"/>
    <p:sldLayoutId id="2147483650" r:id="rId8"/>
    <p:sldLayoutId id="2147483668" r:id="rId9"/>
    <p:sldLayoutId id="2147483671" r:id="rId10"/>
    <p:sldLayoutId id="2147483672" r:id="rId11"/>
    <p:sldLayoutId id="2147483673" r:id="rId12"/>
    <p:sldLayoutId id="2147483674" r:id="rId13"/>
    <p:sldLayoutId id="2147483651" r:id="rId14"/>
    <p:sldLayoutId id="2147483652" r:id="rId15"/>
    <p:sldLayoutId id="2147483664" r:id="rId16"/>
    <p:sldLayoutId id="2147483653" r:id="rId17"/>
    <p:sldLayoutId id="2147483675" r:id="rId18"/>
    <p:sldLayoutId id="2147483676" r:id="rId19"/>
    <p:sldLayoutId id="2147483677" r:id="rId20"/>
    <p:sldLayoutId id="2147483678" r:id="rId21"/>
    <p:sldLayoutId id="2147483654" r:id="rId22"/>
    <p:sldLayoutId id="2147483666" r:id="rId23"/>
    <p:sldLayoutId id="2147483665" r:id="rId24"/>
    <p:sldLayoutId id="2147483655" r:id="rId25"/>
    <p:sldLayoutId id="2147483656" r:id="rId26"/>
    <p:sldLayoutId id="2147483657" r:id="rId27"/>
  </p:sldLayoutIdLst>
  <p:hf hdr="0" dt="0"/>
  <p:txStyles>
    <p:title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s://staffsstoke.icb.nhs.uk/our-work/mental-health-2/crisis-mental-health-access-via-nhs-111/" TargetMode="External"/><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hyperlink" Target="https://bit.ly/3V39BX4"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bit.ly/3UOgvzz"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hyperlink" Target="mailto:ssotics.comms@staffsstoke.icb.nhs.uk" TargetMode="Externa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2" Type="http://schemas.openxmlformats.org/officeDocument/2006/relationships/hyperlink" Target="http://nhs.uk/thinkpharmacyfirst" TargetMode="External"/><Relationship Id="rId1" Type="http://schemas.openxmlformats.org/officeDocument/2006/relationships/slideLayout" Target="../slideLayouts/slideLayout8.xml"/><Relationship Id="rId4" Type="http://schemas.openxmlformats.org/officeDocument/2006/relationships/hyperlink" Target="https://campaignresources.dhsc.gov.uk/campaign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www.uhnm.nhs.uk/our-services/older-adults/deconditioni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youtu.be/TLxoehNRM3Q"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hyperlink" Target="https://youtu.be/MDQaRKZlf3A" TargetMode="External"/><Relationship Id="rId4" Type="http://schemas.openxmlformats.org/officeDocument/2006/relationships/hyperlink" Target="https://youtu.be/lLrylow74q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staffsstokeics.org.uk/home-care-is-best-care/"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staffsstokeics.org.uk/home-care-is-best-care/" TargetMode="Externa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hyperlink" Target="http://www.staffsstokeics.org.uk/home-care-is-the-best-care" TargetMode="External"/><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ww.staffsstokeics.org.uk/home-care-is-best-car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3AAD4-8BD6-204B-1A4D-EEA43F0E483C}"/>
              </a:ext>
            </a:extLst>
          </p:cNvPr>
          <p:cNvSpPr>
            <a:spLocks noGrp="1"/>
          </p:cNvSpPr>
          <p:nvPr>
            <p:ph type="ctrTitle"/>
          </p:nvPr>
        </p:nvSpPr>
        <p:spPr/>
        <p:txBody>
          <a:bodyPr/>
          <a:lstStyle/>
          <a:p>
            <a:r>
              <a:rPr lang="en-GB" dirty="0"/>
              <a:t>Home Care is Best Care campaign</a:t>
            </a:r>
          </a:p>
        </p:txBody>
      </p:sp>
      <p:sp>
        <p:nvSpPr>
          <p:cNvPr id="3" name="Subtitle 2">
            <a:extLst>
              <a:ext uri="{FF2B5EF4-FFF2-40B4-BE49-F238E27FC236}">
                <a16:creationId xmlns:a16="http://schemas.microsoft.com/office/drawing/2014/main" id="{69866691-0F0B-2B87-979D-F2137BC89987}"/>
              </a:ext>
            </a:extLst>
          </p:cNvPr>
          <p:cNvSpPr>
            <a:spLocks noGrp="1"/>
          </p:cNvSpPr>
          <p:nvPr>
            <p:ph type="subTitle" idx="1"/>
          </p:nvPr>
        </p:nvSpPr>
        <p:spPr/>
        <p:txBody>
          <a:bodyPr vert="horz" lIns="0" tIns="0" rIns="0" bIns="0" rtlCol="0" anchor="t">
            <a:normAutofit/>
          </a:bodyPr>
          <a:lstStyle/>
          <a:p>
            <a:r>
              <a:rPr lang="en-GB" dirty="0">
                <a:latin typeface="Arial"/>
                <a:cs typeface="Arial"/>
              </a:rPr>
              <a:t>November 2024</a:t>
            </a:r>
          </a:p>
        </p:txBody>
      </p:sp>
      <p:pic>
        <p:nvPicPr>
          <p:cNvPr id="14" name="Picture Placeholder 13" descr="Doctor and patient">
            <a:extLst>
              <a:ext uri="{FF2B5EF4-FFF2-40B4-BE49-F238E27FC236}">
                <a16:creationId xmlns:a16="http://schemas.microsoft.com/office/drawing/2014/main" id="{0BEA9A73-943B-AD5A-EA3D-72A0F641BCCC}"/>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a:xfrm>
            <a:off x="7847928" y="4329280"/>
            <a:ext cx="1548000" cy="1548000"/>
          </a:xfrm>
        </p:spPr>
      </p:pic>
      <p:pic>
        <p:nvPicPr>
          <p:cNvPr id="12" name="Picture Placeholder 11" descr="Young child">
            <a:extLst>
              <a:ext uri="{FF2B5EF4-FFF2-40B4-BE49-F238E27FC236}">
                <a16:creationId xmlns:a16="http://schemas.microsoft.com/office/drawing/2014/main" id="{33DF9B65-65AE-A322-C9EB-5AA0B4E858B0}"/>
              </a:ext>
            </a:extLst>
          </p:cNvPr>
          <p:cNvPicPr>
            <a:picLocks noGrp="1" noChangeAspect="1"/>
          </p:cNvPicPr>
          <p:nvPr>
            <p:ph type="pic" sz="quarter" idx="12"/>
          </p:nvPr>
        </p:nvPicPr>
        <p:blipFill rotWithShape="1">
          <a:blip r:embed="rId4" cstate="print">
            <a:extLst>
              <a:ext uri="{28A0092B-C50C-407E-A947-70E740481C1C}">
                <a14:useLocalDpi xmlns:a14="http://schemas.microsoft.com/office/drawing/2010/main"/>
              </a:ext>
            </a:extLst>
          </a:blip>
          <a:srcRect/>
          <a:stretch/>
        </p:blipFill>
        <p:spPr/>
      </p:pic>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5" cstate="print">
            <a:extLst>
              <a:ext uri="{28A0092B-C50C-407E-A947-70E740481C1C}">
                <a14:useLocalDpi xmlns:a14="http://schemas.microsoft.com/office/drawing/2010/main"/>
              </a:ext>
            </a:extLst>
          </a:blip>
          <a:srcRect b="-4135"/>
          <a:stretch/>
        </p:blipFill>
        <p:spPr>
          <a:xfrm>
            <a:off x="9164979" y="1909348"/>
            <a:ext cx="2520000" cy="2520000"/>
          </a:xfrm>
        </p:spPr>
      </p:pic>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a:xfrm>
            <a:off x="838200" y="365126"/>
            <a:ext cx="10515600" cy="901166"/>
          </a:xfrm>
        </p:spPr>
        <p:txBody>
          <a:bodyPr/>
          <a:lstStyle/>
          <a:p>
            <a:r>
              <a:rPr lang="en-GB" dirty="0"/>
              <a:t>Social media graphic and copy (2/4)</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838198" y="1244670"/>
            <a:ext cx="6102098" cy="276994"/>
          </a:xfrm>
        </p:spPr>
        <p:txBody>
          <a:bodyPr>
            <a:noAutofit/>
          </a:bodyPr>
          <a:lstStyle/>
          <a:p>
            <a:pPr marL="0" indent="0">
              <a:buNone/>
            </a:pPr>
            <a:r>
              <a:rPr lang="en-GB" sz="1600" b="1" dirty="0"/>
              <a:t>Please use one of the below options alongside these graphics:</a:t>
            </a:r>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2722187368"/>
              </p:ext>
            </p:extLst>
          </p:nvPr>
        </p:nvGraphicFramePr>
        <p:xfrm>
          <a:off x="838199" y="1559684"/>
          <a:ext cx="10515601" cy="4862896"/>
        </p:xfrm>
        <a:graphic>
          <a:graphicData uri="http://schemas.openxmlformats.org/drawingml/2006/table">
            <a:tbl>
              <a:tblPr firstRow="1" bandRow="1">
                <a:tableStyleId>{5C22544A-7EE6-4342-B048-85BDC9FD1C3A}</a:tableStyleId>
              </a:tblPr>
              <a:tblGrid>
                <a:gridCol w="7425453">
                  <a:extLst>
                    <a:ext uri="{9D8B030D-6E8A-4147-A177-3AD203B41FA5}">
                      <a16:colId xmlns:a16="http://schemas.microsoft.com/office/drawing/2014/main" val="2491491064"/>
                    </a:ext>
                  </a:extLst>
                </a:gridCol>
                <a:gridCol w="3090148">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303206">
                <a:tc>
                  <a:txBody>
                    <a:bodyPr/>
                    <a:lstStyle/>
                    <a:p>
                      <a:pPr rtl="0" fontAlgn="base"/>
                      <a:r>
                        <a:rPr lang="en-GB" sz="1400" b="0" i="0" kern="1200" dirty="0">
                          <a:solidFill>
                            <a:schemeClr val="dk1"/>
                          </a:solidFill>
                          <a:effectLst/>
                          <a:latin typeface="+mn-lt"/>
                          <a:ea typeface="+mn-ea"/>
                          <a:cs typeface="+mn-cs"/>
                        </a:rPr>
                        <a:t>When you're unwell, you're often less resistant to infections. We do everything we can to prevent you from developing an infection, but the risk is usually lower at home where there are fewer unwell people under one roof. </a:t>
                      </a:r>
                    </a:p>
                    <a:p>
                      <a:pPr rtl="0" fontAlgn="base"/>
                      <a:endParaRPr lang="en-GB" sz="1400" b="0" i="0" kern="1200" dirty="0">
                        <a:solidFill>
                          <a:schemeClr val="dk1"/>
                        </a:solidFill>
                        <a:effectLst/>
                        <a:latin typeface="+mn-lt"/>
                        <a:ea typeface="+mn-ea"/>
                        <a:cs typeface="+mn-cs"/>
                      </a:endParaRPr>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070070">
                <a:tc>
                  <a:txBody>
                    <a:bodyPr/>
                    <a:lstStyle/>
                    <a:p>
                      <a:r>
                        <a:rPr lang="en-GB" sz="1400" dirty="0"/>
                        <a:t>There is an increased risk of developing blood clots in your legs if you are admitted to hospital. There are prevention measures in place to avoid this, but it’s better to stay active in your own environment if possible, especially for elderly people. </a:t>
                      </a:r>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2537974"/>
                  </a:ext>
                </a:extLst>
              </a:tr>
              <a:tr h="1070070">
                <a:tc>
                  <a:txBody>
                    <a:bodyPr/>
                    <a:lstStyle/>
                    <a:p>
                      <a:pPr rtl="0" fontAlgn="base"/>
                      <a:r>
                        <a:rPr lang="en-GB" sz="1400" dirty="0"/>
                        <a:t>We want to get patients home quickly when they’re ready to be discharged, so our staff work really hard to support discharges when the time is right. You can help us by collecting your loved ones quickly and making sure their home is ready for them to return to. </a:t>
                      </a:r>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r>
                        <a:rPr lang="en-GB" sz="14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r h="1070070">
                <a:tc>
                  <a:txBody>
                    <a:bodyPr/>
                    <a:lstStyle/>
                    <a:p>
                      <a:r>
                        <a:rPr lang="en-GB" sz="1400" dirty="0"/>
                        <a:t>Please support your friends and family to get home quickly when they’re ready to be discharged. It’s the best place for them and it helps our local hospitals to care for the next patients   </a:t>
                      </a:r>
                    </a:p>
                    <a:p>
                      <a:endParaRPr lang="en-GB" sz="1400" dirty="0"/>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493461"/>
                  </a:ext>
                </a:extLst>
              </a:tr>
            </a:tbl>
          </a:graphicData>
        </a:graphic>
      </p:graphicFrame>
      <p:pic>
        <p:nvPicPr>
          <p:cNvPr id="9" name="Picture 8" descr="infections.png&#10;">
            <a:extLst>
              <a:ext uri="{FF2B5EF4-FFF2-40B4-BE49-F238E27FC236}">
                <a16:creationId xmlns:a16="http://schemas.microsoft.com/office/drawing/2014/main" id="{3C59D8EC-D063-8FE5-AC48-8DEAACFB9D6B}"/>
              </a:ext>
            </a:extLst>
          </p:cNvPr>
          <p:cNvPicPr>
            <a:picLocks noChangeAspect="1"/>
          </p:cNvPicPr>
          <p:nvPr/>
        </p:nvPicPr>
        <p:blipFill>
          <a:blip r:embed="rId4"/>
          <a:stretch>
            <a:fillRect/>
          </a:stretch>
        </p:blipFill>
        <p:spPr>
          <a:xfrm>
            <a:off x="8873067" y="1884709"/>
            <a:ext cx="1989862" cy="1109133"/>
          </a:xfrm>
          <a:prstGeom prst="rect">
            <a:avLst/>
          </a:prstGeom>
        </p:spPr>
      </p:pic>
      <p:pic>
        <p:nvPicPr>
          <p:cNvPr id="12" name="Picture 11" descr="bloodclots.png&#10;">
            <a:extLst>
              <a:ext uri="{FF2B5EF4-FFF2-40B4-BE49-F238E27FC236}">
                <a16:creationId xmlns:a16="http://schemas.microsoft.com/office/drawing/2014/main" id="{47875750-B92A-2758-C405-686DB76ED235}"/>
              </a:ext>
            </a:extLst>
          </p:cNvPr>
          <p:cNvPicPr>
            <a:picLocks noChangeAspect="1"/>
          </p:cNvPicPr>
          <p:nvPr/>
        </p:nvPicPr>
        <p:blipFill>
          <a:blip r:embed="rId5"/>
          <a:stretch>
            <a:fillRect/>
          </a:stretch>
        </p:blipFill>
        <p:spPr>
          <a:xfrm>
            <a:off x="8873067" y="3112254"/>
            <a:ext cx="1989862" cy="1114615"/>
          </a:xfrm>
          <a:prstGeom prst="rect">
            <a:avLst/>
          </a:prstGeom>
        </p:spPr>
      </p:pic>
      <p:pic>
        <p:nvPicPr>
          <p:cNvPr id="16" name="Picture 15" descr="home care is best care discharge.png&#10;">
            <a:extLst>
              <a:ext uri="{FF2B5EF4-FFF2-40B4-BE49-F238E27FC236}">
                <a16:creationId xmlns:a16="http://schemas.microsoft.com/office/drawing/2014/main" id="{91C7CA88-DB63-C385-BFA6-61CF2D5E61EB}"/>
              </a:ext>
            </a:extLst>
          </p:cNvPr>
          <p:cNvPicPr>
            <a:picLocks noChangeAspect="1"/>
          </p:cNvPicPr>
          <p:nvPr/>
        </p:nvPicPr>
        <p:blipFill>
          <a:blip r:embed="rId6"/>
          <a:stretch>
            <a:fillRect/>
          </a:stretch>
        </p:blipFill>
        <p:spPr>
          <a:xfrm>
            <a:off x="9034031" y="4271419"/>
            <a:ext cx="1667933" cy="934288"/>
          </a:xfrm>
          <a:prstGeom prst="rect">
            <a:avLst/>
          </a:prstGeom>
        </p:spPr>
      </p:pic>
      <p:pic>
        <p:nvPicPr>
          <p:cNvPr id="18" name="Picture 17" descr="home care is best care.png&#10;">
            <a:extLst>
              <a:ext uri="{FF2B5EF4-FFF2-40B4-BE49-F238E27FC236}">
                <a16:creationId xmlns:a16="http://schemas.microsoft.com/office/drawing/2014/main" id="{CF07FCC0-78D8-9F01-7601-CFC38729CC8B}"/>
              </a:ext>
            </a:extLst>
          </p:cNvPr>
          <p:cNvPicPr>
            <a:picLocks noChangeAspect="1"/>
          </p:cNvPicPr>
          <p:nvPr/>
        </p:nvPicPr>
        <p:blipFill>
          <a:blip r:embed="rId7"/>
          <a:stretch>
            <a:fillRect/>
          </a:stretch>
        </p:blipFill>
        <p:spPr>
          <a:xfrm>
            <a:off x="9034030" y="5353111"/>
            <a:ext cx="1667934" cy="934288"/>
          </a:xfrm>
          <a:prstGeom prst="rect">
            <a:avLst/>
          </a:prstGeom>
        </p:spPr>
      </p:pic>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10</a:t>
            </a:fld>
            <a:endParaRPr lang="en-US"/>
          </a:p>
        </p:txBody>
      </p:sp>
    </p:spTree>
    <p:extLst>
      <p:ext uri="{BB962C8B-B14F-4D97-AF65-F5344CB8AC3E}">
        <p14:creationId xmlns:p14="http://schemas.microsoft.com/office/powerpoint/2010/main" val="2074382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 (3/4)</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838200" y="1289463"/>
            <a:ext cx="6289383" cy="325026"/>
          </a:xfrm>
        </p:spPr>
        <p:txBody>
          <a:bodyPr>
            <a:noAutofit/>
          </a:bodyPr>
          <a:lstStyle/>
          <a:p>
            <a:pPr marL="0" indent="0">
              <a:buNone/>
            </a:pPr>
            <a:r>
              <a:rPr lang="en-GB" sz="1600" b="1" dirty="0"/>
              <a:t>Please use one of the below options alongside these graphics:</a:t>
            </a:r>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3611261975"/>
              </p:ext>
            </p:extLst>
          </p:nvPr>
        </p:nvGraphicFramePr>
        <p:xfrm>
          <a:off x="838200" y="1559684"/>
          <a:ext cx="10515600" cy="4586390"/>
        </p:xfrm>
        <a:graphic>
          <a:graphicData uri="http://schemas.openxmlformats.org/drawingml/2006/table">
            <a:tbl>
              <a:tblPr firstRow="1" bandRow="1">
                <a:tableStyleId>{5C22544A-7EE6-4342-B048-85BDC9FD1C3A}</a:tableStyleId>
              </a:tblPr>
              <a:tblGrid>
                <a:gridCol w="7154627">
                  <a:extLst>
                    <a:ext uri="{9D8B030D-6E8A-4147-A177-3AD203B41FA5}">
                      <a16:colId xmlns:a16="http://schemas.microsoft.com/office/drawing/2014/main" val="2491491064"/>
                    </a:ext>
                  </a:extLst>
                </a:gridCol>
                <a:gridCol w="3360973">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193139">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If you need urgent #mentalhealth support in Staffordshire and Stoke-on-Trent, you can now call 111 and select the mental health option to talk to a mental health professional and get help 24/7. More information is available on our website: </a:t>
                      </a:r>
                      <a:r>
                        <a:rPr lang="en-GB" sz="1400" u="sng" kern="1200" dirty="0">
                          <a:solidFill>
                            <a:schemeClr val="dk1"/>
                          </a:solidFill>
                          <a:effectLst/>
                          <a:latin typeface="+mn-lt"/>
                          <a:ea typeface="+mn-ea"/>
                          <a:cs typeface="+mn-cs"/>
                          <a:hlinkClick r:id="rId3"/>
                        </a:rPr>
                        <a:t>https://staffsstoke.icb.nhs.uk/our-work/mental-health-2/crisis-mental-health-access-via-nhs-111/</a:t>
                      </a:r>
                      <a:r>
                        <a:rPr lang="en-GB" sz="1400" kern="1200" dirty="0">
                          <a:solidFill>
                            <a:schemeClr val="dk1"/>
                          </a:solidFill>
                          <a:effectLst/>
                          <a:latin typeface="+mn-lt"/>
                          <a:ea typeface="+mn-ea"/>
                          <a:cs typeface="+mn-cs"/>
                        </a:rPr>
                        <a:t> </a:t>
                      </a:r>
                    </a:p>
                    <a:p>
                      <a:pPr rtl="0" fontAlgn="base"/>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368520">
                <a:tc>
                  <a:txBody>
                    <a:bodyPr/>
                    <a:lstStyle/>
                    <a:p>
                      <a:r>
                        <a:rPr lang="en-GB" sz="1400" kern="1200" dirty="0">
                          <a:solidFill>
                            <a:schemeClr val="dk1"/>
                          </a:solidFill>
                          <a:effectLst/>
                          <a:latin typeface="+mn-lt"/>
                          <a:ea typeface="+mn-ea"/>
                          <a:cs typeface="+mn-cs"/>
                        </a:rPr>
                        <a:t>It's time to get winter strong. Getting your vaccines means your symptoms will be milder and you’ll recover faster if you run into these viruses this winter. nhs.uk/</a:t>
                      </a:r>
                      <a:r>
                        <a:rPr lang="en-GB" sz="1400" kern="1200" dirty="0" err="1">
                          <a:solidFill>
                            <a:schemeClr val="dk1"/>
                          </a:solidFill>
                          <a:effectLst/>
                          <a:latin typeface="+mn-lt"/>
                          <a:ea typeface="+mn-ea"/>
                          <a:cs typeface="+mn-cs"/>
                        </a:rPr>
                        <a:t>wintervaccinations</a:t>
                      </a:r>
                      <a:r>
                        <a:rPr lang="en-GB" sz="1400" kern="1200" dirty="0">
                          <a:solidFill>
                            <a:schemeClr val="dk1"/>
                          </a:solidFill>
                          <a:effectLst/>
                          <a:latin typeface="+mn-lt"/>
                          <a:ea typeface="+mn-ea"/>
                          <a:cs typeface="+mn-cs"/>
                        </a:rPr>
                        <a:t> #GetWinterStrong</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2537974"/>
                  </a:ext>
                </a:extLst>
              </a:tr>
              <a:tr h="400776">
                <a:tc>
                  <a:txBody>
                    <a:bodyPr/>
                    <a:lstStyle/>
                    <a:p>
                      <a:pPr rtl="0" fontAlgn="base"/>
                      <a:r>
                        <a:rPr lang="en-GB" sz="1400" b="0" i="0" kern="1200" dirty="0">
                          <a:solidFill>
                            <a:schemeClr val="dk1"/>
                          </a:solidFill>
                          <a:effectLst/>
                          <a:latin typeface="+mn-lt"/>
                          <a:ea typeface="+mn-ea"/>
                          <a:cs typeface="+mn-cs"/>
                        </a:rPr>
                        <a:t>Falling as we get older is common, with a third of people aged 65+ and half of those 80+ experiencing at least one fall a year. </a:t>
                      </a:r>
                    </a:p>
                    <a:p>
                      <a:pPr rtl="0" fontAlgn="base"/>
                      <a:r>
                        <a:rPr lang="en-GB" sz="1400" b="0" i="0" kern="1200" dirty="0">
                          <a:solidFill>
                            <a:schemeClr val="dk1"/>
                          </a:solidFill>
                          <a:effectLst/>
                          <a:latin typeface="+mn-lt"/>
                          <a:ea typeface="+mn-ea"/>
                          <a:cs typeface="+mn-cs"/>
                        </a:rPr>
                        <a:t> </a:t>
                      </a:r>
                    </a:p>
                    <a:p>
                      <a:pPr rtl="0" fontAlgn="base"/>
                      <a:r>
                        <a:rPr lang="en-GB" sz="1400" b="0" i="0" kern="1200" dirty="0">
                          <a:solidFill>
                            <a:schemeClr val="dk1"/>
                          </a:solidFill>
                          <a:effectLst/>
                          <a:latin typeface="+mn-lt"/>
                          <a:ea typeface="+mn-ea"/>
                          <a:cs typeface="+mn-cs"/>
                        </a:rPr>
                        <a:t>Visit </a:t>
                      </a:r>
                      <a:r>
                        <a:rPr lang="en-GB" sz="1400" b="0" i="0" u="sng" strike="noStrike" kern="1200" dirty="0">
                          <a:solidFill>
                            <a:schemeClr val="dk1"/>
                          </a:solidFill>
                          <a:effectLst/>
                          <a:latin typeface="+mn-lt"/>
                          <a:ea typeface="+mn-ea"/>
                          <a:cs typeface="+mn-cs"/>
                          <a:hlinkClick r:id="rId4"/>
                        </a:rPr>
                        <a:t>https://bit.ly/3V39BX4</a:t>
                      </a:r>
                      <a:r>
                        <a:rPr lang="en-GB" sz="1400" b="0" i="0" kern="1200" dirty="0">
                          <a:solidFill>
                            <a:schemeClr val="dk1"/>
                          </a:solidFill>
                          <a:effectLst/>
                          <a:latin typeface="+mn-lt"/>
                          <a:ea typeface="+mn-ea"/>
                          <a:cs typeface="+mn-cs"/>
                        </a:rPr>
                        <a:t> for a helpful checklist of the risks associated with falls and what can be done to help prevent them.</a:t>
                      </a:r>
                    </a:p>
                    <a:p>
                      <a:pPr rtl="0" fontAlgn="base"/>
                      <a:r>
                        <a:rPr lang="en-GB" sz="1400" b="0" i="0" kern="1200" dirty="0">
                          <a:solidFill>
                            <a:schemeClr val="dk1"/>
                          </a:solidFill>
                          <a:effectLst/>
                          <a:latin typeface="+mn-lt"/>
                          <a:ea typeface="+mn-ea"/>
                          <a:cs typeface="+mn-cs"/>
                        </a:rPr>
                        <a:t> </a:t>
                      </a:r>
                    </a:p>
                    <a:p>
                      <a:pPr rtl="0" fontAlgn="base"/>
                      <a:r>
                        <a:rPr lang="en-GB" sz="1400" b="0" i="0" kern="1200" dirty="0">
                          <a:solidFill>
                            <a:schemeClr val="dk1"/>
                          </a:solidFill>
                          <a:effectLst/>
                          <a:latin typeface="+mn-lt"/>
                          <a:ea typeface="+mn-ea"/>
                          <a:cs typeface="+mn-cs"/>
                        </a:rPr>
                        <a:t>#ThinkFalls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bl>
          </a:graphicData>
        </a:graphic>
      </p:graphicFrame>
      <p:pic>
        <p:nvPicPr>
          <p:cNvPr id="9" name="Picture 8" descr="Are you in a mental health crisis graphic">
            <a:extLst>
              <a:ext uri="{FF2B5EF4-FFF2-40B4-BE49-F238E27FC236}">
                <a16:creationId xmlns:a16="http://schemas.microsoft.com/office/drawing/2014/main" id="{120CA7CD-329E-D8DB-3044-3E4B09741314}"/>
              </a:ext>
            </a:extLst>
          </p:cNvPr>
          <p:cNvPicPr>
            <a:picLocks noChangeAspect="1"/>
          </p:cNvPicPr>
          <p:nvPr/>
        </p:nvPicPr>
        <p:blipFill>
          <a:blip r:embed="rId5"/>
          <a:stretch>
            <a:fillRect/>
          </a:stretch>
        </p:blipFill>
        <p:spPr>
          <a:xfrm>
            <a:off x="8515634" y="1845942"/>
            <a:ext cx="1553072" cy="1300698"/>
          </a:xfrm>
          <a:prstGeom prst="rect">
            <a:avLst/>
          </a:prstGeom>
        </p:spPr>
      </p:pic>
      <p:pic>
        <p:nvPicPr>
          <p:cNvPr id="8" name="Picture 7" descr="Get vaccinated. Get Winterstrong graphic">
            <a:extLst>
              <a:ext uri="{FF2B5EF4-FFF2-40B4-BE49-F238E27FC236}">
                <a16:creationId xmlns:a16="http://schemas.microsoft.com/office/drawing/2014/main" id="{D1E5EAEC-ED18-B192-A151-1836F298A4D1}"/>
              </a:ext>
            </a:extLst>
          </p:cNvPr>
          <p:cNvPicPr>
            <a:picLocks noChangeAspect="1"/>
          </p:cNvPicPr>
          <p:nvPr/>
        </p:nvPicPr>
        <p:blipFill>
          <a:blip r:embed="rId6"/>
          <a:stretch>
            <a:fillRect/>
          </a:stretch>
        </p:blipFill>
        <p:spPr>
          <a:xfrm>
            <a:off x="8613027" y="3187671"/>
            <a:ext cx="1358287" cy="1358287"/>
          </a:xfrm>
          <a:prstGeom prst="rect">
            <a:avLst/>
          </a:prstGeom>
        </p:spPr>
      </p:pic>
      <p:pic>
        <p:nvPicPr>
          <p:cNvPr id="1026" name="Picture 2" descr="Are you or an elderly relative at risk of  fall graphic">
            <a:extLst>
              <a:ext uri="{FF2B5EF4-FFF2-40B4-BE49-F238E27FC236}">
                <a16:creationId xmlns:a16="http://schemas.microsoft.com/office/drawing/2014/main" id="{3E52389B-2042-A7D4-5E14-51831D25C96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2437" y="4618358"/>
            <a:ext cx="1761252" cy="1475643"/>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11</a:t>
            </a:fld>
            <a:endParaRPr lang="en-US"/>
          </a:p>
        </p:txBody>
      </p:sp>
    </p:spTree>
    <p:extLst>
      <p:ext uri="{BB962C8B-B14F-4D97-AF65-F5344CB8AC3E}">
        <p14:creationId xmlns:p14="http://schemas.microsoft.com/office/powerpoint/2010/main" val="629128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 (4/4)</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838199" y="1365663"/>
            <a:ext cx="6289383" cy="325026"/>
          </a:xfrm>
        </p:spPr>
        <p:txBody>
          <a:bodyPr>
            <a:noAutofit/>
          </a:bodyPr>
          <a:lstStyle/>
          <a:p>
            <a:pPr marL="0" indent="0">
              <a:buNone/>
            </a:pPr>
            <a:r>
              <a:rPr lang="en-GB" sz="1600" b="1" dirty="0"/>
              <a:t>Please use one of the below options alongside these graphics:</a:t>
            </a:r>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2779007418"/>
              </p:ext>
            </p:extLst>
          </p:nvPr>
        </p:nvGraphicFramePr>
        <p:xfrm>
          <a:off x="838199" y="1848954"/>
          <a:ext cx="10515599" cy="1854366"/>
        </p:xfrm>
        <a:graphic>
          <a:graphicData uri="http://schemas.openxmlformats.org/drawingml/2006/table">
            <a:tbl>
              <a:tblPr firstRow="1" bandRow="1">
                <a:tableStyleId>{5C22544A-7EE6-4342-B048-85BDC9FD1C3A}</a:tableStyleId>
              </a:tblPr>
              <a:tblGrid>
                <a:gridCol w="7154626">
                  <a:extLst>
                    <a:ext uri="{9D8B030D-6E8A-4147-A177-3AD203B41FA5}">
                      <a16:colId xmlns:a16="http://schemas.microsoft.com/office/drawing/2014/main" val="2491491064"/>
                    </a:ext>
                  </a:extLst>
                </a:gridCol>
                <a:gridCol w="3360973">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593056">
                <a:tc>
                  <a:txBody>
                    <a:bodyPr/>
                    <a:lstStyle/>
                    <a:p>
                      <a:pPr rtl="0" fontAlgn="base"/>
                      <a:r>
                        <a:rPr lang="en-GB" sz="1200" b="0" i="0" kern="1200" dirty="0">
                          <a:solidFill>
                            <a:schemeClr val="dk1"/>
                          </a:solidFill>
                          <a:effectLst/>
                          <a:latin typeface="+mn-lt"/>
                          <a:ea typeface="+mn-ea"/>
                          <a:cs typeface="+mn-cs"/>
                        </a:rPr>
                        <a:t>As the temperature drops, the risk of a fall can rise for many. </a:t>
                      </a:r>
                    </a:p>
                    <a:p>
                      <a:pPr rtl="0" fontAlgn="base"/>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If you’re concerned an elderly relative or friend may be at risk of a fall this handy guide offers tips on helping them stay steady on their feet this winter – </a:t>
                      </a:r>
                      <a:r>
                        <a:rPr lang="en-GB" sz="1200" b="0" i="0" u="sng" strike="noStrike" kern="1200" dirty="0">
                          <a:solidFill>
                            <a:schemeClr val="dk1"/>
                          </a:solidFill>
                          <a:effectLst/>
                          <a:latin typeface="+mn-lt"/>
                          <a:ea typeface="+mn-ea"/>
                          <a:cs typeface="+mn-cs"/>
                          <a:hlinkClick r:id="rId3"/>
                        </a:rPr>
                        <a:t>https://bit.ly/3UOgvzz</a:t>
                      </a:r>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#ThinkFalls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bl>
          </a:graphicData>
        </a:graphic>
      </p:graphicFrame>
      <p:pic>
        <p:nvPicPr>
          <p:cNvPr id="2050" name="Picture 2" descr="Concerned a love one is at risk of fall this winter graphic">
            <a:extLst>
              <a:ext uri="{FF2B5EF4-FFF2-40B4-BE49-F238E27FC236}">
                <a16:creationId xmlns:a16="http://schemas.microsoft.com/office/drawing/2014/main" id="{50111158-1566-4380-38AF-96DFFC88AB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6024" y="2189493"/>
            <a:ext cx="1662896" cy="1393237"/>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12</a:t>
            </a:fld>
            <a:endParaRPr lang="en-US"/>
          </a:p>
        </p:txBody>
      </p:sp>
    </p:spTree>
    <p:extLst>
      <p:ext uri="{BB962C8B-B14F-4D97-AF65-F5344CB8AC3E}">
        <p14:creationId xmlns:p14="http://schemas.microsoft.com/office/powerpoint/2010/main" val="1674790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6080A6-801B-9D4E-6D4F-51D2F3878EE2}"/>
              </a:ext>
            </a:extLst>
          </p:cNvPr>
          <p:cNvSpPr>
            <a:spLocks noGrp="1"/>
          </p:cNvSpPr>
          <p:nvPr>
            <p:ph type="title"/>
          </p:nvPr>
        </p:nvSpPr>
        <p:spPr/>
        <p:txBody>
          <a:bodyPr/>
          <a:lstStyle/>
          <a:p>
            <a:r>
              <a:rPr lang="en-GB" i="0" dirty="0"/>
              <a:t>Thank you for sharing this campaign across your channels. If you need any further information, please email the Integrated Care Board Communications and Engagement Team via </a:t>
            </a:r>
            <a:r>
              <a:rPr lang="en-GB" b="1" i="0" dirty="0">
                <a:hlinkClick r:id="rId3">
                  <a:extLst>
                    <a:ext uri="{A12FA001-AC4F-418D-AE19-62706E023703}">
                      <ahyp:hlinkClr xmlns:ahyp="http://schemas.microsoft.com/office/drawing/2018/hyperlinkcolor" val="tx"/>
                    </a:ext>
                  </a:extLst>
                </a:hlinkClick>
              </a:rPr>
              <a:t>ssotics.comms@staffsstoke.icb.nhs.uk</a:t>
            </a:r>
            <a:endParaRPr lang="en-GB" b="1" i="0" dirty="0"/>
          </a:p>
        </p:txBody>
      </p:sp>
      <p:sp>
        <p:nvSpPr>
          <p:cNvPr id="2" name="Footer Placeholder 1">
            <a:extLst>
              <a:ext uri="{FF2B5EF4-FFF2-40B4-BE49-F238E27FC236}">
                <a16:creationId xmlns:a16="http://schemas.microsoft.com/office/drawing/2014/main" id="{AB315EDF-DF6C-2E3B-3068-D9B3D478E5F4}"/>
              </a:ext>
            </a:extLst>
          </p:cNvPr>
          <p:cNvSpPr>
            <a:spLocks noGrp="1"/>
          </p:cNvSpPr>
          <p:nvPr>
            <p:ph type="ftr" sz="quarter" idx="13"/>
          </p:nvPr>
        </p:nvSpPr>
        <p:spPr/>
        <p:txBody>
          <a:bodyPr/>
          <a:lstStyle/>
          <a:p>
            <a:r>
              <a:rPr lang="en-US"/>
              <a:t>Staffordshire and Stoke-on-Trent Integrated Care Board</a:t>
            </a:r>
          </a:p>
          <a:p>
            <a:r>
              <a:rPr lang="en-US"/>
              <a:t>
</a:t>
            </a:r>
            <a:endParaRPr lang="en-US" dirty="0"/>
          </a:p>
        </p:txBody>
      </p:sp>
      <p:sp>
        <p:nvSpPr>
          <p:cNvPr id="3" name="Slide Number Placeholder 2">
            <a:extLst>
              <a:ext uri="{FF2B5EF4-FFF2-40B4-BE49-F238E27FC236}">
                <a16:creationId xmlns:a16="http://schemas.microsoft.com/office/drawing/2014/main" id="{A025FF60-6024-33DF-540B-AB1E1350B707}"/>
              </a:ext>
            </a:extLst>
          </p:cNvPr>
          <p:cNvSpPr>
            <a:spLocks noGrp="1"/>
          </p:cNvSpPr>
          <p:nvPr>
            <p:ph type="sldNum" sz="quarter" idx="14"/>
          </p:nvPr>
        </p:nvSpPr>
        <p:spPr/>
        <p:txBody>
          <a:bodyPr/>
          <a:lstStyle/>
          <a:p>
            <a:fld id="{CD8E907E-315C-F745-8CA6-CE49E976B740}" type="slidenum">
              <a:rPr lang="en-US" smtClean="0"/>
              <a:pPr/>
              <a:t>13</a:t>
            </a:fld>
            <a:endParaRPr lang="en-US" dirty="0"/>
          </a:p>
        </p:txBody>
      </p:sp>
      <p:sp>
        <p:nvSpPr>
          <p:cNvPr id="9" name="Picture Placeholder 8">
            <a:extLst>
              <a:ext uri="{FF2B5EF4-FFF2-40B4-BE49-F238E27FC236}">
                <a16:creationId xmlns:a16="http://schemas.microsoft.com/office/drawing/2014/main" id="{5DC9714A-F0A2-8AF3-7DC6-19AE4A854DE8}"/>
              </a:ext>
              <a:ext uri="{C183D7F6-B498-43B3-948B-1728B52AA6E4}">
                <adec:decorative xmlns:adec="http://schemas.microsoft.com/office/drawing/2017/decorative" val="1"/>
              </a:ext>
            </a:extLst>
          </p:cNvPr>
          <p:cNvSpPr>
            <a:spLocks noGrp="1"/>
          </p:cNvSpPr>
          <p:nvPr>
            <p:ph type="pic" sz="quarter" idx="11"/>
          </p:nvPr>
        </p:nvSpPr>
        <p:spPr/>
        <p:txBody>
          <a:bodyPr/>
          <a:lstStyle/>
          <a:p>
            <a:endParaRPr lang="en-GB"/>
          </a:p>
        </p:txBody>
      </p:sp>
      <p:sp>
        <p:nvSpPr>
          <p:cNvPr id="10" name="Picture Placeholder 9">
            <a:extLst>
              <a:ext uri="{FF2B5EF4-FFF2-40B4-BE49-F238E27FC236}">
                <a16:creationId xmlns:a16="http://schemas.microsoft.com/office/drawing/2014/main" id="{7AD90072-4C74-76D6-15C6-3A1F5D5268D1}"/>
              </a:ext>
              <a:ext uri="{C183D7F6-B498-43B3-948B-1728B52AA6E4}">
                <adec:decorative xmlns:adec="http://schemas.microsoft.com/office/drawing/2017/decorative" val="1"/>
              </a:ext>
            </a:extLst>
          </p:cNvPr>
          <p:cNvSpPr>
            <a:spLocks noGrp="1"/>
          </p:cNvSpPr>
          <p:nvPr>
            <p:ph type="pic" sz="quarter" idx="12"/>
          </p:nvPr>
        </p:nvSpPr>
        <p:spPr/>
        <p:txBody>
          <a:bodyPr/>
          <a:lstStyle/>
          <a:p>
            <a:endParaRPr lang="en-GB"/>
          </a:p>
        </p:txBody>
      </p:sp>
      <p:pic>
        <p:nvPicPr>
          <p:cNvPr id="4" name="Picture Placeholder 6">
            <a:extLst>
              <a:ext uri="{FF2B5EF4-FFF2-40B4-BE49-F238E27FC236}">
                <a16:creationId xmlns:a16="http://schemas.microsoft.com/office/drawing/2014/main" id="{71532DE3-2B5C-3B25-4359-C175FB13B967}"/>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4" cstate="print">
            <a:extLst>
              <a:ext uri="{28A0092B-C50C-407E-A947-70E740481C1C}">
                <a14:useLocalDpi xmlns:a14="http://schemas.microsoft.com/office/drawing/2010/main"/>
              </a:ext>
            </a:extLst>
          </a:blip>
          <a:srcRect l="1980" r="1980"/>
          <a:stretch/>
        </p:blipFill>
        <p:spPr>
          <a:xfrm>
            <a:off x="4791075" y="3303588"/>
            <a:ext cx="2520950" cy="2520950"/>
          </a:xfrm>
        </p:spPr>
      </p:pic>
      <p:pic>
        <p:nvPicPr>
          <p:cNvPr id="5" name="Picture Placeholder 13">
            <a:extLst>
              <a:ext uri="{FF2B5EF4-FFF2-40B4-BE49-F238E27FC236}">
                <a16:creationId xmlns:a16="http://schemas.microsoft.com/office/drawing/2014/main" id="{55EF97F9-513D-39C9-82A5-86F23FBCBA4E}"/>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597287" y="4287555"/>
            <a:ext cx="1548000" cy="1548000"/>
          </a:xfrm>
          <a:prstGeom prst="ellipse">
            <a:avLst/>
          </a:prstGeom>
          <a:solidFill>
            <a:schemeClr val="bg2"/>
          </a:solidFill>
        </p:spPr>
      </p:pic>
      <p:pic>
        <p:nvPicPr>
          <p:cNvPr id="6" name="Picture Placeholder 11">
            <a:extLst>
              <a:ext uri="{FF2B5EF4-FFF2-40B4-BE49-F238E27FC236}">
                <a16:creationId xmlns:a16="http://schemas.microsoft.com/office/drawing/2014/main" id="{0717C29D-9C54-27C4-F513-20F4C9B061CB}"/>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913452" y="4572001"/>
            <a:ext cx="1404000" cy="1404000"/>
          </a:xfrm>
          <a:prstGeom prst="ellipse">
            <a:avLst/>
          </a:prstGeom>
          <a:solidFill>
            <a:schemeClr val="bg2"/>
          </a:solidFill>
        </p:spPr>
      </p:pic>
    </p:spTree>
    <p:extLst>
      <p:ext uri="{BB962C8B-B14F-4D97-AF65-F5344CB8AC3E}">
        <p14:creationId xmlns:p14="http://schemas.microsoft.com/office/powerpoint/2010/main" val="3123552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53226-FDC3-A3C7-943D-A2D54A26D155}"/>
              </a:ext>
            </a:extLst>
          </p:cNvPr>
          <p:cNvSpPr>
            <a:spLocks noGrp="1"/>
          </p:cNvSpPr>
          <p:nvPr>
            <p:ph type="title"/>
          </p:nvPr>
        </p:nvSpPr>
        <p:spPr/>
        <p:txBody>
          <a:bodyPr/>
          <a:lstStyle/>
          <a:p>
            <a:r>
              <a:rPr lang="en-GB" dirty="0"/>
              <a:t>Contents</a:t>
            </a:r>
          </a:p>
        </p:txBody>
      </p:sp>
      <p:sp>
        <p:nvSpPr>
          <p:cNvPr id="17" name="Text Placeholder 2">
            <a:extLst>
              <a:ext uri="{FF2B5EF4-FFF2-40B4-BE49-F238E27FC236}">
                <a16:creationId xmlns:a16="http://schemas.microsoft.com/office/drawing/2014/main" id="{2DDCCE90-263F-84EE-E787-CDA2074357A6}"/>
              </a:ext>
            </a:extLst>
          </p:cNvPr>
          <p:cNvSpPr txBox="1">
            <a:spLocks/>
          </p:cNvSpPr>
          <p:nvPr/>
        </p:nvSpPr>
        <p:spPr>
          <a:xfrm>
            <a:off x="853584" y="1507842"/>
            <a:ext cx="584200" cy="584200"/>
          </a:xfrm>
          <a:prstGeom prst="ellipse">
            <a:avLst/>
          </a:prstGeom>
          <a:solidFill>
            <a:schemeClr val="accent1"/>
          </a:solidFill>
        </p:spPr>
        <p:txBody>
          <a:bodyPr vert="horz" lIns="0" tIns="0" rIns="0" bIns="0" rtlCol="0" anchor="ctr" anchorCtr="1">
            <a:normAutofit/>
          </a:bodyPr>
          <a:lstStyle>
            <a:lvl1pPr marL="0" indent="0" algn="ctr" defTabSz="914400" rtl="0" eaLnBrk="1" latinLnBrk="0" hangingPunct="1">
              <a:lnSpc>
                <a:spcPct val="90000"/>
              </a:lnSpc>
              <a:spcBef>
                <a:spcPts val="1000"/>
              </a:spcBef>
              <a:buClr>
                <a:schemeClr val="accent2"/>
              </a:buClr>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3</a:t>
            </a:r>
          </a:p>
        </p:txBody>
      </p:sp>
      <p:sp>
        <p:nvSpPr>
          <p:cNvPr id="18" name="Text Placeholder 3">
            <a:extLst>
              <a:ext uri="{FF2B5EF4-FFF2-40B4-BE49-F238E27FC236}">
                <a16:creationId xmlns:a16="http://schemas.microsoft.com/office/drawing/2014/main" id="{E87986FD-5309-225E-EA11-FBEE84D20338}"/>
              </a:ext>
            </a:extLst>
          </p:cNvPr>
          <p:cNvSpPr txBox="1">
            <a:spLocks/>
          </p:cNvSpPr>
          <p:nvPr/>
        </p:nvSpPr>
        <p:spPr>
          <a:xfrm>
            <a:off x="1623521" y="1507842"/>
            <a:ext cx="4369329" cy="584200"/>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Introduction </a:t>
            </a:r>
          </a:p>
        </p:txBody>
      </p:sp>
      <p:sp>
        <p:nvSpPr>
          <p:cNvPr id="3" name="Text Placeholder 2">
            <a:extLst>
              <a:ext uri="{FF2B5EF4-FFF2-40B4-BE49-F238E27FC236}">
                <a16:creationId xmlns:a16="http://schemas.microsoft.com/office/drawing/2014/main" id="{C3AA9DA3-5735-4994-A75F-D42A707C2590}"/>
              </a:ext>
            </a:extLst>
          </p:cNvPr>
          <p:cNvSpPr>
            <a:spLocks noGrp="1"/>
          </p:cNvSpPr>
          <p:nvPr>
            <p:ph type="body" sz="quarter" idx="13"/>
          </p:nvPr>
        </p:nvSpPr>
        <p:spPr>
          <a:xfrm>
            <a:off x="862920" y="2266200"/>
            <a:ext cx="584200" cy="584200"/>
          </a:xfrm>
        </p:spPr>
        <p:txBody>
          <a:bodyPr/>
          <a:lstStyle/>
          <a:p>
            <a:r>
              <a:rPr lang="en-GB" dirty="0"/>
              <a:t>4</a:t>
            </a:r>
          </a:p>
        </p:txBody>
      </p:sp>
      <p:sp>
        <p:nvSpPr>
          <p:cNvPr id="4" name="Text Placeholder 3">
            <a:extLst>
              <a:ext uri="{FF2B5EF4-FFF2-40B4-BE49-F238E27FC236}">
                <a16:creationId xmlns:a16="http://schemas.microsoft.com/office/drawing/2014/main" id="{DAE8E5C7-5538-EEC0-F4AD-C6B84F22BEA8}"/>
              </a:ext>
            </a:extLst>
          </p:cNvPr>
          <p:cNvSpPr>
            <a:spLocks noGrp="1"/>
          </p:cNvSpPr>
          <p:nvPr>
            <p:ph type="body" sz="quarter" idx="14"/>
          </p:nvPr>
        </p:nvSpPr>
        <p:spPr>
          <a:xfrm>
            <a:off x="1632857" y="2266200"/>
            <a:ext cx="4369329" cy="584200"/>
          </a:xfrm>
        </p:spPr>
        <p:txBody>
          <a:bodyPr/>
          <a:lstStyle/>
          <a:p>
            <a:r>
              <a:rPr lang="en-GB" dirty="0"/>
              <a:t>Webpage copy</a:t>
            </a:r>
          </a:p>
        </p:txBody>
      </p:sp>
      <p:sp>
        <p:nvSpPr>
          <p:cNvPr id="7" name="Text Placeholder 6">
            <a:extLst>
              <a:ext uri="{FF2B5EF4-FFF2-40B4-BE49-F238E27FC236}">
                <a16:creationId xmlns:a16="http://schemas.microsoft.com/office/drawing/2014/main" id="{3B03D979-49DB-6F26-16E5-98F526840531}"/>
              </a:ext>
            </a:extLst>
          </p:cNvPr>
          <p:cNvSpPr>
            <a:spLocks noGrp="1"/>
          </p:cNvSpPr>
          <p:nvPr>
            <p:ph type="body" sz="quarter" idx="17"/>
          </p:nvPr>
        </p:nvSpPr>
        <p:spPr>
          <a:xfrm>
            <a:off x="862920" y="3063543"/>
            <a:ext cx="584200" cy="584200"/>
          </a:xfrm>
        </p:spPr>
        <p:txBody>
          <a:bodyPr/>
          <a:lstStyle/>
          <a:p>
            <a:r>
              <a:rPr lang="en-GB" dirty="0"/>
              <a:t>5</a:t>
            </a:r>
          </a:p>
        </p:txBody>
      </p:sp>
      <p:sp>
        <p:nvSpPr>
          <p:cNvPr id="8" name="Text Placeholder 7">
            <a:extLst>
              <a:ext uri="{FF2B5EF4-FFF2-40B4-BE49-F238E27FC236}">
                <a16:creationId xmlns:a16="http://schemas.microsoft.com/office/drawing/2014/main" id="{615DD70F-1939-CFB4-79F1-436FEB5B1D3E}"/>
              </a:ext>
            </a:extLst>
          </p:cNvPr>
          <p:cNvSpPr>
            <a:spLocks noGrp="1"/>
          </p:cNvSpPr>
          <p:nvPr>
            <p:ph type="body" sz="quarter" idx="18"/>
          </p:nvPr>
        </p:nvSpPr>
        <p:spPr>
          <a:xfrm>
            <a:off x="1632857" y="3063543"/>
            <a:ext cx="4369329" cy="584200"/>
          </a:xfrm>
        </p:spPr>
        <p:txBody>
          <a:bodyPr/>
          <a:lstStyle/>
          <a:p>
            <a:r>
              <a:rPr lang="en-GB" dirty="0"/>
              <a:t>Webpage copy</a:t>
            </a:r>
          </a:p>
        </p:txBody>
      </p:sp>
      <p:sp>
        <p:nvSpPr>
          <p:cNvPr id="11" name="Text Placeholder 10">
            <a:extLst>
              <a:ext uri="{FF2B5EF4-FFF2-40B4-BE49-F238E27FC236}">
                <a16:creationId xmlns:a16="http://schemas.microsoft.com/office/drawing/2014/main" id="{FC0162F2-F20E-D037-AC2A-213F1DAFE521}"/>
              </a:ext>
            </a:extLst>
          </p:cNvPr>
          <p:cNvSpPr>
            <a:spLocks noGrp="1"/>
          </p:cNvSpPr>
          <p:nvPr>
            <p:ph type="body" sz="quarter" idx="21"/>
          </p:nvPr>
        </p:nvSpPr>
        <p:spPr>
          <a:xfrm>
            <a:off x="862920" y="3860886"/>
            <a:ext cx="584200" cy="584200"/>
          </a:xfrm>
        </p:spPr>
        <p:txBody>
          <a:bodyPr/>
          <a:lstStyle/>
          <a:p>
            <a:r>
              <a:rPr lang="en-GB" dirty="0"/>
              <a:t>6</a:t>
            </a:r>
          </a:p>
        </p:txBody>
      </p:sp>
      <p:sp>
        <p:nvSpPr>
          <p:cNvPr id="12" name="Text Placeholder 11">
            <a:extLst>
              <a:ext uri="{FF2B5EF4-FFF2-40B4-BE49-F238E27FC236}">
                <a16:creationId xmlns:a16="http://schemas.microsoft.com/office/drawing/2014/main" id="{0F73F553-3DC3-EE72-5B2D-ACD37958987D}"/>
              </a:ext>
            </a:extLst>
          </p:cNvPr>
          <p:cNvSpPr>
            <a:spLocks noGrp="1"/>
          </p:cNvSpPr>
          <p:nvPr>
            <p:ph type="body" sz="quarter" idx="22"/>
          </p:nvPr>
        </p:nvSpPr>
        <p:spPr>
          <a:xfrm>
            <a:off x="1632857" y="3860886"/>
            <a:ext cx="4369329" cy="584200"/>
          </a:xfrm>
        </p:spPr>
        <p:txBody>
          <a:bodyPr/>
          <a:lstStyle/>
          <a:p>
            <a:r>
              <a:rPr lang="en-GB" dirty="0"/>
              <a:t>Webpage copy</a:t>
            </a:r>
          </a:p>
        </p:txBody>
      </p:sp>
      <p:sp>
        <p:nvSpPr>
          <p:cNvPr id="15" name="Text Placeholder 14">
            <a:extLst>
              <a:ext uri="{FF2B5EF4-FFF2-40B4-BE49-F238E27FC236}">
                <a16:creationId xmlns:a16="http://schemas.microsoft.com/office/drawing/2014/main" id="{6C88BC26-73C7-7E59-B087-ED2AD713011C}"/>
              </a:ext>
            </a:extLst>
          </p:cNvPr>
          <p:cNvSpPr>
            <a:spLocks noGrp="1"/>
          </p:cNvSpPr>
          <p:nvPr>
            <p:ph type="body" sz="quarter" idx="25"/>
          </p:nvPr>
        </p:nvSpPr>
        <p:spPr>
          <a:xfrm>
            <a:off x="862920" y="4658229"/>
            <a:ext cx="584200" cy="584200"/>
          </a:xfrm>
        </p:spPr>
        <p:txBody>
          <a:bodyPr/>
          <a:lstStyle/>
          <a:p>
            <a:r>
              <a:rPr lang="en-GB" dirty="0"/>
              <a:t>7</a:t>
            </a:r>
          </a:p>
        </p:txBody>
      </p:sp>
      <p:sp>
        <p:nvSpPr>
          <p:cNvPr id="16" name="Text Placeholder 15">
            <a:extLst>
              <a:ext uri="{FF2B5EF4-FFF2-40B4-BE49-F238E27FC236}">
                <a16:creationId xmlns:a16="http://schemas.microsoft.com/office/drawing/2014/main" id="{EA2C377E-7C43-34B4-2ADA-17763332210A}"/>
              </a:ext>
            </a:extLst>
          </p:cNvPr>
          <p:cNvSpPr>
            <a:spLocks noGrp="1"/>
          </p:cNvSpPr>
          <p:nvPr>
            <p:ph type="body" sz="quarter" idx="26"/>
          </p:nvPr>
        </p:nvSpPr>
        <p:spPr>
          <a:xfrm>
            <a:off x="1632856" y="4867722"/>
            <a:ext cx="4369329" cy="584200"/>
          </a:xfrm>
        </p:spPr>
        <p:txBody>
          <a:bodyPr/>
          <a:lstStyle/>
          <a:p>
            <a:r>
              <a:rPr lang="en-GB" dirty="0"/>
              <a:t>Internal staff bulletin copy</a:t>
            </a:r>
          </a:p>
          <a:p>
            <a:endParaRPr lang="en-GB" dirty="0"/>
          </a:p>
        </p:txBody>
      </p:sp>
      <p:sp>
        <p:nvSpPr>
          <p:cNvPr id="19" name="Text Placeholder 18">
            <a:extLst>
              <a:ext uri="{FF2B5EF4-FFF2-40B4-BE49-F238E27FC236}">
                <a16:creationId xmlns:a16="http://schemas.microsoft.com/office/drawing/2014/main" id="{F92DE68D-6230-1244-DA8D-F4FFA16BE008}"/>
              </a:ext>
            </a:extLst>
          </p:cNvPr>
          <p:cNvSpPr>
            <a:spLocks noGrp="1"/>
          </p:cNvSpPr>
          <p:nvPr>
            <p:ph type="body" sz="quarter" idx="29"/>
          </p:nvPr>
        </p:nvSpPr>
        <p:spPr>
          <a:xfrm>
            <a:off x="6096000" y="1522915"/>
            <a:ext cx="584200" cy="584200"/>
          </a:xfrm>
        </p:spPr>
        <p:txBody>
          <a:bodyPr/>
          <a:lstStyle/>
          <a:p>
            <a:r>
              <a:rPr lang="en-GB" dirty="0"/>
              <a:t>8</a:t>
            </a:r>
          </a:p>
        </p:txBody>
      </p:sp>
      <p:sp>
        <p:nvSpPr>
          <p:cNvPr id="20" name="Text Placeholder 19">
            <a:extLst>
              <a:ext uri="{FF2B5EF4-FFF2-40B4-BE49-F238E27FC236}">
                <a16:creationId xmlns:a16="http://schemas.microsoft.com/office/drawing/2014/main" id="{D3C47E20-950E-D5CF-B668-B89B1D0C21F4}"/>
              </a:ext>
            </a:extLst>
          </p:cNvPr>
          <p:cNvSpPr>
            <a:spLocks noGrp="1"/>
          </p:cNvSpPr>
          <p:nvPr>
            <p:ph type="body" sz="quarter" idx="30"/>
          </p:nvPr>
        </p:nvSpPr>
        <p:spPr>
          <a:xfrm>
            <a:off x="6865937" y="1945551"/>
            <a:ext cx="4369329" cy="161564"/>
          </a:xfrm>
        </p:spPr>
        <p:txBody>
          <a:bodyPr/>
          <a:lstStyle/>
          <a:p>
            <a:r>
              <a:rPr lang="en-GB" dirty="0"/>
              <a:t>External bulletin copy</a:t>
            </a:r>
          </a:p>
          <a:p>
            <a:endParaRPr lang="en-GB" dirty="0"/>
          </a:p>
        </p:txBody>
      </p:sp>
      <p:sp>
        <p:nvSpPr>
          <p:cNvPr id="5" name="Text Placeholder 4">
            <a:extLst>
              <a:ext uri="{FF2B5EF4-FFF2-40B4-BE49-F238E27FC236}">
                <a16:creationId xmlns:a16="http://schemas.microsoft.com/office/drawing/2014/main" id="{A23D74B0-3054-50F6-BC3B-A9730C5EB530}"/>
              </a:ext>
            </a:extLst>
          </p:cNvPr>
          <p:cNvSpPr>
            <a:spLocks noGrp="1"/>
          </p:cNvSpPr>
          <p:nvPr>
            <p:ph type="body" sz="quarter" idx="15"/>
          </p:nvPr>
        </p:nvSpPr>
        <p:spPr>
          <a:xfrm>
            <a:off x="6096000" y="2290225"/>
            <a:ext cx="584200" cy="584200"/>
          </a:xfrm>
        </p:spPr>
        <p:txBody>
          <a:bodyPr/>
          <a:lstStyle/>
          <a:p>
            <a:r>
              <a:rPr lang="en-GB" dirty="0"/>
              <a:t>9</a:t>
            </a:r>
          </a:p>
        </p:txBody>
      </p:sp>
      <p:sp>
        <p:nvSpPr>
          <p:cNvPr id="6" name="Text Placeholder 5">
            <a:extLst>
              <a:ext uri="{FF2B5EF4-FFF2-40B4-BE49-F238E27FC236}">
                <a16:creationId xmlns:a16="http://schemas.microsoft.com/office/drawing/2014/main" id="{740FF934-AE91-8533-7CCC-BD3CC146CEEB}"/>
              </a:ext>
            </a:extLst>
          </p:cNvPr>
          <p:cNvSpPr>
            <a:spLocks noGrp="1"/>
          </p:cNvSpPr>
          <p:nvPr>
            <p:ph type="body" sz="quarter" idx="16"/>
          </p:nvPr>
        </p:nvSpPr>
        <p:spPr>
          <a:xfrm>
            <a:off x="6865937" y="2647913"/>
            <a:ext cx="4369329" cy="226511"/>
          </a:xfrm>
        </p:spPr>
        <p:txBody>
          <a:bodyPr/>
          <a:lstStyle/>
          <a:p>
            <a:r>
              <a:rPr lang="en-GB" dirty="0"/>
              <a:t>Social media graphics and copy</a:t>
            </a:r>
          </a:p>
          <a:p>
            <a:endParaRPr lang="en-GB" dirty="0"/>
          </a:p>
        </p:txBody>
      </p:sp>
      <p:sp>
        <p:nvSpPr>
          <p:cNvPr id="9" name="Text Placeholder 8">
            <a:extLst>
              <a:ext uri="{FF2B5EF4-FFF2-40B4-BE49-F238E27FC236}">
                <a16:creationId xmlns:a16="http://schemas.microsoft.com/office/drawing/2014/main" id="{F2F8561A-16EE-C13A-30D5-9430C5797FA9}"/>
              </a:ext>
            </a:extLst>
          </p:cNvPr>
          <p:cNvSpPr>
            <a:spLocks noGrp="1"/>
          </p:cNvSpPr>
          <p:nvPr>
            <p:ph type="body" sz="quarter" idx="19"/>
          </p:nvPr>
        </p:nvSpPr>
        <p:spPr>
          <a:xfrm>
            <a:off x="6096000" y="3087568"/>
            <a:ext cx="584200" cy="584200"/>
          </a:xfrm>
        </p:spPr>
        <p:txBody>
          <a:bodyPr/>
          <a:lstStyle/>
          <a:p>
            <a:r>
              <a:rPr lang="en-GB" dirty="0"/>
              <a:t>10</a:t>
            </a:r>
          </a:p>
        </p:txBody>
      </p:sp>
      <p:sp>
        <p:nvSpPr>
          <p:cNvPr id="10" name="Text Placeholder 9">
            <a:extLst>
              <a:ext uri="{FF2B5EF4-FFF2-40B4-BE49-F238E27FC236}">
                <a16:creationId xmlns:a16="http://schemas.microsoft.com/office/drawing/2014/main" id="{30CA5DCF-B9AE-9759-3937-567D46765E16}"/>
              </a:ext>
            </a:extLst>
          </p:cNvPr>
          <p:cNvSpPr>
            <a:spLocks noGrp="1"/>
          </p:cNvSpPr>
          <p:nvPr>
            <p:ph type="body" sz="quarter" idx="20"/>
          </p:nvPr>
        </p:nvSpPr>
        <p:spPr>
          <a:xfrm>
            <a:off x="6865937" y="3445256"/>
            <a:ext cx="4369329" cy="226512"/>
          </a:xfrm>
        </p:spPr>
        <p:txBody>
          <a:bodyPr/>
          <a:lstStyle/>
          <a:p>
            <a:r>
              <a:rPr lang="en-GB" dirty="0"/>
              <a:t>Social media graphics and copy</a:t>
            </a:r>
          </a:p>
          <a:p>
            <a:endParaRPr lang="en-GB" dirty="0"/>
          </a:p>
        </p:txBody>
      </p:sp>
      <p:sp>
        <p:nvSpPr>
          <p:cNvPr id="13" name="Text Placeholder 12">
            <a:extLst>
              <a:ext uri="{FF2B5EF4-FFF2-40B4-BE49-F238E27FC236}">
                <a16:creationId xmlns:a16="http://schemas.microsoft.com/office/drawing/2014/main" id="{3D562E48-2A42-B231-19A4-600597A8CBBB}"/>
              </a:ext>
            </a:extLst>
          </p:cNvPr>
          <p:cNvSpPr>
            <a:spLocks noGrp="1"/>
          </p:cNvSpPr>
          <p:nvPr>
            <p:ph type="body" sz="quarter" idx="23"/>
          </p:nvPr>
        </p:nvSpPr>
        <p:spPr>
          <a:xfrm>
            <a:off x="6096000" y="3884911"/>
            <a:ext cx="584200" cy="584200"/>
          </a:xfrm>
        </p:spPr>
        <p:txBody>
          <a:bodyPr/>
          <a:lstStyle/>
          <a:p>
            <a:r>
              <a:rPr lang="en-GB" dirty="0"/>
              <a:t>11</a:t>
            </a:r>
          </a:p>
        </p:txBody>
      </p:sp>
      <p:sp>
        <p:nvSpPr>
          <p:cNvPr id="14" name="Text Placeholder 13">
            <a:extLst>
              <a:ext uri="{FF2B5EF4-FFF2-40B4-BE49-F238E27FC236}">
                <a16:creationId xmlns:a16="http://schemas.microsoft.com/office/drawing/2014/main" id="{F8055426-A1CB-1127-B37D-710146D962BE}"/>
              </a:ext>
            </a:extLst>
          </p:cNvPr>
          <p:cNvSpPr>
            <a:spLocks noGrp="1"/>
          </p:cNvSpPr>
          <p:nvPr>
            <p:ph type="body" sz="quarter" idx="24"/>
          </p:nvPr>
        </p:nvSpPr>
        <p:spPr>
          <a:xfrm>
            <a:off x="6865937" y="3987799"/>
            <a:ext cx="4369329" cy="378423"/>
          </a:xfrm>
        </p:spPr>
        <p:txBody>
          <a:bodyPr/>
          <a:lstStyle/>
          <a:p>
            <a:r>
              <a:rPr lang="en-GB" dirty="0"/>
              <a:t>Social media graphics and copy</a:t>
            </a:r>
          </a:p>
        </p:txBody>
      </p:sp>
      <p:sp>
        <p:nvSpPr>
          <p:cNvPr id="21" name="Text Placeholder 12">
            <a:extLst>
              <a:ext uri="{FF2B5EF4-FFF2-40B4-BE49-F238E27FC236}">
                <a16:creationId xmlns:a16="http://schemas.microsoft.com/office/drawing/2014/main" id="{B5E6D6A5-1082-9697-A498-5F3E84D52B71}"/>
              </a:ext>
            </a:extLst>
          </p:cNvPr>
          <p:cNvSpPr txBox="1">
            <a:spLocks/>
          </p:cNvSpPr>
          <p:nvPr/>
        </p:nvSpPr>
        <p:spPr>
          <a:xfrm>
            <a:off x="6096000" y="4660136"/>
            <a:ext cx="584200" cy="584200"/>
          </a:xfrm>
          <a:prstGeom prst="ellipse">
            <a:avLst/>
          </a:prstGeom>
          <a:solidFill>
            <a:schemeClr val="accent1"/>
          </a:solidFill>
        </p:spPr>
        <p:txBody>
          <a:bodyPr vert="horz" lIns="0" tIns="0" rIns="0" bIns="0" rtlCol="0" anchor="ctr" anchorCtr="1">
            <a:normAutofit/>
          </a:bodyPr>
          <a:lstStyle>
            <a:lvl1pPr marL="0" indent="0" algn="ctr" defTabSz="914400" rtl="0" eaLnBrk="1" latinLnBrk="0" hangingPunct="1">
              <a:lnSpc>
                <a:spcPct val="90000"/>
              </a:lnSpc>
              <a:spcBef>
                <a:spcPts val="1000"/>
              </a:spcBef>
              <a:buClr>
                <a:schemeClr val="accent2"/>
              </a:buClr>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12</a:t>
            </a:r>
          </a:p>
        </p:txBody>
      </p:sp>
      <p:sp>
        <p:nvSpPr>
          <p:cNvPr id="22" name="Text Placeholder 13">
            <a:extLst>
              <a:ext uri="{FF2B5EF4-FFF2-40B4-BE49-F238E27FC236}">
                <a16:creationId xmlns:a16="http://schemas.microsoft.com/office/drawing/2014/main" id="{09AA25A0-AD9A-F811-AE36-BCFD3C877EBC}"/>
              </a:ext>
            </a:extLst>
          </p:cNvPr>
          <p:cNvSpPr txBox="1">
            <a:spLocks/>
          </p:cNvSpPr>
          <p:nvPr/>
        </p:nvSpPr>
        <p:spPr>
          <a:xfrm>
            <a:off x="6865937" y="4837073"/>
            <a:ext cx="4369329" cy="226512"/>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Social media graphics and copy</a:t>
            </a:r>
          </a:p>
        </p:txBody>
      </p:sp>
      <p:sp>
        <p:nvSpPr>
          <p:cNvPr id="23" name="Footer Placeholder 22">
            <a:extLst>
              <a:ext uri="{FF2B5EF4-FFF2-40B4-BE49-F238E27FC236}">
                <a16:creationId xmlns:a16="http://schemas.microsoft.com/office/drawing/2014/main" id="{66A93360-4E4D-F840-301D-5D9807FEA2E4}"/>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24" name="Slide Number Placeholder 23">
            <a:extLst>
              <a:ext uri="{FF2B5EF4-FFF2-40B4-BE49-F238E27FC236}">
                <a16:creationId xmlns:a16="http://schemas.microsoft.com/office/drawing/2014/main" id="{EBFFA93D-5A49-B398-C89C-EA25797F064E}"/>
              </a:ext>
            </a:extLst>
          </p:cNvPr>
          <p:cNvSpPr>
            <a:spLocks noGrp="1"/>
          </p:cNvSpPr>
          <p:nvPr>
            <p:ph type="sldNum" sz="quarter" idx="12"/>
          </p:nvPr>
        </p:nvSpPr>
        <p:spPr/>
        <p:txBody>
          <a:bodyPr/>
          <a:lstStyle/>
          <a:p>
            <a:fld id="{CD8E907E-315C-F745-8CA6-CE49E976B740}" type="slidenum">
              <a:rPr lang="en-US" smtClean="0"/>
              <a:pPr/>
              <a:t>2</a:t>
            </a:fld>
            <a:endParaRPr lang="en-US" dirty="0"/>
          </a:p>
        </p:txBody>
      </p:sp>
    </p:spTree>
    <p:extLst>
      <p:ext uri="{BB962C8B-B14F-4D97-AF65-F5344CB8AC3E}">
        <p14:creationId xmlns:p14="http://schemas.microsoft.com/office/powerpoint/2010/main" val="4272705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F3EC-BCB4-3F04-9E3E-F73B3239E183}"/>
              </a:ext>
            </a:extLst>
          </p:cNvPr>
          <p:cNvSpPr>
            <a:spLocks noGrp="1"/>
          </p:cNvSpPr>
          <p:nvPr>
            <p:ph type="title"/>
          </p:nvPr>
        </p:nvSpPr>
        <p:spPr>
          <a:xfrm>
            <a:off x="838200" y="38550"/>
            <a:ext cx="10515600" cy="1325563"/>
          </a:xfrm>
        </p:spPr>
        <p:txBody>
          <a:bodyPr/>
          <a:lstStyle/>
          <a:p>
            <a:r>
              <a:rPr lang="en-US" dirty="0">
                <a:latin typeface="Arial"/>
                <a:cs typeface="Arial"/>
              </a:rPr>
              <a:t>Introduction to this toolkit</a:t>
            </a:r>
            <a:endParaRPr lang="en-US" dirty="0"/>
          </a:p>
        </p:txBody>
      </p:sp>
      <p:sp>
        <p:nvSpPr>
          <p:cNvPr id="3" name="Content Placeholder 2">
            <a:extLst>
              <a:ext uri="{FF2B5EF4-FFF2-40B4-BE49-F238E27FC236}">
                <a16:creationId xmlns:a16="http://schemas.microsoft.com/office/drawing/2014/main" id="{146748E7-4CA5-C27D-F032-CB0AC7EBDF85}"/>
              </a:ext>
            </a:extLst>
          </p:cNvPr>
          <p:cNvSpPr>
            <a:spLocks noGrp="1"/>
          </p:cNvSpPr>
          <p:nvPr>
            <p:ph idx="1"/>
          </p:nvPr>
        </p:nvSpPr>
        <p:spPr>
          <a:xfrm>
            <a:off x="944880" y="1189941"/>
            <a:ext cx="10408920" cy="4486275"/>
          </a:xfrm>
        </p:spPr>
        <p:txBody>
          <a:bodyPr vert="horz" lIns="0" tIns="0" rIns="0" bIns="0" rtlCol="0" anchor="t">
            <a:normAutofit fontScale="92500" lnSpcReduction="10000"/>
          </a:bodyPr>
          <a:lstStyle/>
          <a:p>
            <a:pPr marL="0" indent="0" algn="l" rtl="0" fontAlgn="base">
              <a:buNone/>
            </a:pPr>
            <a:r>
              <a:rPr lang="en-GB" sz="1400" b="1" i="0" u="none" strike="noStrike" dirty="0">
                <a:solidFill>
                  <a:srgbClr val="404040"/>
                </a:solidFill>
                <a:effectLst/>
                <a:latin typeface="Arial" panose="020B0604020202020204" pitchFamily="34" charset="0"/>
              </a:rPr>
              <a:t>In light of the findings of the Darzi report, which outlines that priority focus, care and funding is hospital-based, rather than outside these settings, NHS Staffordshire and Stoke-on-Trent ICB will campaign on: </a:t>
            </a:r>
            <a:r>
              <a:rPr lang="en-US" sz="1400" b="1" i="0" dirty="0">
                <a:solidFill>
                  <a:srgbClr val="000000"/>
                </a:solidFill>
                <a:effectLst/>
                <a:latin typeface="Arial" panose="020B0604020202020204" pitchFamily="34" charset="0"/>
              </a:rPr>
              <a:t>​</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Home Care is Best Care </a:t>
            </a:r>
            <a:r>
              <a:rPr lang="en-GB" sz="1400" b="0" i="0" u="none" strike="noStrike" dirty="0">
                <a:solidFill>
                  <a:srgbClr val="404040"/>
                </a:solidFill>
                <a:effectLst/>
                <a:latin typeface="Arial" panose="020B0604020202020204" pitchFamily="34" charset="0"/>
              </a:rPr>
              <a:t>– any unnecessary hospital admissions, or stays which are longer than necessary, can have a negative impact on patient recovery. This can often cause serious harm and impact negatively on health and wellbeing (deconditioning), so benefits of being in the hospital must outweigh the risks. </a:t>
            </a:r>
            <a:r>
              <a:rPr lang="en-GB" sz="1400" b="1" dirty="0">
                <a:solidFill>
                  <a:srgbClr val="404040"/>
                </a:solidFill>
              </a:rPr>
              <a:t>This will form the basis of the system-wide winter campaign, with all partners supporting the messaging and will help support </a:t>
            </a:r>
            <a:r>
              <a:rPr lang="en-GB" sz="1400" b="1" i="0" u="none" strike="noStrike" dirty="0">
                <a:solidFill>
                  <a:srgbClr val="404040"/>
                </a:solidFill>
                <a:effectLst/>
                <a:latin typeface="Arial" panose="020B0604020202020204" pitchFamily="34" charset="0"/>
              </a:rPr>
              <a:t>the system’s continuing focus for UEC performance. This being:</a:t>
            </a:r>
            <a:r>
              <a:rPr lang="en-US" sz="1400" b="1" i="0" dirty="0">
                <a:solidFill>
                  <a:srgbClr val="000000"/>
                </a:solidFill>
                <a:effectLst/>
                <a:latin typeface="Arial" panose="020B0604020202020204" pitchFamily="34" charset="0"/>
              </a:rPr>
              <a:t>​</a:t>
            </a:r>
          </a:p>
          <a:p>
            <a:pPr lvl="1" fontAlgn="base"/>
            <a:r>
              <a:rPr lang="en-GB" sz="1400" i="0" u="none" strike="noStrike" dirty="0">
                <a:solidFill>
                  <a:srgbClr val="404040"/>
                </a:solidFill>
                <a:effectLst/>
                <a:latin typeface="Arial" panose="020B0604020202020204" pitchFamily="34" charset="0"/>
              </a:rPr>
              <a:t>76% of patients being admitted, transferred, or discharged within four hours by March 2025, with further improvement in 2025/26.</a:t>
            </a:r>
            <a:r>
              <a:rPr lang="en-GB" sz="1400" i="0" dirty="0">
                <a:solidFill>
                  <a:srgbClr val="000000"/>
                </a:solidFill>
                <a:effectLst/>
                <a:latin typeface="Arial" panose="020B0604020202020204" pitchFamily="34" charset="0"/>
              </a:rPr>
              <a:t>​</a:t>
            </a:r>
          </a:p>
          <a:p>
            <a:pPr lvl="1" fontAlgn="base"/>
            <a:r>
              <a:rPr lang="en-GB" sz="1400" i="0" u="none" strike="noStrike" dirty="0">
                <a:solidFill>
                  <a:srgbClr val="404040"/>
                </a:solidFill>
                <a:effectLst/>
                <a:latin typeface="Arial" panose="020B0604020202020204" pitchFamily="34" charset="0"/>
              </a:rPr>
              <a:t>Ambulance response times for Category 2 incidents to 30 minutes on average over 2024/25.</a:t>
            </a:r>
            <a:endParaRPr lang="en-US" sz="1400" i="0" dirty="0">
              <a:solidFill>
                <a:srgbClr val="000000"/>
              </a:solidFill>
              <a:effectLst/>
              <a:latin typeface="Arial" panose="020B0604020202020204" pitchFamily="34" charset="0"/>
            </a:endParaRPr>
          </a:p>
          <a:p>
            <a:pPr marL="0" indent="0" algn="l" rtl="0" fontAlgn="base">
              <a:buNone/>
            </a:pPr>
            <a:r>
              <a:rPr lang="en-GB" sz="1400" b="1" i="0" u="sng" strike="noStrike" dirty="0">
                <a:solidFill>
                  <a:srgbClr val="404040"/>
                </a:solidFill>
                <a:effectLst/>
                <a:latin typeface="Arial" panose="020B0604020202020204" pitchFamily="34" charset="0"/>
              </a:rPr>
              <a:t>Further messaging included in this toolkit to support winter pressures and partner messaging:</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Pharmacy First </a:t>
            </a:r>
            <a:r>
              <a:rPr lang="en-GB" sz="1400" b="0" i="0" u="none" strike="noStrike" dirty="0">
                <a:solidFill>
                  <a:srgbClr val="404040"/>
                </a:solidFill>
                <a:effectLst/>
                <a:latin typeface="Arial" panose="020B0604020202020204" pitchFamily="34" charset="0"/>
              </a:rPr>
              <a:t>–</a:t>
            </a:r>
            <a:r>
              <a:rPr lang="en-GB" sz="1400" b="0" i="0" u="none" strike="noStrike" dirty="0">
                <a:solidFill>
                  <a:srgbClr val="202A30"/>
                </a:solidFill>
                <a:effectLst/>
                <a:latin typeface="Arial" panose="020B0604020202020204" pitchFamily="34" charset="0"/>
              </a:rPr>
              <a:t> launched 31 January 2024, </a:t>
            </a:r>
            <a:r>
              <a:rPr lang="en-GB" sz="1400" b="0" i="0" u="sng" strike="noStrike" dirty="0">
                <a:solidFill>
                  <a:srgbClr val="005DB7"/>
                </a:solidFill>
                <a:effectLst/>
                <a:latin typeface="Arial" panose="020B0604020202020204" pitchFamily="34" charset="0"/>
                <a:hlinkClick r:id="rId2"/>
              </a:rPr>
              <a:t>Pharmacy First </a:t>
            </a:r>
            <a:r>
              <a:rPr lang="en-GB" sz="1400" b="0" i="0" u="none" strike="noStrike" dirty="0">
                <a:solidFill>
                  <a:srgbClr val="202A30"/>
                </a:solidFill>
                <a:effectLst/>
                <a:latin typeface="Arial" panose="020B0604020202020204" pitchFamily="34" charset="0"/>
              </a:rPr>
              <a:t>adds to existing consultation services and enables community pharmacies to complete episodes of care for seven common conditions following defined clinical pathways.</a:t>
            </a:r>
            <a:r>
              <a:rPr lang="en-US" sz="1400" b="0" i="0" dirty="0">
                <a:solidFill>
                  <a:srgbClr val="000000"/>
                </a:solidFill>
                <a:effectLst/>
                <a:latin typeface="Arial" panose="020B0604020202020204" pitchFamily="34" charset="0"/>
              </a:rPr>
              <a:t>​ </a:t>
            </a:r>
            <a:r>
              <a:rPr lang="en-US" sz="1400" b="1" i="0" dirty="0">
                <a:effectLst/>
                <a:latin typeface="Arial" panose="020B0604020202020204" pitchFamily="34" charset="0"/>
              </a:rPr>
              <a:t>This is currently being updated and will be added to the toolkit in due course.</a:t>
            </a:r>
            <a:endParaRPr lang="en-US" sz="1400" b="0" i="0" dirty="0">
              <a:effectLst/>
              <a:latin typeface="Arial" panose="020B0604020202020204" pitchFamily="34" charset="0"/>
            </a:endParaRP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Vaccination Campaigns </a:t>
            </a:r>
            <a:r>
              <a:rPr lang="en-GB" sz="1400" b="0" i="0" u="none" strike="noStrike" dirty="0">
                <a:solidFill>
                  <a:srgbClr val="404040"/>
                </a:solidFill>
                <a:effectLst/>
                <a:latin typeface="Arial" panose="020B0604020202020204" pitchFamily="34" charset="0"/>
              </a:rPr>
              <a:t>– childhood immunisation, flu and covid vaccination programmes are being promoted to keep our communities safe and well.</a:t>
            </a:r>
            <a:r>
              <a:rPr lang="en-US" sz="1400" b="0" i="0" dirty="0">
                <a:solidFill>
                  <a:srgbClr val="000000"/>
                </a:solidFill>
                <a:effectLst/>
                <a:latin typeface="Arial" panose="020B0604020202020204" pitchFamily="34" charset="0"/>
              </a:rPr>
              <a:t>​</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NHS111 </a:t>
            </a:r>
            <a:r>
              <a:rPr lang="en-GB" sz="1400" i="0" u="none" strike="noStrike" dirty="0">
                <a:solidFill>
                  <a:srgbClr val="404040"/>
                </a:solidFill>
                <a:effectLst/>
                <a:latin typeface="Arial" panose="020B0604020202020204" pitchFamily="34" charset="0"/>
              </a:rPr>
              <a:t>– a new campaign is being launched on 25 November and this will be added to the toolkit </a:t>
            </a:r>
            <a:endParaRPr lang="en-GB" sz="1400" dirty="0">
              <a:solidFill>
                <a:srgbClr val="404040"/>
              </a:solidFill>
            </a:endParaRP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Falls </a:t>
            </a:r>
            <a:r>
              <a:rPr lang="en-GB" sz="1400" b="0" i="0" u="none" strike="noStrike" dirty="0">
                <a:solidFill>
                  <a:srgbClr val="404040"/>
                </a:solidFill>
                <a:effectLst/>
                <a:latin typeface="Arial" panose="020B0604020202020204" pitchFamily="34" charset="0"/>
              </a:rPr>
              <a:t>– working with partners including Midlands Partnership University NHS Foundation Trust, we will continue to raise awareness and educate families around preventing falls for the elderly and/or vulnerable.</a:t>
            </a:r>
          </a:p>
          <a:p>
            <a:pPr algn="l" rtl="0" fontAlgn="base">
              <a:buFont typeface="Arial" panose="020B0604020202020204" pitchFamily="34" charset="0"/>
              <a:buChar char="•"/>
            </a:pPr>
            <a:r>
              <a:rPr lang="en-GB" sz="1400" b="1" dirty="0">
                <a:solidFill>
                  <a:srgbClr val="404040"/>
                </a:solidFill>
              </a:rPr>
              <a:t>Mental health </a:t>
            </a:r>
            <a:r>
              <a:rPr lang="en-GB" sz="1400" dirty="0">
                <a:solidFill>
                  <a:srgbClr val="404040"/>
                </a:solidFill>
              </a:rPr>
              <a:t>– promoting 111 mental health service for those concerned for their welfare or that of another person</a:t>
            </a:r>
            <a:endParaRPr lang="en-GB" sz="1400" b="1" i="0" u="none" strike="noStrike" dirty="0">
              <a:solidFill>
                <a:srgbClr val="404040"/>
              </a:solidFill>
              <a:effectLst/>
              <a:latin typeface="Arial" panose="020B0604020202020204" pitchFamily="34" charset="0"/>
            </a:endParaRPr>
          </a:p>
          <a:p>
            <a:pPr algn="l" rtl="0" fontAlgn="base">
              <a:buFont typeface="Arial" panose="020B0604020202020204" pitchFamily="34" charset="0"/>
              <a:buChar char="•"/>
            </a:pPr>
            <a:r>
              <a:rPr lang="en-GB" sz="1400" b="1" dirty="0">
                <a:solidFill>
                  <a:srgbClr val="404040"/>
                </a:solidFill>
              </a:rPr>
              <a:t>Local authority messaging </a:t>
            </a:r>
            <a:r>
              <a:rPr lang="en-GB" sz="1400" dirty="0">
                <a:solidFill>
                  <a:srgbClr val="404040"/>
                </a:solidFill>
              </a:rPr>
              <a:t>– based around staying warm this winter.</a:t>
            </a:r>
            <a:endParaRPr lang="en-US" sz="1400" b="1" i="0" dirty="0">
              <a:solidFill>
                <a:srgbClr val="000000"/>
              </a:solidFill>
              <a:effectLst/>
              <a:latin typeface="Arial" panose="020B0604020202020204" pitchFamily="34" charset="0"/>
            </a:endParaRPr>
          </a:p>
        </p:txBody>
      </p:sp>
      <p:sp>
        <p:nvSpPr>
          <p:cNvPr id="7" name="TextBox 6">
            <a:extLst>
              <a:ext uri="{FF2B5EF4-FFF2-40B4-BE49-F238E27FC236}">
                <a16:creationId xmlns:a16="http://schemas.microsoft.com/office/drawing/2014/main" id="{28414E41-AD9A-A772-0D32-252E2BEA19E5}"/>
              </a:ext>
            </a:extLst>
          </p:cNvPr>
          <p:cNvSpPr txBox="1"/>
          <p:nvPr/>
        </p:nvSpPr>
        <p:spPr>
          <a:xfrm>
            <a:off x="838200" y="5668059"/>
            <a:ext cx="10515600" cy="646331"/>
          </a:xfrm>
          <a:prstGeom prst="rect">
            <a:avLst/>
          </a:prstGeom>
          <a:noFill/>
        </p:spPr>
        <p:txBody>
          <a:bodyPr wrap="square">
            <a:spAutoFit/>
          </a:bodyPr>
          <a:lstStyle/>
          <a:p>
            <a:r>
              <a:rPr lang="en-GB" dirty="0">
                <a:highlight>
                  <a:srgbClr val="FFFF00"/>
                </a:highlight>
              </a:rPr>
              <a:t>Visit </a:t>
            </a:r>
            <a:r>
              <a:rPr lang="en-GB" dirty="0">
                <a:highlight>
                  <a:srgbClr val="FFFF00"/>
                </a:highlight>
                <a:hlinkClick r:id="rId3"/>
              </a:rPr>
              <a:t>www.staffsstokeics.org.uk/home-care-is-best-care/</a:t>
            </a:r>
            <a:r>
              <a:rPr lang="en-GB" dirty="0">
                <a:highlight>
                  <a:srgbClr val="FFFF00"/>
                </a:highlight>
              </a:rPr>
              <a:t> to download resources in this toolkit. </a:t>
            </a:r>
            <a:br>
              <a:rPr lang="en-GB" dirty="0">
                <a:highlight>
                  <a:srgbClr val="FFFF00"/>
                </a:highlight>
              </a:rPr>
            </a:br>
            <a:r>
              <a:rPr lang="en-GB" dirty="0">
                <a:highlight>
                  <a:srgbClr val="FFFF00"/>
                </a:highlight>
              </a:rPr>
              <a:t>Other resources are available on the national </a:t>
            </a:r>
            <a:r>
              <a:rPr lang="en-GB" dirty="0">
                <a:solidFill>
                  <a:srgbClr val="FF0000"/>
                </a:solidFill>
                <a:highlight>
                  <a:srgbClr val="FFFF00"/>
                </a:highlight>
                <a:hlinkClick r:id="rId4"/>
              </a:rPr>
              <a:t>Campaign Resource Centre</a:t>
            </a:r>
            <a:endParaRPr lang="en-GB" dirty="0">
              <a:solidFill>
                <a:srgbClr val="FF0000"/>
              </a:solidFill>
              <a:highlight>
                <a:srgbClr val="FFFF00"/>
              </a:highlight>
            </a:endParaRPr>
          </a:p>
        </p:txBody>
      </p:sp>
      <p:sp>
        <p:nvSpPr>
          <p:cNvPr id="5" name="Footer Placeholder 4">
            <a:extLst>
              <a:ext uri="{FF2B5EF4-FFF2-40B4-BE49-F238E27FC236}">
                <a16:creationId xmlns:a16="http://schemas.microsoft.com/office/drawing/2014/main" id="{D73377EA-F21A-5D98-1A69-75948B548E31}"/>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4" name="Slide Number Placeholder 3">
            <a:extLst>
              <a:ext uri="{FF2B5EF4-FFF2-40B4-BE49-F238E27FC236}">
                <a16:creationId xmlns:a16="http://schemas.microsoft.com/office/drawing/2014/main" id="{C72AF0B4-7F2B-9401-1589-99251114C035}"/>
              </a:ext>
            </a:extLst>
          </p:cNvPr>
          <p:cNvSpPr>
            <a:spLocks noGrp="1"/>
          </p:cNvSpPr>
          <p:nvPr>
            <p:ph type="sldNum" sz="quarter" idx="12"/>
          </p:nvPr>
        </p:nvSpPr>
        <p:spPr/>
        <p:txBody>
          <a:bodyPr/>
          <a:lstStyle/>
          <a:p>
            <a:fld id="{CD8E907E-315C-F745-8CA6-CE49E976B740}" type="slidenum">
              <a:rPr lang="en-US" smtClean="0"/>
              <a:pPr/>
              <a:t>3</a:t>
            </a:fld>
            <a:endParaRPr lang="en-US" dirty="0"/>
          </a:p>
        </p:txBody>
      </p:sp>
    </p:spTree>
    <p:extLst>
      <p:ext uri="{BB962C8B-B14F-4D97-AF65-F5344CB8AC3E}">
        <p14:creationId xmlns:p14="http://schemas.microsoft.com/office/powerpoint/2010/main" val="103854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a:xfrm>
            <a:off x="838200" y="413523"/>
            <a:ext cx="10774680" cy="814080"/>
          </a:xfrm>
        </p:spPr>
        <p:txBody>
          <a:bodyPr>
            <a:normAutofit/>
          </a:bodyPr>
          <a:lstStyle/>
          <a:p>
            <a:r>
              <a:rPr lang="en-US" dirty="0"/>
              <a:t>Webpage copy </a:t>
            </a:r>
            <a:r>
              <a:rPr lang="en-US" sz="1800" dirty="0">
                <a:highlight>
                  <a:srgbClr val="FFFF00"/>
                </a:highlight>
              </a:rPr>
              <a:t>feel free to use </a:t>
            </a:r>
            <a:r>
              <a:rPr lang="en-US" sz="1800" dirty="0">
                <a:highlight>
                  <a:srgbClr val="FFFF00"/>
                </a:highlight>
                <a:hlinkClick r:id="rId3"/>
              </a:rPr>
              <a:t>www.staffsstokeics.org.uk/home-care-is-best-care</a:t>
            </a:r>
            <a:r>
              <a:rPr lang="en-US" sz="1800" dirty="0">
                <a:highlight>
                  <a:srgbClr val="FFFF00"/>
                </a:highlight>
              </a:rPr>
              <a:t> </a:t>
            </a:r>
            <a:endParaRPr lang="en-US" dirty="0">
              <a:highlight>
                <a:srgbClr val="FFFF00"/>
              </a:highlight>
            </a:endParaRPr>
          </a:p>
        </p:txBody>
      </p:sp>
      <p:sp>
        <p:nvSpPr>
          <p:cNvPr id="5" name="TextBox 4">
            <a:extLst>
              <a:ext uri="{FF2B5EF4-FFF2-40B4-BE49-F238E27FC236}">
                <a16:creationId xmlns:a16="http://schemas.microsoft.com/office/drawing/2014/main" id="{1E7EF822-4B84-BA80-7DD8-82FA723AA7F4}"/>
              </a:ext>
            </a:extLst>
          </p:cNvPr>
          <p:cNvSpPr txBox="1"/>
          <p:nvPr/>
        </p:nvSpPr>
        <p:spPr>
          <a:xfrm>
            <a:off x="838200" y="1196493"/>
            <a:ext cx="10515599" cy="5080344"/>
          </a:xfrm>
          <a:prstGeom prst="rect">
            <a:avLst/>
          </a:prstGeom>
          <a:noFill/>
        </p:spPr>
        <p:txBody>
          <a:bodyPr wrap="square" lIns="91440" tIns="45720" rIns="91440" bIns="45720" numCol="2" spcCol="324000" anchor="t">
            <a:noAutofit/>
          </a:bodyPr>
          <a:lstStyle/>
          <a:p>
            <a:pPr>
              <a:spcBef>
                <a:spcPts val="300"/>
              </a:spcBef>
              <a:spcAft>
                <a:spcPts val="300"/>
              </a:spcAft>
            </a:pPr>
            <a:r>
              <a:rPr lang="en-GB" sz="1200" dirty="0"/>
              <a:t>Hospitals treat people during illness or injury. The needs of patients on the wards are different at different times of the day. This means that the environment is often very noisy and busy, with patients getting less rest during their stay. This can result in confusion and disorientation, especially when patients are elderly.</a:t>
            </a:r>
          </a:p>
          <a:p>
            <a:pPr>
              <a:spcBef>
                <a:spcPts val="300"/>
              </a:spcBef>
              <a:spcAft>
                <a:spcPts val="300"/>
              </a:spcAft>
            </a:pPr>
            <a:r>
              <a:rPr lang="en-GB" sz="1200" dirty="0"/>
              <a:t>We all know how important rest is for recovery from an illness. That is why it is important to avoid going into hospital unnecessarily or being discharged as early as possible when you start to show improvement. Sometimes, the care can continue to be provided at home as well, which is better for you.</a:t>
            </a:r>
          </a:p>
          <a:p>
            <a:pPr>
              <a:spcBef>
                <a:spcPts val="300"/>
              </a:spcBef>
              <a:spcAft>
                <a:spcPts val="300"/>
              </a:spcAft>
            </a:pPr>
            <a:r>
              <a:rPr lang="en-GB" sz="1200" dirty="0"/>
              <a:t>Being admitted to hospital unnecessarily, or staying longer than necessary, can have a negative impact on how well you recover. It can also often cause serious harm and impact negatively on your health and wellbeing. The benefits of being in the hospital must outweigh the risks.</a:t>
            </a:r>
          </a:p>
          <a:p>
            <a:pPr>
              <a:spcBef>
                <a:spcPts val="300"/>
              </a:spcBef>
              <a:spcAft>
                <a:spcPts val="300"/>
              </a:spcAft>
            </a:pPr>
            <a:r>
              <a:rPr lang="en-GB" sz="1200" dirty="0"/>
              <a:t>It is important that we work together to ensure that the decision to admit, or for you to continue to stay in the hospital, is the result of a shared decision-making process. This means that you as a patient, your family members and/or other care givers make an informed decision after considering the benefits, risks and personal goals and expectations.</a:t>
            </a:r>
          </a:p>
          <a:p>
            <a:pPr>
              <a:spcBef>
                <a:spcPts val="300"/>
              </a:spcBef>
              <a:spcAft>
                <a:spcPts val="300"/>
              </a:spcAft>
            </a:pPr>
            <a:r>
              <a:rPr lang="en-GB" sz="1200" dirty="0"/>
              <a:t>Ensuring that you are given the chance to continue your life at home is vital for long-term wellbeing. We want to empower you and your families with the confidence to continue your recovery in a familiar environment.</a:t>
            </a:r>
          </a:p>
          <a:p>
            <a:pPr>
              <a:spcBef>
                <a:spcPts val="300"/>
              </a:spcBef>
              <a:spcAft>
                <a:spcPts val="300"/>
              </a:spcAft>
            </a:pPr>
            <a:r>
              <a:rPr lang="en-GB" sz="1200" dirty="0"/>
              <a:t>Please speak to your doctor or other clinical team member managing your care when you or your loved one is admitted into hospital, and then every day whilst in the hospital.</a:t>
            </a:r>
            <a:endParaRPr lang="en-GB" sz="1200" dirty="0">
              <a:ea typeface="MS Mincho" panose="02020609040205080304" pitchFamily="49" charset="-128"/>
              <a:cs typeface="Arial" panose="020B0604020202020204" pitchFamily="34" charset="0"/>
            </a:endParaRPr>
          </a:p>
          <a:p>
            <a:pPr>
              <a:spcBef>
                <a:spcPts val="300"/>
              </a:spcBef>
              <a:spcAft>
                <a:spcPts val="300"/>
              </a:spcAft>
            </a:pPr>
            <a:r>
              <a:rPr lang="en-GB" sz="1200" b="1" dirty="0">
                <a:highlight>
                  <a:srgbClr val="FFFF00"/>
                </a:highlight>
              </a:rPr>
              <a:t>&lt;Drop-down&gt; </a:t>
            </a:r>
            <a:r>
              <a:rPr lang="en-GB" sz="1200" b="1" dirty="0"/>
              <a:t>Why not hospital? </a:t>
            </a:r>
            <a:endParaRPr lang="en-GB" sz="1200" dirty="0"/>
          </a:p>
          <a:p>
            <a:pPr algn="l" fontAlgn="base">
              <a:spcBef>
                <a:spcPts val="300"/>
              </a:spcBef>
              <a:spcAft>
                <a:spcPts val="300"/>
              </a:spcAft>
            </a:pPr>
            <a:r>
              <a:rPr lang="en-GB" sz="1200" b="1" i="0" dirty="0">
                <a:solidFill>
                  <a:srgbClr val="333333"/>
                </a:solidFill>
                <a:effectLst/>
                <a:highlight>
                  <a:srgbClr val="FFFFFF"/>
                </a:highlight>
              </a:rPr>
              <a:t>Physical Strength</a:t>
            </a:r>
          </a:p>
          <a:p>
            <a:pPr algn="l" fontAlgn="base">
              <a:spcBef>
                <a:spcPts val="300"/>
              </a:spcBef>
              <a:spcAft>
                <a:spcPts val="300"/>
              </a:spcAft>
            </a:pPr>
            <a:r>
              <a:rPr lang="en-GB" sz="1200" b="0" i="0" dirty="0">
                <a:solidFill>
                  <a:srgbClr val="3B3B3B"/>
                </a:solidFill>
                <a:effectLst/>
                <a:highlight>
                  <a:srgbClr val="FFFFFF"/>
                </a:highlight>
              </a:rPr>
              <a:t>If you stay in bed for long periods of time you lose mobility, fitness and muscle strength, which makes it harder for you to regain your independence. This is known as deconditioning. It is a decline in function and for older people with frailty, this may start within hours of them lying on a trolley or bed.</a:t>
            </a:r>
          </a:p>
          <a:p>
            <a:pPr algn="l" fontAlgn="base">
              <a:spcBef>
                <a:spcPts val="300"/>
              </a:spcBef>
              <a:spcAft>
                <a:spcPts val="300"/>
              </a:spcAft>
            </a:pPr>
            <a:r>
              <a:rPr lang="en-GB" sz="1200" b="0" i="0" dirty="0">
                <a:solidFill>
                  <a:srgbClr val="3B3B3B"/>
                </a:solidFill>
                <a:effectLst/>
                <a:highlight>
                  <a:srgbClr val="FFFFFF"/>
                </a:highlight>
              </a:rPr>
              <a:t>This results in a large proportion of patients:</a:t>
            </a:r>
          </a:p>
          <a:p>
            <a:pPr marL="171450" indent="-171450" algn="l" fontAlgn="base">
              <a:spcBef>
                <a:spcPts val="300"/>
              </a:spcBef>
              <a:spcAft>
                <a:spcPts val="300"/>
              </a:spcAft>
              <a:buFont typeface="Arial" panose="020B0604020202020204" pitchFamily="34" charset="0"/>
              <a:buChar char="•"/>
            </a:pPr>
            <a:r>
              <a:rPr lang="en-GB" sz="1200" b="0" i="0" dirty="0">
                <a:solidFill>
                  <a:srgbClr val="3B3B3B"/>
                </a:solidFill>
                <a:effectLst/>
                <a:highlight>
                  <a:srgbClr val="FFFFFF"/>
                </a:highlight>
              </a:rPr>
              <a:t>Experiencing a delay in being discharged</a:t>
            </a:r>
          </a:p>
          <a:p>
            <a:pPr marL="171450" indent="-171450" algn="l" fontAlgn="base">
              <a:spcBef>
                <a:spcPts val="300"/>
              </a:spcBef>
              <a:spcAft>
                <a:spcPts val="300"/>
              </a:spcAft>
              <a:buFont typeface="Arial" panose="020B0604020202020204" pitchFamily="34" charset="0"/>
              <a:buChar char="•"/>
            </a:pPr>
            <a:r>
              <a:rPr lang="en-GB" sz="1200" b="0" i="0" dirty="0">
                <a:solidFill>
                  <a:srgbClr val="3B3B3B"/>
                </a:solidFill>
                <a:effectLst/>
                <a:highlight>
                  <a:srgbClr val="FFFFFF"/>
                </a:highlight>
              </a:rPr>
              <a:t>Not being able to do normal, every day activities and then becoming dependent on others</a:t>
            </a:r>
          </a:p>
          <a:p>
            <a:pPr marL="171450" indent="-171450" algn="l" fontAlgn="base">
              <a:spcBef>
                <a:spcPts val="300"/>
              </a:spcBef>
              <a:spcAft>
                <a:spcPts val="300"/>
              </a:spcAft>
              <a:buFont typeface="Arial" panose="020B0604020202020204" pitchFamily="34" charset="0"/>
              <a:buChar char="•"/>
            </a:pPr>
            <a:r>
              <a:rPr lang="en-GB" sz="1200" b="0" i="0" dirty="0">
                <a:solidFill>
                  <a:srgbClr val="3B3B3B"/>
                </a:solidFill>
                <a:effectLst/>
                <a:highlight>
                  <a:srgbClr val="FFFFFF"/>
                </a:highlight>
              </a:rPr>
              <a:t>Needing to use walking aids</a:t>
            </a:r>
          </a:p>
          <a:p>
            <a:pPr marL="171450" indent="-171450" algn="l" fontAlgn="base">
              <a:spcBef>
                <a:spcPts val="300"/>
              </a:spcBef>
              <a:spcAft>
                <a:spcPts val="300"/>
              </a:spcAft>
              <a:buFont typeface="Arial" panose="020B0604020202020204" pitchFamily="34" charset="0"/>
              <a:buChar char="•"/>
            </a:pPr>
            <a:r>
              <a:rPr lang="en-GB" sz="1200" b="0" i="0" dirty="0">
                <a:solidFill>
                  <a:srgbClr val="3B3B3B"/>
                </a:solidFill>
                <a:effectLst/>
                <a:highlight>
                  <a:srgbClr val="FFFFFF"/>
                </a:highlight>
              </a:rPr>
              <a:t>Losing bladder or bowel continence</a:t>
            </a:r>
          </a:p>
          <a:p>
            <a:pPr algn="l" fontAlgn="base">
              <a:spcBef>
                <a:spcPts val="300"/>
              </a:spcBef>
              <a:spcAft>
                <a:spcPts val="300"/>
              </a:spcAft>
            </a:pPr>
            <a:r>
              <a:rPr lang="en-GB" sz="1200" b="0" i="0" dirty="0">
                <a:solidFill>
                  <a:srgbClr val="3B3B3B"/>
                </a:solidFill>
                <a:effectLst/>
                <a:highlight>
                  <a:srgbClr val="FFFFFF"/>
                </a:highlight>
              </a:rPr>
              <a:t>By getting up, getting dressed and moving, you can help maintain muscle strength and your ability to do things for yourself. When you’re at home, just doing ordinary day-to-day activities like getting up to make a cup of tea helps to maintain muscle strength. In contrast, when you’re in an unfamiliar environment like a hospital ward, you may be more likely to fall because you don’t have those familiar things around you to steady yourself if you lose your balance for a moment.</a:t>
            </a:r>
          </a:p>
          <a:p>
            <a:pPr algn="l" fontAlgn="base">
              <a:spcBef>
                <a:spcPts val="300"/>
              </a:spcBef>
              <a:spcAft>
                <a:spcPts val="300"/>
              </a:spcAft>
            </a:pPr>
            <a:r>
              <a:rPr lang="en-GB" sz="1200" b="0" i="0" dirty="0">
                <a:solidFill>
                  <a:srgbClr val="3B3B3B"/>
                </a:solidFill>
                <a:effectLst/>
                <a:highlight>
                  <a:srgbClr val="FFFFFF"/>
                </a:highlight>
              </a:rPr>
              <a:t>Find out more about deconditioning and how to prevent it </a:t>
            </a:r>
            <a:r>
              <a:rPr lang="en-GB" sz="1200" b="0" i="0" u="sng" dirty="0">
                <a:solidFill>
                  <a:srgbClr val="9A3269"/>
                </a:solidFill>
                <a:effectLst/>
                <a:highlight>
                  <a:srgbClr val="FFFFFF"/>
                </a:highlight>
                <a:hlinkClick r:id="rId4" tooltip="deconditioning"/>
              </a:rPr>
              <a:t>here.</a:t>
            </a:r>
            <a:endParaRPr lang="en-GB" sz="1200" b="0" i="0" u="sng" dirty="0">
              <a:solidFill>
                <a:srgbClr val="9A3269"/>
              </a:solidFill>
              <a:effectLst/>
              <a:highlight>
                <a:srgbClr val="FFFFFF"/>
              </a:highlight>
            </a:endParaRPr>
          </a:p>
          <a:p>
            <a:endParaRPr lang="en-GB" sz="1100" dirty="0">
              <a:ea typeface="MS Mincho" panose="02020609040205080304" pitchFamily="49" charset="-128"/>
              <a:cs typeface="Arial" panose="020B0604020202020204" pitchFamily="34" charset="0"/>
            </a:endParaRPr>
          </a:p>
          <a:p>
            <a:endParaRPr lang="en-GB" sz="1100" dirty="0">
              <a:ea typeface="MS Mincho" panose="02020609040205080304" pitchFamily="49" charset="-128"/>
              <a:cs typeface="Arial" panose="020B0604020202020204" pitchFamily="34" charset="0"/>
            </a:endParaRPr>
          </a:p>
          <a:p>
            <a:endParaRPr lang="en-GB" sz="1100" dirty="0"/>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4</a:t>
            </a:fld>
            <a:endParaRPr lang="en-US" dirty="0"/>
          </a:p>
        </p:txBody>
      </p:sp>
    </p:spTree>
    <p:extLst>
      <p:ext uri="{BB962C8B-B14F-4D97-AF65-F5344CB8AC3E}">
        <p14:creationId xmlns:p14="http://schemas.microsoft.com/office/powerpoint/2010/main" val="3465019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p:txBody>
          <a:bodyPr/>
          <a:lstStyle/>
          <a:p>
            <a:r>
              <a:rPr lang="en-US" dirty="0"/>
              <a:t>Webpage copy</a:t>
            </a:r>
          </a:p>
        </p:txBody>
      </p:sp>
      <p:sp>
        <p:nvSpPr>
          <p:cNvPr id="4" name="Content Placeholder 3">
            <a:extLst>
              <a:ext uri="{FF2B5EF4-FFF2-40B4-BE49-F238E27FC236}">
                <a16:creationId xmlns:a16="http://schemas.microsoft.com/office/drawing/2014/main" id="{69E91673-3C0E-BC11-FF4A-D281B0FCA64A}"/>
              </a:ext>
            </a:extLst>
          </p:cNvPr>
          <p:cNvSpPr>
            <a:spLocks noGrp="1"/>
          </p:cNvSpPr>
          <p:nvPr>
            <p:ph idx="1"/>
          </p:nvPr>
        </p:nvSpPr>
        <p:spPr/>
        <p:txBody>
          <a:bodyPr numCol="2" spcCol="324000">
            <a:normAutofit fontScale="47500" lnSpcReduction="20000"/>
          </a:bodyPr>
          <a:lstStyle/>
          <a:p>
            <a:pPr marL="0" indent="0" fontAlgn="base">
              <a:lnSpc>
                <a:spcPct val="120000"/>
              </a:lnSpc>
              <a:spcBef>
                <a:spcPts val="300"/>
              </a:spcBef>
              <a:spcAft>
                <a:spcPts val="300"/>
              </a:spcAft>
              <a:buNone/>
            </a:pPr>
            <a:r>
              <a:rPr lang="en-GB" b="1" dirty="0">
                <a:solidFill>
                  <a:srgbClr val="333333"/>
                </a:solidFill>
                <a:highlight>
                  <a:srgbClr val="FFFFFF"/>
                </a:highlight>
              </a:rPr>
              <a:t>Rest</a:t>
            </a:r>
          </a:p>
          <a:p>
            <a:pPr marL="0" indent="0" fontAlgn="base">
              <a:lnSpc>
                <a:spcPct val="120000"/>
              </a:lnSpc>
              <a:spcBef>
                <a:spcPts val="300"/>
              </a:spcBef>
              <a:spcAft>
                <a:spcPts val="300"/>
              </a:spcAft>
              <a:buNone/>
            </a:pPr>
            <a:r>
              <a:rPr lang="en-GB" dirty="0">
                <a:solidFill>
                  <a:srgbClr val="3B3B3B"/>
                </a:solidFill>
                <a:highlight>
                  <a:srgbClr val="FFFFFF"/>
                </a:highlight>
              </a:rPr>
              <a:t>Good sleep is essential for a long and healthy life, but it’s even more important when you're recovering from an injury or illness. Hospitals are busy places with lights, talking and other noises from equipment, which can mean you don't sleep very well. There’s no bed like your own bed when it comes to getting a good night’s rest.</a:t>
            </a:r>
            <a:endParaRPr lang="en-GB" u="sng" dirty="0">
              <a:solidFill>
                <a:srgbClr val="9A3269"/>
              </a:solidFill>
              <a:highlight>
                <a:srgbClr val="FFFFFF"/>
              </a:highlight>
            </a:endParaRPr>
          </a:p>
          <a:p>
            <a:pPr marL="0" indent="0" fontAlgn="base">
              <a:lnSpc>
                <a:spcPct val="120000"/>
              </a:lnSpc>
              <a:spcBef>
                <a:spcPts val="300"/>
              </a:spcBef>
              <a:spcAft>
                <a:spcPts val="300"/>
              </a:spcAft>
              <a:buNone/>
            </a:pPr>
            <a:r>
              <a:rPr lang="en-GB" b="1" dirty="0">
                <a:solidFill>
                  <a:srgbClr val="333333"/>
                </a:solidFill>
                <a:highlight>
                  <a:srgbClr val="FFFFFF"/>
                </a:highlight>
              </a:rPr>
              <a:t>Mental Wellbeing</a:t>
            </a:r>
          </a:p>
          <a:p>
            <a:pPr marL="0" indent="0" fontAlgn="base">
              <a:lnSpc>
                <a:spcPct val="120000"/>
              </a:lnSpc>
              <a:spcBef>
                <a:spcPts val="300"/>
              </a:spcBef>
              <a:spcAft>
                <a:spcPts val="300"/>
              </a:spcAft>
              <a:buNone/>
            </a:pPr>
            <a:r>
              <a:rPr lang="en-GB" dirty="0">
                <a:solidFill>
                  <a:srgbClr val="3B3B3B"/>
                </a:solidFill>
                <a:highlight>
                  <a:srgbClr val="FFFFFF"/>
                </a:highlight>
              </a:rPr>
              <a:t>Being in familiar surroundings with support from your loved ones is one of the best things for mental wellbeing. Hospitals are unfamiliar and can be very confusing, which increases your risk of developing sudden confusion (delirium). When you are in hospital for a long period of time, you may also lose confidence in your own ability to manage your day-to-day needs. With the right support, many people can return to living their life the way that they want to.</a:t>
            </a:r>
            <a:endParaRPr lang="en-GB" u="sng" dirty="0">
              <a:solidFill>
                <a:srgbClr val="9A3269"/>
              </a:solidFill>
              <a:highlight>
                <a:srgbClr val="FFFFFF"/>
              </a:highlight>
            </a:endParaRPr>
          </a:p>
          <a:p>
            <a:pPr marL="0" indent="0" fontAlgn="base">
              <a:lnSpc>
                <a:spcPct val="120000"/>
              </a:lnSpc>
              <a:spcBef>
                <a:spcPts val="300"/>
              </a:spcBef>
              <a:spcAft>
                <a:spcPts val="300"/>
              </a:spcAft>
              <a:buNone/>
            </a:pPr>
            <a:r>
              <a:rPr lang="en-GB" b="1" dirty="0">
                <a:solidFill>
                  <a:srgbClr val="333333"/>
                </a:solidFill>
                <a:highlight>
                  <a:srgbClr val="FFFFFF"/>
                </a:highlight>
              </a:rPr>
              <a:t>Infection</a:t>
            </a:r>
          </a:p>
          <a:p>
            <a:pPr marL="0" indent="0" fontAlgn="base">
              <a:lnSpc>
                <a:spcPct val="120000"/>
              </a:lnSpc>
              <a:spcBef>
                <a:spcPts val="300"/>
              </a:spcBef>
              <a:spcAft>
                <a:spcPts val="300"/>
              </a:spcAft>
              <a:buNone/>
            </a:pPr>
            <a:r>
              <a:rPr lang="en-GB" dirty="0">
                <a:solidFill>
                  <a:srgbClr val="3B3B3B"/>
                </a:solidFill>
                <a:highlight>
                  <a:srgbClr val="FFFFFF"/>
                </a:highlight>
              </a:rPr>
              <a:t>When you're unwell your body is often less able to fight off infections. We do everything we can to prevent you from developing an infection, but the risk is usually lower at home where there are fewer unwell people under one roof.</a:t>
            </a:r>
          </a:p>
          <a:p>
            <a:pPr marL="0" indent="0" fontAlgn="base">
              <a:lnSpc>
                <a:spcPct val="120000"/>
              </a:lnSpc>
              <a:spcBef>
                <a:spcPts val="300"/>
              </a:spcBef>
              <a:spcAft>
                <a:spcPts val="300"/>
              </a:spcAft>
              <a:buNone/>
            </a:pPr>
            <a:r>
              <a:rPr lang="en-GB" dirty="0">
                <a:solidFill>
                  <a:srgbClr val="3B3B3B"/>
                </a:solidFill>
                <a:highlight>
                  <a:srgbClr val="FFFFFF"/>
                </a:highlight>
              </a:rPr>
              <a:t>Although there are robust measures in place to prevent infections in our hospitals, there is always the risk of getting infections in hospital. Data suggests that elderly people are more prone to infections than other people in the hospital.</a:t>
            </a:r>
          </a:p>
          <a:p>
            <a:pPr marL="0" indent="0" fontAlgn="base">
              <a:lnSpc>
                <a:spcPct val="120000"/>
              </a:lnSpc>
              <a:spcBef>
                <a:spcPts val="300"/>
              </a:spcBef>
              <a:spcAft>
                <a:spcPts val="300"/>
              </a:spcAft>
              <a:buNone/>
            </a:pPr>
            <a:r>
              <a:rPr lang="en-GB" b="1" dirty="0">
                <a:solidFill>
                  <a:srgbClr val="333333"/>
                </a:solidFill>
                <a:highlight>
                  <a:srgbClr val="FFFFFF"/>
                </a:highlight>
              </a:rPr>
              <a:t>Blood clots</a:t>
            </a:r>
          </a:p>
          <a:p>
            <a:pPr marL="0" indent="0" fontAlgn="base">
              <a:lnSpc>
                <a:spcPct val="120000"/>
              </a:lnSpc>
              <a:spcBef>
                <a:spcPts val="300"/>
              </a:spcBef>
              <a:spcAft>
                <a:spcPts val="300"/>
              </a:spcAft>
              <a:buNone/>
            </a:pPr>
            <a:r>
              <a:rPr lang="en-GB" dirty="0">
                <a:solidFill>
                  <a:srgbClr val="3B3B3B"/>
                </a:solidFill>
                <a:highlight>
                  <a:srgbClr val="FFFFFF"/>
                </a:highlight>
              </a:rPr>
              <a:t>When you get admitted to hospital, there is an increase in the risk of developing blood clots in the deep veins of the legs (hospital associated thrombosis). There are prevention measures in place to avoid thrombosis, however our data suggests a higher risk, especially in elderly patients.</a:t>
            </a:r>
          </a:p>
          <a:p>
            <a:pPr marL="0" indent="0" fontAlgn="base">
              <a:lnSpc>
                <a:spcPct val="120000"/>
              </a:lnSpc>
              <a:spcBef>
                <a:spcPts val="300"/>
              </a:spcBef>
              <a:spcAft>
                <a:spcPts val="300"/>
              </a:spcAft>
              <a:buNone/>
            </a:pPr>
            <a:r>
              <a:rPr lang="en-GB" b="1" dirty="0">
                <a:highlight>
                  <a:srgbClr val="FFFF00"/>
                </a:highlight>
              </a:rPr>
              <a:t>&lt;Drop-down&gt; </a:t>
            </a:r>
            <a:r>
              <a:rPr lang="en-GB" b="1" dirty="0">
                <a:solidFill>
                  <a:srgbClr val="3B3B3B"/>
                </a:solidFill>
                <a:highlight>
                  <a:srgbClr val="FFFFFF"/>
                </a:highlight>
              </a:rPr>
              <a:t>If not hospital, where? </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dirty="0">
                <a:solidFill>
                  <a:srgbClr val="3B3B3B"/>
                </a:solidFill>
                <a:highlight>
                  <a:srgbClr val="FFFFFF"/>
                </a:highlight>
              </a:rPr>
              <a:t>Link to YouTube Videos:</a:t>
            </a:r>
          </a:p>
          <a:p>
            <a:pPr marL="0" indent="0" fontAlgn="base">
              <a:lnSpc>
                <a:spcPct val="120000"/>
              </a:lnSpc>
              <a:spcBef>
                <a:spcPts val="300"/>
              </a:spcBef>
              <a:spcAft>
                <a:spcPts val="300"/>
              </a:spcAft>
              <a:buNone/>
            </a:pPr>
            <a:r>
              <a:rPr lang="en-GB" dirty="0">
                <a:solidFill>
                  <a:srgbClr val="3B3B3B"/>
                </a:solidFill>
                <a:highlight>
                  <a:srgbClr val="FFFFFF"/>
                </a:highlight>
                <a:hlinkClick r:id="rId3"/>
              </a:rPr>
              <a:t>https://youtu.be/TLxoehNRM3Q</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dirty="0">
                <a:solidFill>
                  <a:srgbClr val="3B3B3B"/>
                </a:solidFill>
                <a:highlight>
                  <a:srgbClr val="FFFFFF"/>
                </a:highlight>
                <a:hlinkClick r:id="rId4"/>
              </a:rPr>
              <a:t>https://youtu.be/lLrylow74qg</a:t>
            </a:r>
            <a:r>
              <a:rPr lang="en-GB" dirty="0">
                <a:solidFill>
                  <a:srgbClr val="3B3B3B"/>
                </a:solidFill>
                <a:highlight>
                  <a:srgbClr val="FFFFFF"/>
                </a:highlight>
              </a:rPr>
              <a:t> </a:t>
            </a:r>
          </a:p>
          <a:p>
            <a:pPr marL="0" indent="0" fontAlgn="base">
              <a:lnSpc>
                <a:spcPct val="120000"/>
              </a:lnSpc>
              <a:spcBef>
                <a:spcPts val="300"/>
              </a:spcBef>
              <a:spcAft>
                <a:spcPts val="300"/>
              </a:spcAft>
              <a:buNone/>
            </a:pPr>
            <a:r>
              <a:rPr lang="en-GB" dirty="0">
                <a:solidFill>
                  <a:srgbClr val="3B3B3B"/>
                </a:solidFill>
                <a:highlight>
                  <a:srgbClr val="FFFFFF"/>
                </a:highlight>
                <a:hlinkClick r:id="rId5"/>
              </a:rPr>
              <a:t>https://youtu.be/MDQaRKZlf3A</a:t>
            </a:r>
            <a:endParaRPr lang="en-GB" dirty="0">
              <a:solidFill>
                <a:srgbClr val="3B3B3B"/>
              </a:solidFill>
              <a:highlight>
                <a:srgbClr val="FFFFFF"/>
              </a:highlight>
            </a:endParaRPr>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5</a:t>
            </a:fld>
            <a:endParaRPr lang="en-US" dirty="0"/>
          </a:p>
        </p:txBody>
      </p:sp>
    </p:spTree>
    <p:extLst>
      <p:ext uri="{BB962C8B-B14F-4D97-AF65-F5344CB8AC3E}">
        <p14:creationId xmlns:p14="http://schemas.microsoft.com/office/powerpoint/2010/main" val="174430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p:txBody>
          <a:bodyPr/>
          <a:lstStyle/>
          <a:p>
            <a:r>
              <a:rPr lang="en-US" dirty="0"/>
              <a:t>Webpage copy (cont.)</a:t>
            </a:r>
          </a:p>
        </p:txBody>
      </p:sp>
      <p:sp>
        <p:nvSpPr>
          <p:cNvPr id="4" name="Content Placeholder 3">
            <a:extLst>
              <a:ext uri="{FF2B5EF4-FFF2-40B4-BE49-F238E27FC236}">
                <a16:creationId xmlns:a16="http://schemas.microsoft.com/office/drawing/2014/main" id="{288C3F33-022D-7E0D-1ECE-2C6292858EA0}"/>
              </a:ext>
            </a:extLst>
          </p:cNvPr>
          <p:cNvSpPr>
            <a:spLocks noGrp="1"/>
          </p:cNvSpPr>
          <p:nvPr>
            <p:ph idx="1"/>
          </p:nvPr>
        </p:nvSpPr>
        <p:spPr>
          <a:xfrm>
            <a:off x="838200" y="1825625"/>
            <a:ext cx="10515600" cy="4133215"/>
          </a:xfrm>
        </p:spPr>
        <p:txBody>
          <a:bodyPr numCol="2" spcCol="324000">
            <a:normAutofit fontScale="40000" lnSpcReduction="20000"/>
          </a:bodyPr>
          <a:lstStyle/>
          <a:p>
            <a:pPr marL="0" indent="0" fontAlgn="base">
              <a:lnSpc>
                <a:spcPct val="120000"/>
              </a:lnSpc>
              <a:spcBef>
                <a:spcPts val="300"/>
              </a:spcBef>
              <a:spcAft>
                <a:spcPts val="300"/>
              </a:spcAft>
              <a:buNone/>
            </a:pPr>
            <a:r>
              <a:rPr lang="en-GB" b="1" dirty="0">
                <a:highlight>
                  <a:srgbClr val="FFFF00"/>
                </a:highlight>
              </a:rPr>
              <a:t>&lt;Drop-down&gt; </a:t>
            </a:r>
            <a:r>
              <a:rPr lang="en-GB" b="1" dirty="0">
                <a:solidFill>
                  <a:srgbClr val="3B3B3B"/>
                </a:solidFill>
                <a:highlight>
                  <a:srgbClr val="FFFFFF"/>
                </a:highlight>
              </a:rPr>
              <a:t>Working Together </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b="1" dirty="0">
                <a:solidFill>
                  <a:srgbClr val="333333"/>
                </a:solidFill>
                <a:highlight>
                  <a:srgbClr val="FFFFFF"/>
                </a:highlight>
              </a:rPr>
              <a:t>Make decisions with you</a:t>
            </a:r>
          </a:p>
          <a:p>
            <a:pPr marL="0" indent="0" fontAlgn="base">
              <a:lnSpc>
                <a:spcPct val="120000"/>
              </a:lnSpc>
              <a:spcBef>
                <a:spcPts val="300"/>
              </a:spcBef>
              <a:spcAft>
                <a:spcPts val="300"/>
              </a:spcAft>
              <a:buNone/>
            </a:pPr>
            <a:r>
              <a:rPr lang="en-GB" dirty="0">
                <a:solidFill>
                  <a:srgbClr val="3B3B3B"/>
                </a:solidFill>
                <a:highlight>
                  <a:srgbClr val="FFFFFF"/>
                </a:highlight>
              </a:rPr>
              <a:t>We will talk to you about what is important to you. We will do our best to answer any questions or worries you may have and work with you and your family to achieve your goals.</a:t>
            </a:r>
          </a:p>
          <a:p>
            <a:pPr marL="0" indent="0" fontAlgn="base">
              <a:lnSpc>
                <a:spcPct val="120000"/>
              </a:lnSpc>
              <a:spcBef>
                <a:spcPts val="300"/>
              </a:spcBef>
              <a:spcAft>
                <a:spcPts val="300"/>
              </a:spcAft>
              <a:buNone/>
            </a:pPr>
            <a:r>
              <a:rPr lang="en-GB" b="1" dirty="0">
                <a:solidFill>
                  <a:srgbClr val="333333"/>
                </a:solidFill>
                <a:highlight>
                  <a:srgbClr val="FFFFFF"/>
                </a:highlight>
              </a:rPr>
              <a:t>Think about your care</a:t>
            </a:r>
          </a:p>
          <a:p>
            <a:pPr marL="0" indent="0" fontAlgn="base">
              <a:lnSpc>
                <a:spcPct val="120000"/>
              </a:lnSpc>
              <a:spcBef>
                <a:spcPts val="300"/>
              </a:spcBef>
              <a:spcAft>
                <a:spcPts val="300"/>
              </a:spcAft>
              <a:buNone/>
            </a:pPr>
            <a:r>
              <a:rPr lang="en-GB" dirty="0">
                <a:solidFill>
                  <a:srgbClr val="3B3B3B"/>
                </a:solidFill>
                <a:highlight>
                  <a:srgbClr val="FFFFFF"/>
                </a:highlight>
              </a:rPr>
              <a:t>The best place for your care and recovery is usually your own home.</a:t>
            </a:r>
          </a:p>
          <a:p>
            <a:pPr marL="0" indent="0" fontAlgn="base">
              <a:lnSpc>
                <a:spcPct val="120000"/>
              </a:lnSpc>
              <a:spcBef>
                <a:spcPts val="300"/>
              </a:spcBef>
              <a:spcAft>
                <a:spcPts val="300"/>
              </a:spcAft>
              <a:buNone/>
            </a:pPr>
            <a:r>
              <a:rPr lang="en-GB" dirty="0">
                <a:solidFill>
                  <a:srgbClr val="3B3B3B"/>
                </a:solidFill>
                <a:highlight>
                  <a:srgbClr val="FFFFFF"/>
                </a:highlight>
              </a:rPr>
              <a:t>We will talk to you about your options. We want to make sure that, if you do not need to admitted to hospital, the right care is in place to support you to get better.</a:t>
            </a:r>
          </a:p>
          <a:p>
            <a:pPr marL="0" indent="0" fontAlgn="base">
              <a:lnSpc>
                <a:spcPct val="120000"/>
              </a:lnSpc>
              <a:spcBef>
                <a:spcPts val="300"/>
              </a:spcBef>
              <a:spcAft>
                <a:spcPts val="300"/>
              </a:spcAft>
              <a:buNone/>
            </a:pPr>
            <a:r>
              <a:rPr lang="en-GB" b="1" dirty="0">
                <a:solidFill>
                  <a:srgbClr val="333333"/>
                </a:solidFill>
                <a:highlight>
                  <a:srgbClr val="FFFFFF"/>
                </a:highlight>
              </a:rPr>
              <a:t>Involve your family or carers</a:t>
            </a:r>
          </a:p>
          <a:p>
            <a:pPr marL="0" indent="0" fontAlgn="base">
              <a:lnSpc>
                <a:spcPct val="120000"/>
              </a:lnSpc>
              <a:spcBef>
                <a:spcPts val="300"/>
              </a:spcBef>
              <a:spcAft>
                <a:spcPts val="300"/>
              </a:spcAft>
              <a:buNone/>
            </a:pPr>
            <a:r>
              <a:rPr lang="en-GB" dirty="0">
                <a:solidFill>
                  <a:srgbClr val="3B3B3B"/>
                </a:solidFill>
                <a:highlight>
                  <a:srgbClr val="FFFFFF"/>
                </a:highlight>
              </a:rPr>
              <a:t>Where appropriate, and with your consent, we will involve your family or carers in making decisions about your health and care. You might find it helpful to include them in our discussions.</a:t>
            </a:r>
          </a:p>
          <a:p>
            <a:pPr marL="0" indent="0" fontAlgn="base">
              <a:lnSpc>
                <a:spcPct val="120000"/>
              </a:lnSpc>
              <a:spcBef>
                <a:spcPts val="300"/>
              </a:spcBef>
              <a:spcAft>
                <a:spcPts val="300"/>
              </a:spcAft>
              <a:buNone/>
            </a:pPr>
            <a:r>
              <a:rPr lang="en-GB" b="1" dirty="0">
                <a:highlight>
                  <a:srgbClr val="FFFFFF"/>
                </a:highlight>
              </a:rPr>
              <a:t>Checklist</a:t>
            </a:r>
          </a:p>
          <a:p>
            <a:pPr marL="0" indent="0" fontAlgn="base">
              <a:lnSpc>
                <a:spcPct val="120000"/>
              </a:lnSpc>
              <a:spcBef>
                <a:spcPts val="300"/>
              </a:spcBef>
              <a:spcAft>
                <a:spcPts val="300"/>
              </a:spcAft>
              <a:buNone/>
            </a:pPr>
            <a:r>
              <a:rPr lang="en-GB" dirty="0">
                <a:solidFill>
                  <a:srgbClr val="3B3B3B"/>
                </a:solidFill>
                <a:highlight>
                  <a:srgbClr val="FFFFFF"/>
                </a:highlight>
              </a:rPr>
              <a:t>Once you have had the care that you need in hospital, research shows that going home will help you get better much faster. If you need it, we will provide extra help for you at home or close by, to make sure you’re continuing to get better.</a:t>
            </a:r>
          </a:p>
          <a:p>
            <a:pPr marL="0" indent="0" fontAlgn="base">
              <a:lnSpc>
                <a:spcPct val="120000"/>
              </a:lnSpc>
              <a:spcBef>
                <a:spcPts val="300"/>
              </a:spcBef>
              <a:spcAft>
                <a:spcPts val="300"/>
              </a:spcAft>
              <a:buNone/>
            </a:pPr>
            <a:r>
              <a:rPr lang="en-GB" dirty="0">
                <a:solidFill>
                  <a:srgbClr val="3B3B3B"/>
                </a:solidFill>
                <a:highlight>
                  <a:srgbClr val="FFFFFF"/>
                </a:highlight>
              </a:rPr>
              <a:t>By asking questions, sharing information and following the advice of the doctors and nurses looking after you, we can help you get ready to go home quicker.</a:t>
            </a:r>
          </a:p>
          <a:p>
            <a:pPr marL="0" indent="0" fontAlgn="base">
              <a:lnSpc>
                <a:spcPct val="120000"/>
              </a:lnSpc>
              <a:spcBef>
                <a:spcPts val="300"/>
              </a:spcBef>
              <a:spcAft>
                <a:spcPts val="300"/>
              </a:spcAft>
              <a:buNone/>
            </a:pPr>
            <a:r>
              <a:rPr lang="en-GB" b="1" dirty="0">
                <a:solidFill>
                  <a:srgbClr val="3B3B3B"/>
                </a:solidFill>
                <a:highlight>
                  <a:srgbClr val="FFFFFF"/>
                </a:highlight>
              </a:rPr>
              <a:t>Before you leave hospital</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dirty="0">
                <a:solidFill>
                  <a:srgbClr val="3B3B3B"/>
                </a:solidFill>
                <a:highlight>
                  <a:srgbClr val="FFFFFF"/>
                </a:highlight>
              </a:rPr>
              <a:t>Do you know where you are going (home, to interim care, to a community hospital)?</a:t>
            </a:r>
          </a:p>
          <a:p>
            <a:pPr marL="0" indent="0" fontAlgn="base">
              <a:lnSpc>
                <a:spcPct val="120000"/>
              </a:lnSpc>
              <a:spcBef>
                <a:spcPts val="300"/>
              </a:spcBef>
              <a:spcAft>
                <a:spcPts val="300"/>
              </a:spcAft>
              <a:buNone/>
            </a:pPr>
            <a:r>
              <a:rPr lang="en-GB" dirty="0">
                <a:solidFill>
                  <a:srgbClr val="3B3B3B"/>
                </a:solidFill>
                <a:highlight>
                  <a:srgbClr val="FFFFFF"/>
                </a:highlight>
              </a:rPr>
              <a:t>Do you have your own transport or someone who can take you home?</a:t>
            </a:r>
          </a:p>
          <a:p>
            <a:pPr marL="0" indent="0" fontAlgn="base">
              <a:lnSpc>
                <a:spcPct val="120000"/>
              </a:lnSpc>
              <a:spcBef>
                <a:spcPts val="300"/>
              </a:spcBef>
              <a:spcAft>
                <a:spcPts val="300"/>
              </a:spcAft>
              <a:buNone/>
            </a:pPr>
            <a:r>
              <a:rPr lang="en-GB" dirty="0">
                <a:solidFill>
                  <a:srgbClr val="3B3B3B"/>
                </a:solidFill>
                <a:highlight>
                  <a:srgbClr val="FFFFFF"/>
                </a:highlight>
              </a:rPr>
              <a:t>Do you have your medication and do you understand when to take it?</a:t>
            </a:r>
          </a:p>
          <a:p>
            <a:pPr marL="0" indent="0" fontAlgn="base">
              <a:lnSpc>
                <a:spcPct val="120000"/>
              </a:lnSpc>
              <a:spcBef>
                <a:spcPts val="300"/>
              </a:spcBef>
              <a:spcAft>
                <a:spcPts val="300"/>
              </a:spcAft>
              <a:buNone/>
            </a:pPr>
            <a:r>
              <a:rPr lang="en-GB" dirty="0">
                <a:solidFill>
                  <a:srgbClr val="3B3B3B"/>
                </a:solidFill>
                <a:highlight>
                  <a:srgbClr val="FFFFFF"/>
                </a:highlight>
              </a:rPr>
              <a:t>Do you have the equipment you need to go home?</a:t>
            </a:r>
          </a:p>
          <a:p>
            <a:pPr marL="0" indent="0" fontAlgn="base">
              <a:lnSpc>
                <a:spcPct val="120000"/>
              </a:lnSpc>
              <a:spcBef>
                <a:spcPts val="300"/>
              </a:spcBef>
              <a:spcAft>
                <a:spcPts val="300"/>
              </a:spcAft>
              <a:buNone/>
            </a:pPr>
            <a:r>
              <a:rPr lang="en-GB" b="1" dirty="0">
                <a:solidFill>
                  <a:srgbClr val="3B3B3B"/>
                </a:solidFill>
                <a:highlight>
                  <a:srgbClr val="FFFFFF"/>
                </a:highlight>
              </a:rPr>
              <a:t>At home</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dirty="0">
                <a:solidFill>
                  <a:srgbClr val="3B3B3B"/>
                </a:solidFill>
                <a:highlight>
                  <a:srgbClr val="FFFFFF"/>
                </a:highlight>
              </a:rPr>
              <a:t>Is the heating on?</a:t>
            </a:r>
          </a:p>
          <a:p>
            <a:pPr marL="0" indent="0" fontAlgn="base">
              <a:lnSpc>
                <a:spcPct val="120000"/>
              </a:lnSpc>
              <a:spcBef>
                <a:spcPts val="300"/>
              </a:spcBef>
              <a:spcAft>
                <a:spcPts val="300"/>
              </a:spcAft>
              <a:buNone/>
            </a:pPr>
            <a:r>
              <a:rPr lang="en-GB" dirty="0">
                <a:solidFill>
                  <a:srgbClr val="3B3B3B"/>
                </a:solidFill>
                <a:highlight>
                  <a:srgbClr val="FFFFFF"/>
                </a:highlight>
              </a:rPr>
              <a:t>Are the lights on?</a:t>
            </a:r>
          </a:p>
          <a:p>
            <a:pPr marL="0" indent="0" fontAlgn="base">
              <a:lnSpc>
                <a:spcPct val="120000"/>
              </a:lnSpc>
              <a:spcBef>
                <a:spcPts val="300"/>
              </a:spcBef>
              <a:spcAft>
                <a:spcPts val="300"/>
              </a:spcAft>
              <a:buNone/>
            </a:pPr>
            <a:r>
              <a:rPr lang="en-GB" dirty="0">
                <a:solidFill>
                  <a:srgbClr val="3B3B3B"/>
                </a:solidFill>
                <a:highlight>
                  <a:srgbClr val="FFFFFF"/>
                </a:highlight>
              </a:rPr>
              <a:t>Is there basic food in the fridge?</a:t>
            </a:r>
          </a:p>
          <a:p>
            <a:pPr marL="0" indent="0" fontAlgn="base">
              <a:lnSpc>
                <a:spcPct val="120000"/>
              </a:lnSpc>
              <a:spcBef>
                <a:spcPts val="300"/>
              </a:spcBef>
              <a:spcAft>
                <a:spcPts val="300"/>
              </a:spcAft>
              <a:buNone/>
            </a:pPr>
            <a:r>
              <a:rPr lang="en-GB" b="1" dirty="0">
                <a:solidFill>
                  <a:srgbClr val="3B3B3B"/>
                </a:solidFill>
                <a:highlight>
                  <a:srgbClr val="FFFFFF"/>
                </a:highlight>
              </a:rPr>
              <a:t>Concerns</a:t>
            </a:r>
            <a:endParaRPr lang="en-GB" dirty="0">
              <a:solidFill>
                <a:srgbClr val="3B3B3B"/>
              </a:solidFill>
              <a:highlight>
                <a:srgbClr val="FFFFFF"/>
              </a:highlight>
            </a:endParaRPr>
          </a:p>
          <a:p>
            <a:pPr marL="0" indent="0" fontAlgn="base">
              <a:lnSpc>
                <a:spcPct val="120000"/>
              </a:lnSpc>
              <a:spcBef>
                <a:spcPts val="300"/>
              </a:spcBef>
              <a:spcAft>
                <a:spcPts val="300"/>
              </a:spcAft>
              <a:buNone/>
            </a:pPr>
            <a:r>
              <a:rPr lang="en-GB" dirty="0">
                <a:solidFill>
                  <a:srgbClr val="3B3B3B"/>
                </a:solidFill>
                <a:highlight>
                  <a:srgbClr val="FFFFFF"/>
                </a:highlight>
              </a:rPr>
              <a:t>If you are unwell and need medical help, please call 111 or visit www.111.nhs.uk.</a:t>
            </a:r>
          </a:p>
          <a:p>
            <a:pPr marL="0" indent="0" fontAlgn="base">
              <a:lnSpc>
                <a:spcPct val="120000"/>
              </a:lnSpc>
              <a:spcBef>
                <a:spcPts val="300"/>
              </a:spcBef>
              <a:spcAft>
                <a:spcPts val="300"/>
              </a:spcAft>
              <a:buNone/>
            </a:pPr>
            <a:r>
              <a:rPr lang="en-GB" dirty="0">
                <a:solidFill>
                  <a:srgbClr val="3B3B3B"/>
                </a:solidFill>
                <a:highlight>
                  <a:srgbClr val="FFFFFF"/>
                </a:highlight>
              </a:rPr>
              <a:t>If you are unsure about your medication, please call 111 or ask at your local pharmacy.</a:t>
            </a:r>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6</a:t>
            </a:fld>
            <a:endParaRPr lang="en-US" dirty="0"/>
          </a:p>
        </p:txBody>
      </p:sp>
    </p:spTree>
    <p:extLst>
      <p:ext uri="{BB962C8B-B14F-4D97-AF65-F5344CB8AC3E}">
        <p14:creationId xmlns:p14="http://schemas.microsoft.com/office/powerpoint/2010/main" val="2760490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E79B5-BFB9-83D9-31A5-0769C9CB9DB3}"/>
              </a:ext>
            </a:extLst>
          </p:cNvPr>
          <p:cNvSpPr>
            <a:spLocks noGrp="1"/>
          </p:cNvSpPr>
          <p:nvPr>
            <p:ph type="title"/>
          </p:nvPr>
        </p:nvSpPr>
        <p:spPr/>
        <p:txBody>
          <a:bodyPr/>
          <a:lstStyle/>
          <a:p>
            <a:r>
              <a:rPr lang="en-GB" dirty="0"/>
              <a:t>Internal staff bulletin copy</a:t>
            </a:r>
            <a:endParaRPr lang="en-US" dirty="0"/>
          </a:p>
        </p:txBody>
      </p:sp>
      <p:sp>
        <p:nvSpPr>
          <p:cNvPr id="3" name="Content Placeholder 2">
            <a:extLst>
              <a:ext uri="{FF2B5EF4-FFF2-40B4-BE49-F238E27FC236}">
                <a16:creationId xmlns:a16="http://schemas.microsoft.com/office/drawing/2014/main" id="{1B5EDB42-C9FC-2528-15CD-6D63F4481183}"/>
              </a:ext>
            </a:extLst>
          </p:cNvPr>
          <p:cNvSpPr>
            <a:spLocks noGrp="1"/>
          </p:cNvSpPr>
          <p:nvPr>
            <p:ph idx="1"/>
          </p:nvPr>
        </p:nvSpPr>
        <p:spPr>
          <a:xfrm>
            <a:off x="838200" y="1690688"/>
            <a:ext cx="10515600" cy="4486275"/>
          </a:xfrm>
        </p:spPr>
        <p:txBody>
          <a:bodyPr>
            <a:normAutofit fontScale="92500" lnSpcReduction="20000"/>
          </a:bodyPr>
          <a:lstStyle/>
          <a:p>
            <a:pPr marL="0" indent="0">
              <a:lnSpc>
                <a:spcPct val="116000"/>
              </a:lnSpc>
              <a:spcAft>
                <a:spcPts val="800"/>
              </a:spcAft>
              <a:buNone/>
            </a:pPr>
            <a:r>
              <a:rPr lang="en-GB" sz="1600" b="1" dirty="0">
                <a:latin typeface="+mn-lt"/>
                <a:ea typeface="MS Mincho" panose="02020609040205080304" pitchFamily="49" charset="-128"/>
              </a:rPr>
              <a:t>Home Care is Best Care </a:t>
            </a:r>
            <a:endParaRPr lang="en-GB" sz="1600" dirty="0">
              <a:effectLst/>
              <a:latin typeface="+mn-lt"/>
              <a:ea typeface="MS Mincho" panose="02020609040205080304" pitchFamily="49" charset="-128"/>
              <a:cs typeface="Arial" panose="020B0604020202020204" pitchFamily="34" charset="0"/>
            </a:endParaRPr>
          </a:p>
          <a:p>
            <a:pPr marL="0" indent="0">
              <a:lnSpc>
                <a:spcPct val="116000"/>
              </a:lnSpc>
              <a:spcAft>
                <a:spcPts val="800"/>
              </a:spcAft>
              <a:buNone/>
            </a:pPr>
            <a:r>
              <a:rPr lang="en-GB" sz="1600" dirty="0">
                <a:latin typeface="+mn-lt"/>
                <a:ea typeface="Arial" panose="020B0604020202020204" pitchFamily="34" charset="0"/>
              </a:rPr>
              <a:t>The needs of patients on a ward can be different at different times of the day and this can create a noisy and busy environment. As a result, patients can get less rest during their stay and this can cause confusion and disorientation especially in elderly patients. </a:t>
            </a:r>
          </a:p>
          <a:p>
            <a:pPr marL="0" indent="0">
              <a:lnSpc>
                <a:spcPct val="116000"/>
              </a:lnSpc>
              <a:spcAft>
                <a:spcPts val="800"/>
              </a:spcAft>
              <a:buNone/>
            </a:pPr>
            <a:r>
              <a:rPr lang="en-GB" sz="1600" dirty="0">
                <a:effectLst/>
                <a:latin typeface="+mn-lt"/>
                <a:ea typeface="Arial" panose="020B0604020202020204" pitchFamily="34" charset="0"/>
                <a:cs typeface="Arial" panose="020B0604020202020204" pitchFamily="34" charset="0"/>
              </a:rPr>
              <a:t>We </a:t>
            </a:r>
            <a:r>
              <a:rPr lang="en-GB" sz="1600" dirty="0">
                <a:latin typeface="+mn-lt"/>
                <a:ea typeface="Arial" panose="020B0604020202020204" pitchFamily="34" charset="0"/>
              </a:rPr>
              <a:t>know how important rest is for recovery from an illness.</a:t>
            </a:r>
            <a:r>
              <a:rPr lang="en-GB" sz="1600" dirty="0">
                <a:effectLst/>
                <a:latin typeface="+mn-lt"/>
                <a:ea typeface="Arial" panose="020B0604020202020204" pitchFamily="34" charset="0"/>
                <a:cs typeface="Arial" panose="020B0604020202020204" pitchFamily="34" charset="0"/>
              </a:rPr>
              <a:t> Being admitted to hospital unnecessarily or staying longer than necessary can have a negative impact on how well the patient recovers and can often cause serious harm which impacts on thei</a:t>
            </a:r>
            <a:r>
              <a:rPr lang="en-GB" sz="1600" dirty="0">
                <a:latin typeface="+mn-lt"/>
                <a:ea typeface="Arial" panose="020B0604020202020204" pitchFamily="34" charset="0"/>
              </a:rPr>
              <a:t>r health and wellbeing. </a:t>
            </a:r>
          </a:p>
          <a:p>
            <a:pPr marL="0" indent="0">
              <a:lnSpc>
                <a:spcPct val="116000"/>
              </a:lnSpc>
              <a:spcAft>
                <a:spcPts val="800"/>
              </a:spcAft>
              <a:buNone/>
            </a:pPr>
            <a:r>
              <a:rPr lang="en-GB" sz="1600" dirty="0"/>
              <a:t>It is important that we work together to ensure that the decision to admit, or for patients to continue their stay in the hospital, is the result of a shared decision-making process. This means that the patient, their family members and/or other care givers make an informed decision after considering the benefits, risks and personal goals and expectations.</a:t>
            </a:r>
          </a:p>
          <a:p>
            <a:pPr marL="0" indent="0">
              <a:lnSpc>
                <a:spcPct val="116000"/>
              </a:lnSpc>
              <a:spcAft>
                <a:spcPts val="800"/>
              </a:spcAft>
              <a:buNone/>
            </a:pPr>
            <a:r>
              <a:rPr lang="en-GB" sz="1600" dirty="0"/>
              <a:t>Ensuring that patients are given the chance to continue their life at home is vital for long-term wellbeing. We want to empower patients and their families with the confidence to continue their recovery in a familiar environment.</a:t>
            </a:r>
          </a:p>
          <a:p>
            <a:pPr marL="0" indent="0">
              <a:lnSpc>
                <a:spcPct val="116000"/>
              </a:lnSpc>
              <a:spcAft>
                <a:spcPts val="800"/>
              </a:spcAft>
              <a:buNone/>
            </a:pPr>
            <a:r>
              <a:rPr lang="en-GB" sz="1600" dirty="0">
                <a:effectLst/>
                <a:latin typeface="+mn-lt"/>
                <a:ea typeface="Arial" panose="020B0604020202020204" pitchFamily="34" charset="0"/>
                <a:cs typeface="Arial" panose="020B0604020202020204" pitchFamily="34" charset="0"/>
              </a:rPr>
              <a:t>The NHS Staffordshire and Stoke-on-Trent Integrated Care Board (ICB) has developed a campaign to spread awareness about people across Staffordshire and Stoke-on-Trent receiving the care they need, when they need it and in the best place. You can find more information by visiting: </a:t>
            </a:r>
            <a:r>
              <a:rPr lang="en-GB" sz="1600" dirty="0">
                <a:effectLst/>
                <a:latin typeface="+mn-lt"/>
                <a:ea typeface="Arial" panose="020B0604020202020204" pitchFamily="34" charset="0"/>
                <a:cs typeface="Arial" panose="020B0604020202020204" pitchFamily="34" charset="0"/>
                <a:hlinkClick r:id="rId3"/>
              </a:rPr>
              <a:t>www.staffsstokeics.org.uk/home-care-is-best-care/</a:t>
            </a:r>
            <a:r>
              <a:rPr lang="en-GB" sz="1600" dirty="0">
                <a:effectLst/>
                <a:latin typeface="+mn-lt"/>
                <a:ea typeface="Arial" panose="020B0604020202020204" pitchFamily="34" charset="0"/>
                <a:cs typeface="Arial" panose="020B0604020202020204" pitchFamily="34" charset="0"/>
              </a:rPr>
              <a:t> </a:t>
            </a:r>
          </a:p>
        </p:txBody>
      </p:sp>
      <p:sp>
        <p:nvSpPr>
          <p:cNvPr id="4" name="Footer Placeholder 3">
            <a:extLst>
              <a:ext uri="{FF2B5EF4-FFF2-40B4-BE49-F238E27FC236}">
                <a16:creationId xmlns:a16="http://schemas.microsoft.com/office/drawing/2014/main" id="{E2070227-3628-7D72-3C41-CBBB8E2064F5}"/>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5" name="Slide Number Placeholder 4">
            <a:extLst>
              <a:ext uri="{FF2B5EF4-FFF2-40B4-BE49-F238E27FC236}">
                <a16:creationId xmlns:a16="http://schemas.microsoft.com/office/drawing/2014/main" id="{C536BDC4-CC0E-DCE2-46F7-E58DEE7418C2}"/>
              </a:ext>
            </a:extLst>
          </p:cNvPr>
          <p:cNvSpPr>
            <a:spLocks noGrp="1"/>
          </p:cNvSpPr>
          <p:nvPr>
            <p:ph type="sldNum" sz="quarter" idx="12"/>
          </p:nvPr>
        </p:nvSpPr>
        <p:spPr/>
        <p:txBody>
          <a:bodyPr/>
          <a:lstStyle/>
          <a:p>
            <a:fld id="{CD8E907E-315C-F745-8CA6-CE49E976B740}" type="slidenum">
              <a:rPr lang="en-US" smtClean="0"/>
              <a:pPr/>
              <a:t>7</a:t>
            </a:fld>
            <a:endParaRPr lang="en-US" dirty="0"/>
          </a:p>
        </p:txBody>
      </p:sp>
    </p:spTree>
    <p:extLst>
      <p:ext uri="{BB962C8B-B14F-4D97-AF65-F5344CB8AC3E}">
        <p14:creationId xmlns:p14="http://schemas.microsoft.com/office/powerpoint/2010/main" val="905644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CFA6A-79CE-3E75-8B9F-AD1429CA5B9D}"/>
              </a:ext>
            </a:extLst>
          </p:cNvPr>
          <p:cNvSpPr>
            <a:spLocks noGrp="1"/>
          </p:cNvSpPr>
          <p:nvPr>
            <p:ph type="title"/>
          </p:nvPr>
        </p:nvSpPr>
        <p:spPr/>
        <p:txBody>
          <a:bodyPr/>
          <a:lstStyle/>
          <a:p>
            <a:r>
              <a:rPr lang="en-GB" dirty="0"/>
              <a:t>External bulletin copy</a:t>
            </a:r>
          </a:p>
        </p:txBody>
      </p:sp>
      <p:sp>
        <p:nvSpPr>
          <p:cNvPr id="3" name="Content Placeholder 2">
            <a:extLst>
              <a:ext uri="{FF2B5EF4-FFF2-40B4-BE49-F238E27FC236}">
                <a16:creationId xmlns:a16="http://schemas.microsoft.com/office/drawing/2014/main" id="{BB04A388-F191-F858-B6B1-87F52DE4455A}"/>
              </a:ext>
            </a:extLst>
          </p:cNvPr>
          <p:cNvSpPr>
            <a:spLocks noGrp="1"/>
          </p:cNvSpPr>
          <p:nvPr>
            <p:ph sz="half" idx="1"/>
          </p:nvPr>
        </p:nvSpPr>
        <p:spPr>
          <a:xfrm>
            <a:off x="838200" y="1550203"/>
            <a:ext cx="10057482" cy="4351338"/>
          </a:xfrm>
        </p:spPr>
        <p:txBody>
          <a:bodyPr>
            <a:normAutofit fontScale="85000" lnSpcReduction="10000"/>
          </a:bodyPr>
          <a:lstStyle/>
          <a:p>
            <a:pPr marL="0" indent="0">
              <a:lnSpc>
                <a:spcPct val="116000"/>
              </a:lnSpc>
              <a:spcAft>
                <a:spcPts val="800"/>
              </a:spcAft>
              <a:buNone/>
            </a:pPr>
            <a:r>
              <a:rPr lang="en-GB" sz="1800" b="1" dirty="0">
                <a:latin typeface="+mn-lt"/>
                <a:ea typeface="Arial" panose="020B0604020202020204" pitchFamily="34" charset="0"/>
              </a:rPr>
              <a:t>Home Care is Best Care</a:t>
            </a:r>
          </a:p>
          <a:p>
            <a:pPr marL="0" indent="0">
              <a:lnSpc>
                <a:spcPct val="116000"/>
              </a:lnSpc>
              <a:spcAft>
                <a:spcPts val="800"/>
              </a:spcAft>
              <a:buNone/>
            </a:pPr>
            <a:r>
              <a:rPr lang="en-GB" sz="1800" dirty="0">
                <a:latin typeface="+mn-lt"/>
                <a:ea typeface="Arial" panose="020B0604020202020204" pitchFamily="34" charset="0"/>
              </a:rPr>
              <a:t>The needs of patients on a ward can be different at different times of the day and this can create a noisy and busy environment. As a result, patients can get less rest during their stay, and this can cause confusion and disorientation especially in elderly patients. </a:t>
            </a:r>
          </a:p>
          <a:p>
            <a:pPr marL="0" indent="0">
              <a:lnSpc>
                <a:spcPct val="116000"/>
              </a:lnSpc>
              <a:spcAft>
                <a:spcPts val="800"/>
              </a:spcAft>
              <a:buNone/>
            </a:pPr>
            <a:r>
              <a:rPr lang="en-GB" sz="1800" dirty="0">
                <a:effectLst/>
                <a:latin typeface="+mn-lt"/>
                <a:ea typeface="Arial" panose="020B0604020202020204" pitchFamily="34" charset="0"/>
                <a:cs typeface="Arial" panose="020B0604020202020204" pitchFamily="34" charset="0"/>
              </a:rPr>
              <a:t>We </a:t>
            </a:r>
            <a:r>
              <a:rPr lang="en-GB" sz="1800" dirty="0">
                <a:latin typeface="+mn-lt"/>
                <a:ea typeface="Arial" panose="020B0604020202020204" pitchFamily="34" charset="0"/>
              </a:rPr>
              <a:t>know how important rest is for recovery from an illness.</a:t>
            </a:r>
            <a:r>
              <a:rPr lang="en-GB" sz="1800" dirty="0">
                <a:effectLst/>
                <a:latin typeface="+mn-lt"/>
                <a:ea typeface="Arial" panose="020B0604020202020204" pitchFamily="34" charset="0"/>
                <a:cs typeface="Arial" panose="020B0604020202020204" pitchFamily="34" charset="0"/>
              </a:rPr>
              <a:t> Being admitted to hospital unnecessarily or staying longer than necessary can have a negative impact on how well the patient recovers and can often cause serious harm which impacts on thei</a:t>
            </a:r>
            <a:r>
              <a:rPr lang="en-GB" sz="1800" dirty="0">
                <a:latin typeface="+mn-lt"/>
                <a:ea typeface="Arial" panose="020B0604020202020204" pitchFamily="34" charset="0"/>
              </a:rPr>
              <a:t>r health and wellbeing. </a:t>
            </a:r>
          </a:p>
          <a:p>
            <a:pPr marL="0" indent="0">
              <a:lnSpc>
                <a:spcPct val="116000"/>
              </a:lnSpc>
              <a:spcAft>
                <a:spcPts val="800"/>
              </a:spcAft>
              <a:buNone/>
            </a:pPr>
            <a:r>
              <a:rPr lang="en-GB" sz="1800" dirty="0"/>
              <a:t>Ensuring that patients are given the chance to continue their life at home is vital for long-term wellbeing. We want to empower patients and their families with the confidence to continue their recovery in a familiar environment.</a:t>
            </a:r>
          </a:p>
          <a:p>
            <a:pPr marL="0" indent="0">
              <a:lnSpc>
                <a:spcPct val="116000"/>
              </a:lnSpc>
              <a:spcAft>
                <a:spcPts val="800"/>
              </a:spcAft>
              <a:buNone/>
            </a:pPr>
            <a:r>
              <a:rPr lang="en-GB" sz="1800" dirty="0">
                <a:effectLst/>
                <a:latin typeface="+mn-lt"/>
                <a:ea typeface="Arial" panose="020B0604020202020204" pitchFamily="34" charset="0"/>
                <a:cs typeface="Arial" panose="020B0604020202020204" pitchFamily="34" charset="0"/>
              </a:rPr>
              <a:t>The NHS Staffordshire and Stoke-on-Trent Integrated Care Board (ICB) has developed a campaign to spread awareness about people across Staffordshire and Stoke-on-Trent receiving the care they need, when they need it and in the best place. You can find more information by visiting: </a:t>
            </a:r>
            <a:r>
              <a:rPr lang="en-GB" sz="1800" dirty="0">
                <a:effectLst/>
                <a:latin typeface="+mn-lt"/>
                <a:ea typeface="Arial" panose="020B0604020202020204" pitchFamily="34" charset="0"/>
                <a:cs typeface="Arial" panose="020B0604020202020204" pitchFamily="34" charset="0"/>
                <a:hlinkClick r:id="rId2"/>
              </a:rPr>
              <a:t>www.staffsstokeics.org.uk/home-care-is-best-care/</a:t>
            </a:r>
            <a:r>
              <a:rPr lang="en-GB" sz="1800" dirty="0">
                <a:effectLst/>
                <a:latin typeface="+mn-lt"/>
                <a:ea typeface="Arial" panose="020B0604020202020204" pitchFamily="34" charset="0"/>
                <a:cs typeface="Arial" panose="020B0604020202020204" pitchFamily="34" charset="0"/>
              </a:rPr>
              <a:t> </a:t>
            </a:r>
          </a:p>
        </p:txBody>
      </p:sp>
      <p:sp>
        <p:nvSpPr>
          <p:cNvPr id="5" name="Footer Placeholder 4">
            <a:extLst>
              <a:ext uri="{FF2B5EF4-FFF2-40B4-BE49-F238E27FC236}">
                <a16:creationId xmlns:a16="http://schemas.microsoft.com/office/drawing/2014/main" id="{73E842C1-5953-FF88-B048-553500204ABC}"/>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6" name="Slide Number Placeholder 5">
            <a:extLst>
              <a:ext uri="{FF2B5EF4-FFF2-40B4-BE49-F238E27FC236}">
                <a16:creationId xmlns:a16="http://schemas.microsoft.com/office/drawing/2014/main" id="{B19B4C8E-4C8C-8FF5-C5BF-1E64E2FD21F7}"/>
              </a:ext>
            </a:extLst>
          </p:cNvPr>
          <p:cNvSpPr>
            <a:spLocks noGrp="1"/>
          </p:cNvSpPr>
          <p:nvPr>
            <p:ph type="sldNum" sz="quarter" idx="12"/>
          </p:nvPr>
        </p:nvSpPr>
        <p:spPr/>
        <p:txBody>
          <a:bodyPr/>
          <a:lstStyle/>
          <a:p>
            <a:fld id="{CD8E907E-315C-F745-8CA6-CE49E976B740}" type="slidenum">
              <a:rPr lang="en-US" smtClean="0"/>
              <a:pPr/>
              <a:t>8</a:t>
            </a:fld>
            <a:endParaRPr lang="en-US"/>
          </a:p>
        </p:txBody>
      </p:sp>
    </p:spTree>
    <p:extLst>
      <p:ext uri="{BB962C8B-B14F-4D97-AF65-F5344CB8AC3E}">
        <p14:creationId xmlns:p14="http://schemas.microsoft.com/office/powerpoint/2010/main" val="262298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 (1/4)</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idx="1"/>
          </p:nvPr>
        </p:nvSpPr>
        <p:spPr>
          <a:xfrm>
            <a:off x="838200" y="1378439"/>
            <a:ext cx="10515600" cy="4351338"/>
          </a:xfrm>
        </p:spPr>
        <p:txBody>
          <a:bodyPr>
            <a:noAutofit/>
          </a:bodyPr>
          <a:lstStyle/>
          <a:p>
            <a:pPr marL="0" indent="0">
              <a:buNone/>
            </a:pPr>
            <a:r>
              <a:rPr lang="en-GB" sz="1600" b="1" dirty="0"/>
              <a:t>Please use one of the below options alongside these graphics:</a:t>
            </a:r>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4190150379"/>
              </p:ext>
            </p:extLst>
          </p:nvPr>
        </p:nvGraphicFramePr>
        <p:xfrm>
          <a:off x="838199" y="1746736"/>
          <a:ext cx="10515600" cy="4351337"/>
        </p:xfrm>
        <a:graphic>
          <a:graphicData uri="http://schemas.openxmlformats.org/drawingml/2006/table">
            <a:tbl>
              <a:tblPr firstRow="1" bandRow="1">
                <a:tableStyleId>{5C22544A-7EE6-4342-B048-85BDC9FD1C3A}</a:tableStyleId>
              </a:tblPr>
              <a:tblGrid>
                <a:gridCol w="7154625">
                  <a:extLst>
                    <a:ext uri="{9D8B030D-6E8A-4147-A177-3AD203B41FA5}">
                      <a16:colId xmlns:a16="http://schemas.microsoft.com/office/drawing/2014/main" val="2491491064"/>
                    </a:ext>
                  </a:extLst>
                </a:gridCol>
                <a:gridCol w="3360975">
                  <a:extLst>
                    <a:ext uri="{9D8B030D-6E8A-4147-A177-3AD203B41FA5}">
                      <a16:colId xmlns:a16="http://schemas.microsoft.com/office/drawing/2014/main" val="2970489618"/>
                    </a:ext>
                  </a:extLst>
                </a:gridCol>
              </a:tblGrid>
              <a:tr h="287415">
                <a:tc>
                  <a:txBody>
                    <a:bodyPr/>
                    <a:lstStyle/>
                    <a:p>
                      <a:r>
                        <a:rPr lang="en-GB" sz="900" dirty="0"/>
                        <a:t>Social media copy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900" dirty="0"/>
                        <a:t>Graphic to use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664660">
                <a:tc>
                  <a:txBody>
                    <a:bodyPr/>
                    <a:lstStyle/>
                    <a:p>
                      <a:pPr rtl="0" fontAlgn="base"/>
                      <a:r>
                        <a:rPr lang="en-GB" sz="1600" b="0" i="0" kern="1200" dirty="0">
                          <a:solidFill>
                            <a:schemeClr val="dk1"/>
                          </a:solidFill>
                          <a:effectLst/>
                          <a:latin typeface="+mn-lt"/>
                          <a:ea typeface="+mn-ea"/>
                          <a:cs typeface="+mn-cs"/>
                        </a:rPr>
                        <a:t>Home care is often the best care for older adults and must be the first choice. Hospital care should only be an option where treatment cannot be provided at home safely after considering all the alternatives.  </a:t>
                      </a:r>
                    </a:p>
                    <a:p>
                      <a:pPr rtl="0" fontAlgn="base"/>
                      <a:r>
                        <a:rPr lang="en-GB" sz="1600" b="0" i="0" kern="1200" dirty="0">
                          <a:solidFill>
                            <a:schemeClr val="dk1"/>
                          </a:solidFill>
                          <a:effectLst/>
                          <a:latin typeface="+mn-lt"/>
                          <a:ea typeface="+mn-ea"/>
                          <a:cs typeface="+mn-cs"/>
                        </a:rPr>
                        <a:t>Visit </a:t>
                      </a:r>
                      <a:r>
                        <a:rPr lang="en-GB" sz="1600" b="0" i="0" kern="1200" dirty="0">
                          <a:solidFill>
                            <a:schemeClr val="dk1"/>
                          </a:solidFill>
                          <a:effectLst/>
                          <a:latin typeface="+mn-lt"/>
                          <a:ea typeface="+mn-ea"/>
                          <a:cs typeface="Arial" panose="020B0604020202020204" pitchFamily="34" charset="0"/>
                          <a:hlinkClick r:id="rId3"/>
                        </a:rPr>
                        <a:t>www.</a:t>
                      </a:r>
                      <a:r>
                        <a:rPr lang="en-GB" sz="1600" dirty="0">
                          <a:effectLst/>
                          <a:latin typeface="+mn-lt"/>
                          <a:ea typeface="Arial" panose="020B0604020202020204" pitchFamily="34" charset="0"/>
                          <a:cs typeface="Arial" panose="020B0604020202020204" pitchFamily="34" charset="0"/>
                          <a:hlinkClick r:id="rId3"/>
                        </a:rPr>
                        <a:t>staffsstokeics.org.uk/home-care-is-the-best-care</a:t>
                      </a:r>
                      <a:r>
                        <a:rPr lang="en-GB" sz="1600" dirty="0">
                          <a:effectLst/>
                          <a:latin typeface="+mn-lt"/>
                          <a:ea typeface="Arial" panose="020B0604020202020204" pitchFamily="34" charset="0"/>
                          <a:cs typeface="Arial" panose="020B0604020202020204" pitchFamily="34" charset="0"/>
                        </a:rPr>
                        <a:t> 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199631">
                <a:tc>
                  <a:txBody>
                    <a:bodyPr/>
                    <a:lstStyle/>
                    <a:p>
                      <a:r>
                        <a:rPr lang="en-GB" sz="1600" dirty="0"/>
                        <a:t>Good sleep is essential when you're recovering from an injury or illness, so it’s often best if you can receive care in your own home, away from busy, noisy hospital environments. </a:t>
                      </a:r>
                    </a:p>
                    <a:p>
                      <a:pPr rtl="0" fontAlgn="base"/>
                      <a:r>
                        <a:rPr lang="en-GB" sz="1600" b="0" i="0" kern="1200" dirty="0">
                          <a:solidFill>
                            <a:schemeClr val="dk1"/>
                          </a:solidFill>
                          <a:effectLst/>
                          <a:latin typeface="+mn-lt"/>
                          <a:ea typeface="+mn-ea"/>
                          <a:cs typeface="+mn-cs"/>
                        </a:rPr>
                        <a:t>Visit </a:t>
                      </a:r>
                      <a:r>
                        <a:rPr lang="en-GB" sz="1600" b="0" i="0" kern="1200" dirty="0">
                          <a:solidFill>
                            <a:schemeClr val="dk1"/>
                          </a:solidFill>
                          <a:effectLst/>
                          <a:latin typeface="+mn-lt"/>
                          <a:ea typeface="+mn-ea"/>
                          <a:cs typeface="+mn-cs"/>
                          <a:hlinkClick r:id="rId4"/>
                        </a:rPr>
                        <a:t>www.</a:t>
                      </a:r>
                      <a:r>
                        <a:rPr lang="en-GB" sz="1600" dirty="0">
                          <a:hlinkClick r:id="rId4"/>
                        </a:rPr>
                        <a:t>staffsstokeics.org.uk/home-care-is-best-care</a:t>
                      </a:r>
                      <a:r>
                        <a:rPr lang="en-GB" sz="1600" dirty="0"/>
                        <a:t> </a:t>
                      </a:r>
                      <a:r>
                        <a:rPr lang="en-GB" sz="1600" dirty="0">
                          <a:effectLst/>
                          <a:latin typeface="+mn-lt"/>
                          <a:ea typeface="Arial" panose="020B0604020202020204" pitchFamily="34" charset="0"/>
                          <a:cs typeface="Arial" panose="020B0604020202020204" pitchFamily="34" charset="0"/>
                        </a:rPr>
                        <a:t>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r h="1199631">
                <a:tc>
                  <a:txBody>
                    <a:bodyPr/>
                    <a:lstStyle/>
                    <a:p>
                      <a:r>
                        <a:rPr lang="en-GB" sz="1600" dirty="0"/>
                        <a:t>Hospitals are unfamiliar and can be very confusing, which increases your risk of developing sudden confusion (delirium). With the right support, many people can return to living their life the way that they want to. </a:t>
                      </a:r>
                    </a:p>
                    <a:p>
                      <a:pPr rtl="0" fontAlgn="base"/>
                      <a:r>
                        <a:rPr lang="en-GB" sz="1600" b="0" i="0" kern="1200" dirty="0">
                          <a:solidFill>
                            <a:schemeClr val="dk1"/>
                          </a:solidFill>
                          <a:effectLst/>
                          <a:latin typeface="+mn-lt"/>
                          <a:ea typeface="+mn-ea"/>
                          <a:cs typeface="+mn-cs"/>
                        </a:rPr>
                        <a:t>Visit </a:t>
                      </a:r>
                      <a:r>
                        <a:rPr lang="en-GB" sz="1600" dirty="0">
                          <a:hlinkClick r:id="rId4"/>
                        </a:rPr>
                        <a:t>www.staffsstokeics.org.uk/home-care-is-best-care</a:t>
                      </a:r>
                      <a:r>
                        <a:rPr lang="en-GB" sz="1600" dirty="0"/>
                        <a:t> </a:t>
                      </a:r>
                      <a:r>
                        <a:rPr lang="en-GB" sz="1600" dirty="0">
                          <a:effectLst/>
                          <a:latin typeface="+mn-lt"/>
                          <a:ea typeface="Arial" panose="020B0604020202020204" pitchFamily="34" charset="0"/>
                          <a:cs typeface="Arial" panose="020B0604020202020204" pitchFamily="34" charset="0"/>
                        </a:rPr>
                        <a:t>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493461"/>
                  </a:ext>
                </a:extLst>
              </a:tr>
            </a:tbl>
          </a:graphicData>
        </a:graphic>
      </p:graphicFrame>
      <p:pic>
        <p:nvPicPr>
          <p:cNvPr id="8" name="Picture 7" descr="Risk to admission.png&#10;">
            <a:extLst>
              <a:ext uri="{FF2B5EF4-FFF2-40B4-BE49-F238E27FC236}">
                <a16:creationId xmlns:a16="http://schemas.microsoft.com/office/drawing/2014/main" id="{689538D4-8C55-B0EC-0AA1-D2641B5A551A}"/>
              </a:ext>
            </a:extLst>
          </p:cNvPr>
          <p:cNvPicPr>
            <a:picLocks noChangeAspect="1"/>
          </p:cNvPicPr>
          <p:nvPr/>
        </p:nvPicPr>
        <p:blipFill>
          <a:blip r:embed="rId5"/>
          <a:stretch>
            <a:fillRect/>
          </a:stretch>
        </p:blipFill>
        <p:spPr>
          <a:xfrm>
            <a:off x="8612165" y="2228546"/>
            <a:ext cx="2382074" cy="1325562"/>
          </a:xfrm>
          <a:prstGeom prst="rect">
            <a:avLst/>
          </a:prstGeom>
        </p:spPr>
      </p:pic>
      <p:pic>
        <p:nvPicPr>
          <p:cNvPr id="13" name="Picture 12" descr="rest.png&#10;">
            <a:extLst>
              <a:ext uri="{FF2B5EF4-FFF2-40B4-BE49-F238E27FC236}">
                <a16:creationId xmlns:a16="http://schemas.microsoft.com/office/drawing/2014/main" id="{51AAA4B2-DB95-2CC2-066B-7732096B5FCD}"/>
              </a:ext>
            </a:extLst>
          </p:cNvPr>
          <p:cNvPicPr>
            <a:picLocks noChangeAspect="1"/>
          </p:cNvPicPr>
          <p:nvPr/>
        </p:nvPicPr>
        <p:blipFill>
          <a:blip r:embed="rId6"/>
          <a:stretch>
            <a:fillRect/>
          </a:stretch>
        </p:blipFill>
        <p:spPr>
          <a:xfrm>
            <a:off x="8794345" y="3716621"/>
            <a:ext cx="2017713" cy="1126944"/>
          </a:xfrm>
          <a:prstGeom prst="rect">
            <a:avLst/>
          </a:prstGeom>
        </p:spPr>
      </p:pic>
      <p:pic>
        <p:nvPicPr>
          <p:cNvPr id="15" name="Picture 14" descr="Mental Wellbeing (1).png&#10;">
            <a:extLst>
              <a:ext uri="{FF2B5EF4-FFF2-40B4-BE49-F238E27FC236}">
                <a16:creationId xmlns:a16="http://schemas.microsoft.com/office/drawing/2014/main" id="{4D316D39-5CEF-598D-E84A-455425BE084D}"/>
              </a:ext>
            </a:extLst>
          </p:cNvPr>
          <p:cNvPicPr>
            <a:picLocks noChangeAspect="1"/>
          </p:cNvPicPr>
          <p:nvPr/>
        </p:nvPicPr>
        <p:blipFill>
          <a:blip r:embed="rId7"/>
          <a:stretch>
            <a:fillRect/>
          </a:stretch>
        </p:blipFill>
        <p:spPr>
          <a:xfrm>
            <a:off x="8803979" y="4961407"/>
            <a:ext cx="1898492" cy="1056461"/>
          </a:xfrm>
          <a:prstGeom prst="rect">
            <a:avLst/>
          </a:prstGeom>
        </p:spPr>
      </p:pic>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9</a:t>
            </a:fld>
            <a:endParaRPr lang="en-US"/>
          </a:p>
        </p:txBody>
      </p:sp>
    </p:spTree>
    <p:extLst>
      <p:ext uri="{BB962C8B-B14F-4D97-AF65-F5344CB8AC3E}">
        <p14:creationId xmlns:p14="http://schemas.microsoft.com/office/powerpoint/2010/main" val="3511360975"/>
      </p:ext>
    </p:extLst>
  </p:cSld>
  <p:clrMapOvr>
    <a:masterClrMapping/>
  </p:clrMapOvr>
</p:sld>
</file>

<file path=ppt/theme/theme1.xml><?xml version="1.0" encoding="utf-8"?>
<a:theme xmlns:a="http://schemas.openxmlformats.org/drawingml/2006/main" name="Office Theme">
  <a:themeElements>
    <a:clrScheme name="S&amp;SOT ICB NHS colours">
      <a:dk1>
        <a:srgbClr val="000000"/>
      </a:dk1>
      <a:lt1>
        <a:srgbClr val="FFFFFF"/>
      </a:lt1>
      <a:dk2>
        <a:srgbClr val="8898A3"/>
      </a:dk2>
      <a:lt2>
        <a:srgbClr val="E7E6E6"/>
      </a:lt2>
      <a:accent1>
        <a:srgbClr val="002F86"/>
      </a:accent1>
      <a:accent2>
        <a:srgbClr val="005EB8"/>
      </a:accent2>
      <a:accent3>
        <a:srgbClr val="00A8CE"/>
      </a:accent3>
      <a:accent4>
        <a:srgbClr val="00A399"/>
      </a:accent4>
      <a:accent5>
        <a:srgbClr val="415462"/>
      </a:accent5>
      <a:accent6>
        <a:srgbClr val="EC8A00"/>
      </a:accent6>
      <a:hlink>
        <a:srgbClr val="005DB7"/>
      </a:hlink>
      <a:folHlink>
        <a:srgbClr val="002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a452516-c83e-4d19-948c-c9106899f6d9" xsi:nil="true"/>
    <lcf76f155ced4ddcb4097134ff3c332f xmlns="f8694fd0-706e-48fd-b04a-93a357616989">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Number xmlns="8c0ec423-5f39-4cd1-9015-37fc60afb15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CA2A3863D26B41A8CD633862F55281" ma:contentTypeVersion="10" ma:contentTypeDescription="Create a new document." ma:contentTypeScope="" ma:versionID="d0d349b47ff6d9a575e06b3f60adc1fe">
  <xsd:schema xmlns:xsd="http://www.w3.org/2001/XMLSchema" xmlns:xs="http://www.w3.org/2001/XMLSchema" xmlns:p="http://schemas.microsoft.com/office/2006/metadata/properties" xmlns:ns1="http://schemas.microsoft.com/sharepoint/v3" xmlns:ns2="c87ab028-8257-48fa-bbf6-93c162f87ccb" xmlns:ns3="8c0ec423-5f39-4cd1-9015-37fc60afb156" xmlns:ns4="4a452516-c83e-4d19-948c-c9106899f6d9" xmlns:ns5="f8694fd0-706e-48fd-b04a-93a357616989" targetNamespace="http://schemas.microsoft.com/office/2006/metadata/properties" ma:root="true" ma:fieldsID="c76703de2b21e55f3462eaccfc13a812" ns1:_="" ns2:_="" ns3:_="" ns4:_="" ns5:_="">
    <xsd:import namespace="http://schemas.microsoft.com/sharepoint/v3"/>
    <xsd:import namespace="c87ab028-8257-48fa-bbf6-93c162f87ccb"/>
    <xsd:import namespace="8c0ec423-5f39-4cd1-9015-37fc60afb156"/>
    <xsd:import namespace="4a452516-c83e-4d19-948c-c9106899f6d9"/>
    <xsd:import namespace="f8694fd0-706e-48fd-b04a-93a357616989"/>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Numbe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MediaServiceObjectDetectorVersions" minOccurs="0"/>
                <xsd:element ref="ns3:MediaServiceSearchProperties" minOccurs="0"/>
                <xsd:element ref="ns4:TaxCatchAll" minOccurs="0"/>
                <xsd:element ref="ns5: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9" nillable="true" ma:displayName="Unified Compliance Policy Properties" ma:hidden="true" ma:internalName="_ip_UnifiedCompliancePolicyProperties">
      <xsd:simpleType>
        <xsd:restriction base="dms:Note"/>
      </xsd:simpleType>
    </xsd:element>
    <xsd:element name="_ip_UnifiedCompliancePolicyUIAction" ma:index="3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7ab028-8257-48fa-bbf6-93c162f87cc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8c0ec423-5f39-4cd1-9015-37fc60afb156"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element name="Number" ma:index="18" nillable="true" ma:displayName="Number" ma:internalName="Number">
      <xsd:simpleType>
        <xsd:restriction base="dms:Number"/>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a452516-c83e-4d19-948c-c9106899f6d9"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95272dcb-520a-4bf4-91c7-7c6552ae10c5}" ma:internalName="TaxCatchAll" ma:showField="CatchAllData" ma:web="4a452516-c83e-4d19-948c-c9106899f6d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8694fd0-706e-48fd-b04a-93a357616989" elementFormDefault="qualified">
    <xsd:import namespace="http://schemas.microsoft.com/office/2006/documentManagement/types"/>
    <xsd:import namespace="http://schemas.microsoft.com/office/infopath/2007/PartnerControls"/>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F40141-BECD-4986-BAE9-BD046F194A10}">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19fa4631-68d2-40c1-92e1-b007552a61a4"/>
    <ds:schemaRef ds:uri="814360be-a8db-43ee-9ab0-2c7dcd5d8e48"/>
    <ds:schemaRef ds:uri="http://www.w3.org/XML/1998/namespace"/>
    <ds:schemaRef ds:uri="4a452516-c83e-4d19-948c-c9106899f6d9"/>
    <ds:schemaRef ds:uri="f8694fd0-706e-48fd-b04a-93a357616989"/>
    <ds:schemaRef ds:uri="http://schemas.microsoft.com/sharepoint/v3"/>
    <ds:schemaRef ds:uri="8c0ec423-5f39-4cd1-9015-37fc60afb156"/>
  </ds:schemaRefs>
</ds:datastoreItem>
</file>

<file path=customXml/itemProps2.xml><?xml version="1.0" encoding="utf-8"?>
<ds:datastoreItem xmlns:ds="http://schemas.openxmlformats.org/officeDocument/2006/customXml" ds:itemID="{538CD4F9-603A-45C5-B377-6A93560510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87ab028-8257-48fa-bbf6-93c162f87ccb"/>
    <ds:schemaRef ds:uri="8c0ec423-5f39-4cd1-9015-37fc60afb156"/>
    <ds:schemaRef ds:uri="4a452516-c83e-4d19-948c-c9106899f6d9"/>
    <ds:schemaRef ds:uri="f8694fd0-706e-48fd-b04a-93a3576169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51C24FC-BC71-4BAA-8DFD-026CBF37C1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24213</TotalTime>
  <Words>2974</Words>
  <Application>Microsoft Macintosh PowerPoint</Application>
  <PresentationFormat>Widescreen</PresentationFormat>
  <Paragraphs>197</Paragraphs>
  <Slides>13</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MS Mincho</vt:lpstr>
      <vt:lpstr>Arial</vt:lpstr>
      <vt:lpstr>Calibri</vt:lpstr>
      <vt:lpstr>Office Theme</vt:lpstr>
      <vt:lpstr>Home Care is Best Care campaign</vt:lpstr>
      <vt:lpstr>Contents</vt:lpstr>
      <vt:lpstr>Introduction to this toolkit</vt:lpstr>
      <vt:lpstr>Webpage copy feel free to use www.staffsstokeics.org.uk/home-care-is-best-care </vt:lpstr>
      <vt:lpstr>Webpage copy</vt:lpstr>
      <vt:lpstr>Webpage copy (cont.)</vt:lpstr>
      <vt:lpstr>Internal staff bulletin copy</vt:lpstr>
      <vt:lpstr>External bulletin copy</vt:lpstr>
      <vt:lpstr>Social media graphic and copy (1/4)</vt:lpstr>
      <vt:lpstr>Social media graphic and copy (2/4)</vt:lpstr>
      <vt:lpstr>Social media graphic and copy (3/4)</vt:lpstr>
      <vt:lpstr>Social media graphic and copy (4/4)</vt:lpstr>
      <vt:lpstr>Thank you for sharing this campaign across your channels. If you need any further information, please email the Integrated Care Board Communications and Engagement Team via ssotics.comms@staffsstoke.icb.nhs.uk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CLUCAS, Laura (NHS MIDLANDS AND LANCASHIRE COMMISSIONING SUPPORT UNIT)</cp:lastModifiedBy>
  <cp:revision>131</cp:revision>
  <dcterms:created xsi:type="dcterms:W3CDTF">2022-05-09T08:33:07Z</dcterms:created>
  <dcterms:modified xsi:type="dcterms:W3CDTF">2025-09-23T09:57:39Z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0x01010015CA2A3863D26B41A8CD633862F55281</vt:lpwstr>
  </property>
  <property fmtid="{D5CDD505-2E9C-101B-9397-08002B2CF9AE}" pid="3" name="MediaServiceImageTags">
    <vt:lpwstr/>
  </property>
</Properties>
</file>