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Lst>
  <p:notesMasterIdLst>
    <p:notesMasterId r:id="rId20"/>
  </p:notesMasterIdLst>
  <p:sldIdLst>
    <p:sldId id="274" r:id="rId5"/>
    <p:sldId id="259" r:id="rId6"/>
    <p:sldId id="272" r:id="rId7"/>
    <p:sldId id="269" r:id="rId8"/>
    <p:sldId id="280" r:id="rId9"/>
    <p:sldId id="277" r:id="rId10"/>
    <p:sldId id="286" r:id="rId11"/>
    <p:sldId id="289" r:id="rId12"/>
    <p:sldId id="291" r:id="rId13"/>
    <p:sldId id="288" r:id="rId14"/>
    <p:sldId id="287" r:id="rId15"/>
    <p:sldId id="263" r:id="rId16"/>
    <p:sldId id="271" r:id="rId17"/>
    <p:sldId id="285" r:id="rId18"/>
    <p:sldId id="27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54E9CC-8DB0-4C1C-9CF6-2C35EB6A9A4D}" v="5" dt="2022-06-08T10:49:45.1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3" autoAdjust="0"/>
    <p:restoredTop sz="86388" autoAdjust="0"/>
  </p:normalViewPr>
  <p:slideViewPr>
    <p:cSldViewPr snapToGrid="0">
      <p:cViewPr varScale="1">
        <p:scale>
          <a:sx n="50" d="100"/>
          <a:sy n="50" d="100"/>
        </p:scale>
        <p:origin x="24" y="200"/>
      </p:cViewPr>
      <p:guideLst/>
    </p:cSldViewPr>
  </p:slideViewPr>
  <p:outlineViewPr>
    <p:cViewPr>
      <p:scale>
        <a:sx n="33" d="100"/>
        <a:sy n="33" d="100"/>
      </p:scale>
      <p:origin x="0" y="-730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 Mullock (CCG) NSCCG" userId="501c134c-43e8-4dd7-8394-ad8a974a4a54" providerId="ADAL" clId="{9B54E9CC-8DB0-4C1C-9CF6-2C35EB6A9A4D}"/>
    <pc:docChg chg="undo custSel modSld">
      <pc:chgData name="Jane Mullock (CCG) NSCCG" userId="501c134c-43e8-4dd7-8394-ad8a974a4a54" providerId="ADAL" clId="{9B54E9CC-8DB0-4C1C-9CF6-2C35EB6A9A4D}" dt="2022-06-08T10:49:52.089" v="1114"/>
      <pc:docMkLst>
        <pc:docMk/>
      </pc:docMkLst>
      <pc:sldChg chg="modSp mod">
        <pc:chgData name="Jane Mullock (CCG) NSCCG" userId="501c134c-43e8-4dd7-8394-ad8a974a4a54" providerId="ADAL" clId="{9B54E9CC-8DB0-4C1C-9CF6-2C35EB6A9A4D}" dt="2022-06-08T10:35:36.083" v="221" actId="962"/>
        <pc:sldMkLst>
          <pc:docMk/>
          <pc:sldMk cId="98930248" sldId="274"/>
        </pc:sldMkLst>
        <pc:picChg chg="mod">
          <ac:chgData name="Jane Mullock (CCG) NSCCG" userId="501c134c-43e8-4dd7-8394-ad8a974a4a54" providerId="ADAL" clId="{9B54E9CC-8DB0-4C1C-9CF6-2C35EB6A9A4D}" dt="2022-06-08T10:35:36.083" v="221" actId="962"/>
          <ac:picMkLst>
            <pc:docMk/>
            <pc:sldMk cId="98930248" sldId="274"/>
            <ac:picMk id="4" creationId="{00000000-0000-0000-0000-000000000000}"/>
          </ac:picMkLst>
        </pc:picChg>
      </pc:sldChg>
      <pc:sldChg chg="modSp mod">
        <pc:chgData name="Jane Mullock (CCG) NSCCG" userId="501c134c-43e8-4dd7-8394-ad8a974a4a54" providerId="ADAL" clId="{9B54E9CC-8DB0-4C1C-9CF6-2C35EB6A9A4D}" dt="2022-06-08T10:44:39.762" v="1107" actId="14100"/>
        <pc:sldMkLst>
          <pc:docMk/>
          <pc:sldMk cId="3593120493" sldId="276"/>
        </pc:sldMkLst>
        <pc:spChg chg="mod">
          <ac:chgData name="Jane Mullock (CCG) NSCCG" userId="501c134c-43e8-4dd7-8394-ad8a974a4a54" providerId="ADAL" clId="{9B54E9CC-8DB0-4C1C-9CF6-2C35EB6A9A4D}" dt="2022-06-08T10:44:39.762" v="1107" actId="14100"/>
          <ac:spMkLst>
            <pc:docMk/>
            <pc:sldMk cId="3593120493" sldId="276"/>
            <ac:spMk id="3" creationId="{A6EC270B-5D1A-4129-867B-87108AC1F715}"/>
          </ac:spMkLst>
        </pc:spChg>
        <pc:spChg chg="mod">
          <ac:chgData name="Jane Mullock (CCG) NSCCG" userId="501c134c-43e8-4dd7-8394-ad8a974a4a54" providerId="ADAL" clId="{9B54E9CC-8DB0-4C1C-9CF6-2C35EB6A9A4D}" dt="2022-06-08T10:44:20.021" v="1088" actId="20577"/>
          <ac:spMkLst>
            <pc:docMk/>
            <pc:sldMk cId="3593120493" sldId="276"/>
            <ac:spMk id="4" creationId="{E326CBD6-94AC-4046-BB18-14C11223122C}"/>
          </ac:spMkLst>
        </pc:spChg>
        <pc:spChg chg="mod">
          <ac:chgData name="Jane Mullock (CCG) NSCCG" userId="501c134c-43e8-4dd7-8394-ad8a974a4a54" providerId="ADAL" clId="{9B54E9CC-8DB0-4C1C-9CF6-2C35EB6A9A4D}" dt="2022-06-08T10:41:58.482" v="830" actId="20577"/>
          <ac:spMkLst>
            <pc:docMk/>
            <pc:sldMk cId="3593120493" sldId="276"/>
            <ac:spMk id="5" creationId="{28E46882-E9C6-427D-BB8E-0FE98EEEFCA6}"/>
          </ac:spMkLst>
        </pc:spChg>
      </pc:sldChg>
      <pc:sldChg chg="modSp mod">
        <pc:chgData name="Jane Mullock (CCG) NSCCG" userId="501c134c-43e8-4dd7-8394-ad8a974a4a54" providerId="ADAL" clId="{9B54E9CC-8DB0-4C1C-9CF6-2C35EB6A9A4D}" dt="2022-06-08T10:37:30.691" v="595" actId="962"/>
        <pc:sldMkLst>
          <pc:docMk/>
          <pc:sldMk cId="472507891" sldId="277"/>
        </pc:sldMkLst>
        <pc:picChg chg="mod">
          <ac:chgData name="Jane Mullock (CCG) NSCCG" userId="501c134c-43e8-4dd7-8394-ad8a974a4a54" providerId="ADAL" clId="{9B54E9CC-8DB0-4C1C-9CF6-2C35EB6A9A4D}" dt="2022-06-08T10:37:30.691" v="595" actId="962"/>
          <ac:picMkLst>
            <pc:docMk/>
            <pc:sldMk cId="472507891" sldId="277"/>
            <ac:picMk id="4" creationId="{00000000-0000-0000-0000-000000000000}"/>
          </ac:picMkLst>
        </pc:picChg>
      </pc:sldChg>
      <pc:sldChg chg="addSp delSp modSp mod">
        <pc:chgData name="Jane Mullock (CCG) NSCCG" userId="501c134c-43e8-4dd7-8394-ad8a974a4a54" providerId="ADAL" clId="{9B54E9CC-8DB0-4C1C-9CF6-2C35EB6A9A4D}" dt="2022-06-08T10:49:52.089" v="1114"/>
        <pc:sldMkLst>
          <pc:docMk/>
          <pc:sldMk cId="2127897870" sldId="280"/>
        </pc:sldMkLst>
        <pc:spChg chg="add del mod">
          <ac:chgData name="Jane Mullock (CCG) NSCCG" userId="501c134c-43e8-4dd7-8394-ad8a974a4a54" providerId="ADAL" clId="{9B54E9CC-8DB0-4C1C-9CF6-2C35EB6A9A4D}" dt="2022-06-08T10:49:52.089" v="1114"/>
          <ac:spMkLst>
            <pc:docMk/>
            <pc:sldMk cId="2127897870" sldId="280"/>
            <ac:spMk id="2" creationId="{A9D4E8F9-71A6-466C-90F9-097A4AAA9A2F}"/>
          </ac:spMkLst>
        </pc:spChg>
        <pc:picChg chg="mod">
          <ac:chgData name="Jane Mullock (CCG) NSCCG" userId="501c134c-43e8-4dd7-8394-ad8a974a4a54" providerId="ADAL" clId="{9B54E9CC-8DB0-4C1C-9CF6-2C35EB6A9A4D}" dt="2022-06-08T10:49:45.107" v="1112" actId="14100"/>
          <ac:picMkLst>
            <pc:docMk/>
            <pc:sldMk cId="2127897870" sldId="280"/>
            <ac:picMk id="3" creationId="{00000000-0000-0000-0000-000000000000}"/>
          </ac:picMkLst>
        </pc:picChg>
      </pc:sldChg>
      <pc:sldChg chg="modSp mod">
        <pc:chgData name="Jane Mullock (CCG) NSCCG" userId="501c134c-43e8-4dd7-8394-ad8a974a4a54" providerId="ADAL" clId="{9B54E9CC-8DB0-4C1C-9CF6-2C35EB6A9A4D}" dt="2022-06-08T10:38:33.215" v="749" actId="962"/>
        <pc:sldMkLst>
          <pc:docMk/>
          <pc:sldMk cId="3472553745" sldId="287"/>
        </pc:sldMkLst>
        <pc:picChg chg="mod">
          <ac:chgData name="Jane Mullock (CCG) NSCCG" userId="501c134c-43e8-4dd7-8394-ad8a974a4a54" providerId="ADAL" clId="{9B54E9CC-8DB0-4C1C-9CF6-2C35EB6A9A4D}" dt="2022-06-08T10:38:33.215" v="749" actId="962"/>
          <ac:picMkLst>
            <pc:docMk/>
            <pc:sldMk cId="3472553745" sldId="287"/>
            <ac:picMk id="4"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B568B-A0F3-413D-8453-4B4A00061A7D}" type="datetimeFigureOut">
              <a:rPr lang="en-GB" smtClean="0"/>
              <a:t>08/06/2022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D1928C-EF89-49BB-91A7-CD7BEBB2BE8C}" type="slidenum">
              <a:rPr lang="en-GB" smtClean="0"/>
              <a:t>‹#›</a:t>
            </a:fld>
            <a:endParaRPr lang="en-GB"/>
          </a:p>
        </p:txBody>
      </p:sp>
    </p:spTree>
    <p:extLst>
      <p:ext uri="{BB962C8B-B14F-4D97-AF65-F5344CB8AC3E}">
        <p14:creationId xmlns:p14="http://schemas.microsoft.com/office/powerpoint/2010/main" val="3962537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1296998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712182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23574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2668494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58433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20247780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38784820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1410644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2022279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BF558E-FE04-4A95-9C78-1DA9E9661213}" type="datetimeFigureOut">
              <a:rPr lang="en-GB" smtClean="0"/>
              <a:t>08/06/2022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4151378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BF558E-FE04-4A95-9C78-1DA9E9661213}" type="datetimeFigureOut">
              <a:rPr lang="en-GB" smtClean="0"/>
              <a:t>08/06/2022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1168698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BF558E-FE04-4A95-9C78-1DA9E9661213}" type="datetimeFigureOut">
              <a:rPr lang="en-GB" smtClean="0"/>
              <a:t>08/06/2022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3609389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BF558E-FE04-4A95-9C78-1DA9E9661213}" type="datetimeFigureOut">
              <a:rPr lang="en-GB" smtClean="0"/>
              <a:t>08/06/2022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1956426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BF558E-FE04-4A95-9C78-1DA9E9661213}" type="datetimeFigureOut">
              <a:rPr lang="en-GB" smtClean="0"/>
              <a:t>08/06/2022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1777922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BF558E-FE04-4A95-9C78-1DA9E9661213}" type="datetimeFigureOut">
              <a:rPr lang="en-GB" smtClean="0"/>
              <a:t>08/06/2022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1369038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8BF558E-FE04-4A95-9C78-1DA9E9661213}" type="datetimeFigureOut">
              <a:rPr lang="en-GB" smtClean="0"/>
              <a:t>08/06/2022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41EABA-91F4-460E-A6BD-5F3C01FBCF9B}" type="slidenum">
              <a:rPr lang="en-GB" smtClean="0"/>
              <a:t>‹#›</a:t>
            </a:fld>
            <a:endParaRPr lang="en-GB"/>
          </a:p>
        </p:txBody>
      </p:sp>
    </p:spTree>
    <p:extLst>
      <p:ext uri="{BB962C8B-B14F-4D97-AF65-F5344CB8AC3E}">
        <p14:creationId xmlns:p14="http://schemas.microsoft.com/office/powerpoint/2010/main" val="1870711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8BF558E-FE04-4A95-9C78-1DA9E9661213}" type="datetimeFigureOut">
              <a:rPr lang="en-GB" smtClean="0"/>
              <a:t>08/06/2022</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941EABA-91F4-460E-A6BD-5F3C01FBCF9B}" type="slidenum">
              <a:rPr lang="en-GB" smtClean="0"/>
              <a:t>‹#›</a:t>
            </a:fld>
            <a:endParaRPr lang="en-GB"/>
          </a:p>
        </p:txBody>
      </p:sp>
    </p:spTree>
    <p:extLst>
      <p:ext uri="{BB962C8B-B14F-4D97-AF65-F5344CB8AC3E}">
        <p14:creationId xmlns:p14="http://schemas.microsoft.com/office/powerpoint/2010/main" val="116770335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jon.rouse@stoke.gov.uk" TargetMode="External"/><Relationship Id="rId2" Type="http://schemas.openxmlformats.org/officeDocument/2006/relationships/hyperlink" Target="mailto:naomi.smith@staffordshire-pfcc.pnn.gov.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4539" y="1302586"/>
            <a:ext cx="8361552" cy="3326217"/>
          </a:xfrm>
        </p:spPr>
        <p:txBody>
          <a:bodyPr/>
          <a:lstStyle/>
          <a:p>
            <a:pPr algn="ctr"/>
            <a:r>
              <a:rPr lang="en-GB" b="1" dirty="0">
                <a:latin typeface="Arial" panose="020B0604020202020204" pitchFamily="34" charset="0"/>
                <a:cs typeface="Arial" panose="020B0604020202020204" pitchFamily="34" charset="0"/>
              </a:rPr>
              <a:t>Staffordshire and </a:t>
            </a:r>
            <a:br>
              <a:rPr lang="en-GB" b="1" dirty="0">
                <a:latin typeface="Arial" panose="020B0604020202020204" pitchFamily="34" charset="0"/>
                <a:cs typeface="Arial" panose="020B0604020202020204" pitchFamily="34" charset="0"/>
              </a:rPr>
            </a:br>
            <a:r>
              <a:rPr lang="en-GB" b="1" dirty="0">
                <a:latin typeface="Arial" panose="020B0604020202020204" pitchFamily="34" charset="0"/>
                <a:cs typeface="Arial" panose="020B0604020202020204" pitchFamily="34" charset="0"/>
              </a:rPr>
              <a:t>Stoke-on-Trent Violence Reduction Alliance</a:t>
            </a:r>
            <a:endParaRPr lang="en-GB" dirty="0"/>
          </a:p>
        </p:txBody>
      </p:sp>
      <p:pic>
        <p:nvPicPr>
          <p:cNvPr id="4" name="Picture 3" descr="Violence Reduction Alliance emblem and wording 'Violence Reduction Alliance Stoke-on-Trent and Staffordshi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4249" y="4404517"/>
            <a:ext cx="3621498" cy="2560540"/>
          </a:xfrm>
          <a:prstGeom prst="rect">
            <a:avLst/>
          </a:prstGeom>
        </p:spPr>
      </p:pic>
    </p:spTree>
    <p:extLst>
      <p:ext uri="{BB962C8B-B14F-4D97-AF65-F5344CB8AC3E}">
        <p14:creationId xmlns:p14="http://schemas.microsoft.com/office/powerpoint/2010/main" val="98930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07675"/>
            <a:ext cx="8596668" cy="736122"/>
          </a:xfrm>
        </p:spPr>
        <p:txBody>
          <a:bodyPr>
            <a:normAutofit fontScale="90000"/>
          </a:bodyPr>
          <a:lstStyle/>
          <a:p>
            <a:br>
              <a:rPr lang="en-US" sz="1100" b="1" dirty="0"/>
            </a:br>
            <a:r>
              <a:rPr lang="en-US" sz="1100" b="1" dirty="0"/>
              <a:t> </a:t>
            </a:r>
            <a:r>
              <a:rPr lang="en-US" sz="3200" b="1" dirty="0">
                <a:latin typeface="Arial" panose="020B0604020202020204" pitchFamily="34" charset="0"/>
                <a:cs typeface="Arial" panose="020B0604020202020204" pitchFamily="34" charset="0"/>
              </a:rPr>
              <a:t>Transitional and Adult Safeguarding</a:t>
            </a:r>
            <a:endParaRPr lang="en-GB" sz="11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5960" y="1173193"/>
            <a:ext cx="9053262" cy="5296618"/>
          </a:xfrm>
        </p:spPr>
        <p:txBody>
          <a:bodyPr>
            <a:normAutofit/>
          </a:bodyPr>
          <a:lstStyle/>
          <a:p>
            <a:r>
              <a:rPr lang="en-GB" dirty="0">
                <a:latin typeface="Arial" panose="020B0604020202020204" pitchFamily="34" charset="0"/>
                <a:cs typeface="Arial" panose="020B0604020202020204" pitchFamily="34" charset="0"/>
              </a:rPr>
              <a:t>Nationally, chief social workers highlight gaps in support for young adult victims:</a:t>
            </a:r>
          </a:p>
          <a:p>
            <a:pPr lvl="1"/>
            <a:r>
              <a:rPr lang="en-GB" sz="1800" dirty="0">
                <a:latin typeface="Arial" panose="020B0604020202020204" pitchFamily="34" charset="0"/>
                <a:cs typeface="Arial" panose="020B0604020202020204" pitchFamily="34" charset="0"/>
              </a:rPr>
              <a:t>The annual report (2020) from England’s chief social workers for adults suggest a priority of the need to safeguard young people when the turn 18, particularly from sexual and criminal exploitation.</a:t>
            </a:r>
          </a:p>
          <a:p>
            <a:pPr lvl="1"/>
            <a:r>
              <a:rPr lang="en-GB" sz="1800" dirty="0">
                <a:latin typeface="Arial" panose="020B0604020202020204" pitchFamily="34" charset="0"/>
                <a:cs typeface="Arial" panose="020B0604020202020204" pitchFamily="34" charset="0"/>
              </a:rPr>
              <a:t>“Transitional safeguarding” is needed in order to raise awareness of the issue and ensure young victims of exploitation do not lose support when they are 18. </a:t>
            </a:r>
          </a:p>
          <a:p>
            <a:pPr lvl="1"/>
            <a:r>
              <a:rPr lang="en-GB" sz="1800" dirty="0">
                <a:latin typeface="Arial" panose="020B0604020202020204" pitchFamily="34" charset="0"/>
                <a:cs typeface="Arial" panose="020B0604020202020204" pitchFamily="34" charset="0"/>
              </a:rPr>
              <a:t>Although arrangements exist to support the transition of young people receiving services under the Children Act to the Care Act to determine needs on turning 18 – this is more usually for children with disabilities rather than those who have been criminally/sexually exploited or experienced serious violence.</a:t>
            </a:r>
          </a:p>
          <a:p>
            <a:pPr lvl="1"/>
            <a:r>
              <a:rPr lang="en-GB" sz="1800" dirty="0">
                <a:latin typeface="Arial" panose="020B0604020202020204" pitchFamily="34" charset="0"/>
                <a:cs typeface="Arial" panose="020B0604020202020204" pitchFamily="34" charset="0"/>
              </a:rPr>
              <a:t>There is a view that the Care Act allows Local Authorities to ‘do this work’ if they interpret the Care Act as such, on the basis that many victims do have care and support needs.</a:t>
            </a:r>
          </a:p>
          <a:p>
            <a:pPr marL="457200" lvl="1" indent="0">
              <a:buNone/>
            </a:pP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7469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able displaying Violence Reduction Alliance Enablers"/>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2142" y="-175955"/>
            <a:ext cx="10213674" cy="7282844"/>
          </a:xfrm>
        </p:spPr>
      </p:pic>
    </p:spTree>
    <p:extLst>
      <p:ext uri="{BB962C8B-B14F-4D97-AF65-F5344CB8AC3E}">
        <p14:creationId xmlns:p14="http://schemas.microsoft.com/office/powerpoint/2010/main" val="3472553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2D11E-0051-41E0-AC88-3C59B29A2C11}"/>
              </a:ext>
            </a:extLst>
          </p:cNvPr>
          <p:cNvSpPr>
            <a:spLocks noGrp="1"/>
          </p:cNvSpPr>
          <p:nvPr>
            <p:ph type="title"/>
          </p:nvPr>
        </p:nvSpPr>
        <p:spPr>
          <a:xfrm>
            <a:off x="720504" y="411030"/>
            <a:ext cx="10515600" cy="665185"/>
          </a:xfrm>
        </p:spPr>
        <p:txBody>
          <a:bodyPr>
            <a:normAutofit/>
          </a:bodyPr>
          <a:lstStyle/>
          <a:p>
            <a:r>
              <a:rPr lang="en-GB" sz="3200" b="1" dirty="0">
                <a:latin typeface="Arial" panose="020B0604020202020204" pitchFamily="34" charset="0"/>
                <a:cs typeface="Arial" panose="020B0604020202020204" pitchFamily="34" charset="0"/>
              </a:rPr>
              <a:t>Progress </a:t>
            </a:r>
            <a:r>
              <a:rPr lang="en-GB" sz="3200" b="1" dirty="0">
                <a:solidFill>
                  <a:schemeClr val="accent3">
                    <a:lumMod val="75000"/>
                  </a:schemeClr>
                </a:solidFill>
                <a:latin typeface="Arial" panose="020B0604020202020204" pitchFamily="34" charset="0"/>
                <a:cs typeface="Arial" panose="020B0604020202020204" pitchFamily="34" charset="0"/>
              </a:rPr>
              <a:t>Against the Strategy </a:t>
            </a:r>
          </a:p>
        </p:txBody>
      </p:sp>
      <p:sp>
        <p:nvSpPr>
          <p:cNvPr id="3" name="Content Placeholder 2">
            <a:extLst>
              <a:ext uri="{FF2B5EF4-FFF2-40B4-BE49-F238E27FC236}">
                <a16:creationId xmlns:a16="http://schemas.microsoft.com/office/drawing/2014/main" id="{A6EC270B-5D1A-4129-867B-87108AC1F715}"/>
              </a:ext>
            </a:extLst>
          </p:cNvPr>
          <p:cNvSpPr>
            <a:spLocks noGrp="1"/>
          </p:cNvSpPr>
          <p:nvPr>
            <p:ph idx="1"/>
          </p:nvPr>
        </p:nvSpPr>
        <p:spPr>
          <a:xfrm>
            <a:off x="521329" y="1184856"/>
            <a:ext cx="10515600" cy="5466110"/>
          </a:xfrm>
        </p:spPr>
        <p:txBody>
          <a:bodyPr>
            <a:normAutofit/>
          </a:bodyPr>
          <a:lstStyle/>
          <a:p>
            <a:pPr marL="0" indent="0">
              <a:buNone/>
            </a:pPr>
            <a:r>
              <a:rPr lang="en-GB" sz="2000" b="1" dirty="0">
                <a:solidFill>
                  <a:schemeClr val="accent4"/>
                </a:solidFill>
                <a:latin typeface="Arial" panose="020B0604020202020204" pitchFamily="34" charset="0"/>
                <a:cs typeface="Arial" panose="020B0604020202020204" pitchFamily="34" charset="0"/>
              </a:rPr>
              <a:t>Multi-agency Actions</a:t>
            </a:r>
          </a:p>
          <a:p>
            <a:pPr marL="715963"/>
            <a:r>
              <a:rPr lang="en-GB" sz="2000" dirty="0">
                <a:latin typeface="Arial" panose="020B0604020202020204" pitchFamily="34" charset="0"/>
                <a:cs typeface="Arial" panose="020B0604020202020204" pitchFamily="34" charset="0"/>
              </a:rPr>
              <a:t>Programme Lead and Analyst</a:t>
            </a:r>
          </a:p>
          <a:p>
            <a:pPr marL="715963"/>
            <a:r>
              <a:rPr lang="en-GB" sz="2000" dirty="0">
                <a:latin typeface="Arial" panose="020B0604020202020204" pitchFamily="34" charset="0"/>
                <a:cs typeface="Arial" panose="020B0604020202020204" pitchFamily="34" charset="0"/>
              </a:rPr>
              <a:t>Initial Needs Assessment</a:t>
            </a:r>
          </a:p>
          <a:p>
            <a:pPr marL="715963"/>
            <a:r>
              <a:rPr lang="en-GB" sz="2000" dirty="0">
                <a:latin typeface="Arial" panose="020B0604020202020204" pitchFamily="34" charset="0"/>
                <a:cs typeface="Arial" panose="020B0604020202020204" pitchFamily="34" charset="0"/>
              </a:rPr>
              <a:t>Child Criminal Exploitation Service and Lived Experience</a:t>
            </a:r>
          </a:p>
          <a:p>
            <a:pPr marL="715963"/>
            <a:r>
              <a:rPr lang="en-GB" sz="2000" dirty="0">
                <a:latin typeface="Arial" panose="020B0604020202020204" pitchFamily="34" charset="0"/>
                <a:cs typeface="Arial" panose="020B0604020202020204" pitchFamily="34" charset="0"/>
              </a:rPr>
              <a:t>Multi-Agency Exploitation Panels</a:t>
            </a:r>
          </a:p>
          <a:p>
            <a:pPr marL="715963"/>
            <a:r>
              <a:rPr lang="en-GB" sz="2000" dirty="0">
                <a:latin typeface="Arial" panose="020B0604020202020204" pitchFamily="34" charset="0"/>
                <a:cs typeface="Arial" panose="020B0604020202020204" pitchFamily="34" charset="0"/>
              </a:rPr>
              <a:t>Adverse Childhood Experience Conference </a:t>
            </a:r>
          </a:p>
          <a:p>
            <a:pPr marL="715963"/>
            <a:r>
              <a:rPr lang="en-GB" sz="2000" dirty="0">
                <a:latin typeface="Arial" panose="020B0604020202020204" pitchFamily="34" charset="0"/>
                <a:cs typeface="Arial" panose="020B0604020202020204" pitchFamily="34" charset="0"/>
              </a:rPr>
              <a:t>PSHE Education Coordinator</a:t>
            </a:r>
          </a:p>
          <a:p>
            <a:pPr marL="715963"/>
            <a:r>
              <a:rPr lang="en-GB" sz="2000" dirty="0">
                <a:latin typeface="Arial" panose="020B0604020202020204" pitchFamily="34" charset="0"/>
                <a:cs typeface="Arial" panose="020B0604020202020204" pitchFamily="34" charset="0"/>
              </a:rPr>
              <a:t>Communication Strategy</a:t>
            </a:r>
          </a:p>
          <a:p>
            <a:pPr marL="715963"/>
            <a:r>
              <a:rPr lang="en-GB" sz="2000" dirty="0">
                <a:latin typeface="Arial" panose="020B0604020202020204" pitchFamily="34" charset="0"/>
                <a:cs typeface="Arial" panose="020B0604020202020204" pitchFamily="34" charset="0"/>
              </a:rPr>
              <a:t>Policing Resource.</a:t>
            </a:r>
          </a:p>
          <a:p>
            <a:pPr marL="715963"/>
            <a:r>
              <a:rPr lang="en-GB" sz="2000" dirty="0">
                <a:latin typeface="Arial" panose="020B0604020202020204" pitchFamily="34" charset="0"/>
                <a:cs typeface="Arial" panose="020B0604020202020204" pitchFamily="34" charset="0"/>
              </a:rPr>
              <a:t>Other partner support</a:t>
            </a:r>
          </a:p>
          <a:p>
            <a:pPr marL="0" indent="0">
              <a:buNone/>
            </a:pP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3810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2D11E-0051-41E0-AC88-3C59B29A2C11}"/>
              </a:ext>
            </a:extLst>
          </p:cNvPr>
          <p:cNvSpPr>
            <a:spLocks noGrp="1"/>
          </p:cNvSpPr>
          <p:nvPr>
            <p:ph type="title"/>
          </p:nvPr>
        </p:nvSpPr>
        <p:spPr>
          <a:xfrm>
            <a:off x="838200" y="365125"/>
            <a:ext cx="10515600" cy="557901"/>
          </a:xfrm>
        </p:spPr>
        <p:txBody>
          <a:bodyPr>
            <a:normAutofit fontScale="90000"/>
          </a:bodyPr>
          <a:lstStyle/>
          <a:p>
            <a:r>
              <a:rPr lang="en-GB" sz="3200" b="1" dirty="0">
                <a:latin typeface="Arial" panose="020B0604020202020204" pitchFamily="34" charset="0"/>
                <a:cs typeface="Arial" panose="020B0604020202020204" pitchFamily="34" charset="0"/>
              </a:rPr>
              <a:t>Next Steps</a:t>
            </a:r>
          </a:p>
        </p:txBody>
      </p:sp>
      <p:sp>
        <p:nvSpPr>
          <p:cNvPr id="3" name="Content Placeholder 2">
            <a:extLst>
              <a:ext uri="{FF2B5EF4-FFF2-40B4-BE49-F238E27FC236}">
                <a16:creationId xmlns:a16="http://schemas.microsoft.com/office/drawing/2014/main" id="{A6EC270B-5D1A-4129-867B-87108AC1F715}"/>
              </a:ext>
            </a:extLst>
          </p:cNvPr>
          <p:cNvSpPr>
            <a:spLocks noGrp="1"/>
          </p:cNvSpPr>
          <p:nvPr>
            <p:ph idx="1"/>
          </p:nvPr>
        </p:nvSpPr>
        <p:spPr>
          <a:xfrm>
            <a:off x="148087" y="940278"/>
            <a:ext cx="10515600" cy="5848966"/>
          </a:xfrm>
        </p:spPr>
        <p:txBody>
          <a:bodyPr>
            <a:normAutofit fontScale="25000" lnSpcReduction="20000"/>
          </a:bodyPr>
          <a:lstStyle/>
          <a:p>
            <a:r>
              <a:rPr lang="en-GB" sz="6800" b="1" dirty="0">
                <a:latin typeface="Arial" panose="020B0604020202020204" pitchFamily="34" charset="0"/>
                <a:cs typeface="Arial" panose="020B0604020202020204" pitchFamily="34" charset="0"/>
              </a:rPr>
              <a:t>Establish a Core Strategic Team </a:t>
            </a:r>
          </a:p>
          <a:p>
            <a:pPr lvl="1"/>
            <a:r>
              <a:rPr lang="en-GB" sz="6600" dirty="0">
                <a:latin typeface="Arial" panose="020B0604020202020204" pitchFamily="34" charset="0"/>
                <a:cs typeface="Arial" panose="020B0604020202020204" pitchFamily="34" charset="0"/>
              </a:rPr>
              <a:t>to further develop our local approach (in addition to the Executive Board and Delivery Group.</a:t>
            </a:r>
          </a:p>
          <a:p>
            <a:pPr lvl="1"/>
            <a:r>
              <a:rPr lang="en-GB" sz="6800" dirty="0">
                <a:latin typeface="Arial" panose="020B0604020202020204" pitchFamily="34" charset="0"/>
                <a:cs typeface="Arial" panose="020B0604020202020204" pitchFamily="34" charset="0"/>
              </a:rPr>
              <a:t>Comprising Programme Lead, Police Team, Priority Leads for each priority area, Analyst, Community Engagement, Communications, Business Support, Voluntary, Community and Faith Sector, Workforce development, PSHE link - (PH, Education, Early Help, other public sector as appropriate)</a:t>
            </a:r>
          </a:p>
          <a:p>
            <a:endParaRPr lang="en-GB" sz="6800" dirty="0">
              <a:latin typeface="Arial" panose="020B0604020202020204" pitchFamily="34" charset="0"/>
              <a:cs typeface="Arial" panose="020B0604020202020204" pitchFamily="34" charset="0"/>
            </a:endParaRPr>
          </a:p>
          <a:p>
            <a:r>
              <a:rPr lang="en-GB" sz="6800" b="1" dirty="0">
                <a:latin typeface="Arial" panose="020B0604020202020204" pitchFamily="34" charset="0"/>
                <a:cs typeface="Arial" panose="020B0604020202020204" pitchFamily="34" charset="0"/>
              </a:rPr>
              <a:t>The Core Strategic Team to:</a:t>
            </a:r>
          </a:p>
          <a:p>
            <a:pPr lvl="1"/>
            <a:r>
              <a:rPr lang="en-GB" sz="6800" dirty="0">
                <a:latin typeface="Arial" panose="020B0604020202020204" pitchFamily="34" charset="0"/>
                <a:cs typeface="Arial" panose="020B0604020202020204" pitchFamily="34" charset="0"/>
              </a:rPr>
              <a:t>Use the work undertaken to date to build the approach and work plan  </a:t>
            </a:r>
          </a:p>
          <a:p>
            <a:pPr lvl="1"/>
            <a:r>
              <a:rPr lang="en-GB" sz="6800" dirty="0">
                <a:latin typeface="Arial" panose="020B0604020202020204" pitchFamily="34" charset="0"/>
                <a:cs typeface="Arial" panose="020B0604020202020204" pitchFamily="34" charset="0"/>
              </a:rPr>
              <a:t>Identify resource needs to meet gaps / work plan </a:t>
            </a:r>
          </a:p>
          <a:p>
            <a:pPr lvl="1"/>
            <a:r>
              <a:rPr lang="en-GB" sz="6800" dirty="0">
                <a:latin typeface="Arial" panose="020B0604020202020204" pitchFamily="34" charset="0"/>
                <a:cs typeface="Arial" panose="020B0604020202020204" pitchFamily="34" charset="0"/>
              </a:rPr>
              <a:t>Engage academic input to aid research and evaluation</a:t>
            </a:r>
          </a:p>
          <a:p>
            <a:endParaRPr lang="en-GB" sz="6800" dirty="0">
              <a:latin typeface="Arial" panose="020B0604020202020204" pitchFamily="34" charset="0"/>
              <a:cs typeface="Arial" panose="020B0604020202020204" pitchFamily="34" charset="0"/>
            </a:endParaRPr>
          </a:p>
          <a:p>
            <a:r>
              <a:rPr lang="en-GB" sz="6800" b="1" dirty="0">
                <a:latin typeface="Arial" panose="020B0604020202020204" pitchFamily="34" charset="0"/>
                <a:cs typeface="Arial" panose="020B0604020202020204" pitchFamily="34" charset="0"/>
              </a:rPr>
              <a:t>Approach:</a:t>
            </a:r>
          </a:p>
          <a:p>
            <a:pPr marL="715963" lvl="2" indent="-273050" hangingPunct="0"/>
            <a:r>
              <a:rPr lang="en-GB" sz="6800" dirty="0">
                <a:latin typeface="Arial" panose="020B0604020202020204" pitchFamily="34" charset="0"/>
                <a:cs typeface="Arial" panose="020B0604020202020204" pitchFamily="34" charset="0"/>
              </a:rPr>
              <a:t>Provide strategic oversight, leadership</a:t>
            </a:r>
          </a:p>
          <a:p>
            <a:pPr marL="715963" lvl="2" indent="-273050" hangingPunct="0"/>
            <a:r>
              <a:rPr lang="en-GB" sz="6800" dirty="0">
                <a:latin typeface="Arial" panose="020B0604020202020204" pitchFamily="34" charset="0"/>
                <a:cs typeface="Arial" panose="020B0604020202020204" pitchFamily="34" charset="0"/>
              </a:rPr>
              <a:t>Facilitate a co-ordinated, partnership approach, enabling earlier intervention / proactivity</a:t>
            </a:r>
          </a:p>
          <a:p>
            <a:pPr marL="715963" lvl="2" indent="-273050" hangingPunct="0"/>
            <a:r>
              <a:rPr lang="en-GB" sz="6800" dirty="0">
                <a:latin typeface="Arial" panose="020B0604020202020204" pitchFamily="34" charset="0"/>
                <a:cs typeface="Arial" panose="020B0604020202020204" pitchFamily="34" charset="0"/>
              </a:rPr>
              <a:t>Balance bottom up / top down approach and promote community involvement.</a:t>
            </a:r>
          </a:p>
          <a:p>
            <a:pPr marL="715963" lvl="2" indent="-273050" hangingPunct="0"/>
            <a:r>
              <a:rPr lang="en-GB" sz="6800" dirty="0">
                <a:latin typeface="Arial" panose="020B0604020202020204" pitchFamily="34" charset="0"/>
                <a:cs typeface="Arial" panose="020B0604020202020204" pitchFamily="34" charset="0"/>
              </a:rPr>
              <a:t>Take a targeted and needs led approach, balancing county-wide and  geographical needs</a:t>
            </a:r>
          </a:p>
          <a:p>
            <a:pPr marL="442913" lvl="2" indent="0" hangingPunct="0">
              <a:buNone/>
            </a:pPr>
            <a:r>
              <a:rPr lang="en-GB" sz="6800" dirty="0">
                <a:latin typeface="Arial" panose="020B0604020202020204" pitchFamily="34" charset="0"/>
                <a:cs typeface="Arial" panose="020B0604020202020204" pitchFamily="34" charset="0"/>
              </a:rPr>
              <a:t>and responses</a:t>
            </a:r>
          </a:p>
          <a:p>
            <a:pPr marL="715963" lvl="2" indent="-273050" hangingPunct="0"/>
            <a:r>
              <a:rPr lang="en-GB" sz="6800" dirty="0">
                <a:latin typeface="Arial" panose="020B0604020202020204" pitchFamily="34" charset="0"/>
                <a:cs typeface="Arial" panose="020B0604020202020204" pitchFamily="34" charset="0"/>
              </a:rPr>
              <a:t>Take account of imminent related legislation</a:t>
            </a:r>
          </a:p>
          <a:p>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7402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794" y="281797"/>
            <a:ext cx="8596668" cy="574136"/>
          </a:xfrm>
        </p:spPr>
        <p:txBody>
          <a:bodyPr>
            <a:normAutofit fontScale="90000"/>
          </a:bodyPr>
          <a:lstStyle/>
          <a:p>
            <a:r>
              <a:rPr lang="en-GB" dirty="0"/>
              <a:t>The ‘Ask’</a:t>
            </a:r>
          </a:p>
        </p:txBody>
      </p:sp>
      <p:sp>
        <p:nvSpPr>
          <p:cNvPr id="3" name="Content Placeholder 2"/>
          <p:cNvSpPr>
            <a:spLocks noGrp="1"/>
          </p:cNvSpPr>
          <p:nvPr>
            <p:ph idx="1"/>
          </p:nvPr>
        </p:nvSpPr>
        <p:spPr>
          <a:xfrm>
            <a:off x="177002" y="993954"/>
            <a:ext cx="10045300" cy="5432725"/>
          </a:xfrm>
        </p:spPr>
        <p:txBody>
          <a:bodyPr>
            <a:normAutofit lnSpcReduction="10000"/>
          </a:bodyPr>
          <a:lstStyle/>
          <a:p>
            <a:pPr lvl="0"/>
            <a:r>
              <a:rPr lang="en-GB" dirty="0"/>
              <a:t>Sign up to the partnership approach to violence reduction, </a:t>
            </a:r>
            <a:r>
              <a:rPr lang="en-GB" dirty="0">
                <a:solidFill>
                  <a:schemeClr val="tx1"/>
                </a:solidFill>
              </a:rPr>
              <a:t>supporting both the Serious Violence Strategy and development of the Violence Reduction Alliance (taking </a:t>
            </a:r>
            <a:r>
              <a:rPr lang="en-GB" dirty="0"/>
              <a:t>through internal governance processes where appropriate).</a:t>
            </a:r>
          </a:p>
          <a:p>
            <a:pPr lvl="0"/>
            <a:r>
              <a:rPr lang="en-GB" dirty="0"/>
              <a:t>Ensure that strategic needs assessments (e.g. JSNA, CSP), where appropriate, refer to risk factors, levels of violence and criminal exploitation.</a:t>
            </a:r>
          </a:p>
          <a:p>
            <a:pPr lvl="0"/>
            <a:r>
              <a:rPr lang="en-GB" dirty="0"/>
              <a:t>Identify violence and exploitation reduction as a specific priority.</a:t>
            </a:r>
          </a:p>
          <a:p>
            <a:pPr lvl="0"/>
            <a:r>
              <a:rPr lang="en-GB" dirty="0"/>
              <a:t>Recommend that this Board receives regular reports on the progress of delivery of the Serious Violence Strategy and development of the Violence Reduction Alliance.</a:t>
            </a:r>
          </a:p>
          <a:p>
            <a:pPr lvl="0"/>
            <a:r>
              <a:rPr lang="en-GB" dirty="0"/>
              <a:t>Align current action plans and resource to provide a coordinated public health approach to violence reduction/exploitation.</a:t>
            </a:r>
          </a:p>
          <a:p>
            <a:pPr lvl="0"/>
            <a:r>
              <a:rPr lang="en-GB" dirty="0"/>
              <a:t>Identify resource and/or funding to support the work of the Violence Reduction Alliance – addressing some of the identified gaps.</a:t>
            </a:r>
          </a:p>
          <a:p>
            <a:pPr lvl="0"/>
            <a:r>
              <a:rPr lang="en-GB" dirty="0">
                <a:solidFill>
                  <a:schemeClr val="tx1"/>
                </a:solidFill>
              </a:rPr>
              <a:t>Proactively support and identify resources to implement the Serious Violence Strategy in phased manner, drawing on the collective resource of the partnership, adopting a  proportionate and enabling approach against need and to deliver against the priorities.</a:t>
            </a:r>
          </a:p>
          <a:p>
            <a:r>
              <a:rPr lang="en-GB" dirty="0"/>
              <a:t>To support the Alliance to act as a best practice exchange, supporting the partnership to build violence reduction evidence based practice into service provision.</a:t>
            </a:r>
          </a:p>
        </p:txBody>
      </p:sp>
    </p:spTree>
    <p:extLst>
      <p:ext uri="{BB962C8B-B14F-4D97-AF65-F5344CB8AC3E}">
        <p14:creationId xmlns:p14="http://schemas.microsoft.com/office/powerpoint/2010/main" val="606425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2D11E-0051-41E0-AC88-3C59B29A2C11}"/>
              </a:ext>
            </a:extLst>
          </p:cNvPr>
          <p:cNvSpPr>
            <a:spLocks noGrp="1"/>
          </p:cNvSpPr>
          <p:nvPr>
            <p:ph type="title"/>
          </p:nvPr>
        </p:nvSpPr>
        <p:spPr>
          <a:xfrm>
            <a:off x="668518" y="2460277"/>
            <a:ext cx="10515600" cy="845489"/>
          </a:xfrm>
        </p:spPr>
        <p:txBody>
          <a:bodyPr>
            <a:normAutofit/>
          </a:bodyPr>
          <a:lstStyle/>
          <a:p>
            <a:r>
              <a:rPr lang="en-GB" sz="3200" b="1" dirty="0">
                <a:latin typeface="Arial" panose="020B0604020202020204" pitchFamily="34" charset="0"/>
                <a:cs typeface="Arial" panose="020B0604020202020204" pitchFamily="34" charset="0"/>
              </a:rPr>
              <a:t>Contact</a:t>
            </a:r>
          </a:p>
        </p:txBody>
      </p:sp>
      <p:sp>
        <p:nvSpPr>
          <p:cNvPr id="3" name="Content Placeholder 2">
            <a:extLst>
              <a:ext uri="{FF2B5EF4-FFF2-40B4-BE49-F238E27FC236}">
                <a16:creationId xmlns:a16="http://schemas.microsoft.com/office/drawing/2014/main" id="{A6EC270B-5D1A-4129-867B-87108AC1F715}"/>
              </a:ext>
            </a:extLst>
          </p:cNvPr>
          <p:cNvSpPr>
            <a:spLocks noGrp="1"/>
          </p:cNvSpPr>
          <p:nvPr>
            <p:ph idx="1"/>
          </p:nvPr>
        </p:nvSpPr>
        <p:spPr>
          <a:xfrm>
            <a:off x="958158" y="1100965"/>
            <a:ext cx="9109295" cy="1359312"/>
          </a:xfrm>
        </p:spPr>
        <p:txBody>
          <a:bodyPr>
            <a:noAutofit/>
          </a:bodyPr>
          <a:lstStyle/>
          <a:p>
            <a:r>
              <a:rPr lang="en-GB" sz="2400" dirty="0">
                <a:latin typeface="Arial" panose="020B0604020202020204" pitchFamily="34" charset="0"/>
                <a:ea typeface="Calibri" panose="020F0502020204030204" pitchFamily="34" charset="0"/>
                <a:cs typeface="Arial" panose="020B0604020202020204" pitchFamily="34" charset="0"/>
              </a:rPr>
              <a:t>For listening															</a:t>
            </a:r>
          </a:p>
          <a:p>
            <a:r>
              <a:rPr lang="en-GB" sz="2400" dirty="0">
                <a:latin typeface="Arial" panose="020B0604020202020204" pitchFamily="34" charset="0"/>
                <a:ea typeface="Calibri" panose="020F0502020204030204" pitchFamily="34" charset="0"/>
                <a:cs typeface="Arial" panose="020B0604020202020204" pitchFamily="34" charset="0"/>
              </a:rPr>
              <a:t>To the representatives from each of your organisations who have supported the progress this far.																																																																																																																																																																																	</a:t>
            </a:r>
          </a:p>
        </p:txBody>
      </p:sp>
      <p:sp>
        <p:nvSpPr>
          <p:cNvPr id="4" name="Title 1">
            <a:extLst>
              <a:ext uri="{FF2B5EF4-FFF2-40B4-BE49-F238E27FC236}">
                <a16:creationId xmlns:a16="http://schemas.microsoft.com/office/drawing/2014/main" id="{E326CBD6-94AC-4046-BB18-14C11223122C}"/>
              </a:ext>
            </a:extLst>
          </p:cNvPr>
          <p:cNvSpPr txBox="1">
            <a:spLocks/>
          </p:cNvSpPr>
          <p:nvPr/>
        </p:nvSpPr>
        <p:spPr>
          <a:xfrm>
            <a:off x="746156" y="454150"/>
            <a:ext cx="10515600" cy="845489"/>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3200" b="1" dirty="0">
                <a:latin typeface="Arial" panose="020B0604020202020204" pitchFamily="34" charset="0"/>
                <a:cs typeface="Arial" panose="020B0604020202020204" pitchFamily="34" charset="0"/>
              </a:rPr>
              <a:t>Thank you																	</a:t>
            </a:r>
          </a:p>
        </p:txBody>
      </p:sp>
      <p:sp>
        <p:nvSpPr>
          <p:cNvPr id="5" name="Content Placeholder 2">
            <a:extLst>
              <a:ext uri="{FF2B5EF4-FFF2-40B4-BE49-F238E27FC236}">
                <a16:creationId xmlns:a16="http://schemas.microsoft.com/office/drawing/2014/main" id="{28E46882-E9C6-427D-BB8E-0FE98EEEFCA6}"/>
              </a:ext>
            </a:extLst>
          </p:cNvPr>
          <p:cNvSpPr txBox="1">
            <a:spLocks/>
          </p:cNvSpPr>
          <p:nvPr/>
        </p:nvSpPr>
        <p:spPr>
          <a:xfrm>
            <a:off x="573627" y="3305766"/>
            <a:ext cx="9312244" cy="2695142"/>
          </a:xfrm>
          <a:prstGeom prst="rect">
            <a:avLst/>
          </a:prstGeom>
          <a:solidFill>
            <a:schemeClr val="accent1">
              <a:lumMod val="60000"/>
              <a:lumOff val="40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sz="2400" dirty="0">
                <a:latin typeface="Arial" panose="020B0604020202020204" pitchFamily="34" charset="0"/>
                <a:ea typeface="Calibri" panose="020F0502020204030204" pitchFamily="34" charset="0"/>
                <a:cs typeface="Arial" panose="020B0604020202020204" pitchFamily="34" charset="0"/>
              </a:rPr>
              <a:t>Naomi Smith, Programme Lead – Serious Violence – </a:t>
            </a: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naomi.smith@staffordshire-pfcc.pnn.gov.uk</a:t>
            </a: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sz="2400" dirty="0">
                <a:latin typeface="Arial" panose="020B0604020202020204" pitchFamily="34" charset="0"/>
                <a:ea typeface="Calibri" panose="020F0502020204030204" pitchFamily="34" charset="0"/>
                <a:cs typeface="Arial" panose="020B0604020202020204" pitchFamily="34" charset="0"/>
              </a:rPr>
              <a:t>and Mobile -</a:t>
            </a:r>
            <a:r>
              <a:rPr lang="en-GB" sz="2400" dirty="0"/>
              <a:t>07766 092120</a:t>
            </a:r>
          </a:p>
          <a:p>
            <a:r>
              <a:rPr lang="en-GB" sz="2400" dirty="0">
                <a:latin typeface="Arial" panose="020B0604020202020204" pitchFamily="34" charset="0"/>
                <a:ea typeface="Calibri" panose="020F0502020204030204" pitchFamily="34" charset="0"/>
                <a:cs typeface="Arial" panose="020B0604020202020204" pitchFamily="34" charset="0"/>
              </a:rPr>
              <a:t>Jon Rouse – Chief Executive, Stoke-on-Trent City Council – </a:t>
            </a: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jon.rouse@stoke.gov.uk</a:t>
            </a: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sz="2400" dirty="0"/>
              <a:t>											</a:t>
            </a:r>
          </a:p>
          <a:p>
            <a:pPr marL="0" indent="0">
              <a:buNone/>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3120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2D11E-0051-41E0-AC88-3C59B29A2C11}"/>
              </a:ext>
            </a:extLst>
          </p:cNvPr>
          <p:cNvSpPr>
            <a:spLocks noGrp="1"/>
          </p:cNvSpPr>
          <p:nvPr>
            <p:ph type="title"/>
          </p:nvPr>
        </p:nvSpPr>
        <p:spPr>
          <a:xfrm>
            <a:off x="761280" y="399001"/>
            <a:ext cx="10515600" cy="463639"/>
          </a:xfrm>
        </p:spPr>
        <p:txBody>
          <a:bodyPr>
            <a:normAutofit fontScale="90000"/>
          </a:bodyPr>
          <a:lstStyle/>
          <a:p>
            <a:r>
              <a:rPr lang="en-GB" sz="3600" b="1" dirty="0">
                <a:latin typeface="Arial" panose="020B0604020202020204" pitchFamily="34" charset="0"/>
                <a:cs typeface="Arial" panose="020B0604020202020204" pitchFamily="34" charset="0"/>
              </a:rPr>
              <a:t>Serious Violence - Context</a:t>
            </a:r>
          </a:p>
        </p:txBody>
      </p:sp>
      <p:sp>
        <p:nvSpPr>
          <p:cNvPr id="3" name="Content Placeholder 2">
            <a:extLst>
              <a:ext uri="{FF2B5EF4-FFF2-40B4-BE49-F238E27FC236}">
                <a16:creationId xmlns:a16="http://schemas.microsoft.com/office/drawing/2014/main" id="{A6EC270B-5D1A-4129-867B-87108AC1F715}"/>
              </a:ext>
            </a:extLst>
          </p:cNvPr>
          <p:cNvSpPr>
            <a:spLocks noGrp="1"/>
          </p:cNvSpPr>
          <p:nvPr>
            <p:ph idx="1"/>
          </p:nvPr>
        </p:nvSpPr>
        <p:spPr>
          <a:xfrm>
            <a:off x="177758" y="879891"/>
            <a:ext cx="9794378" cy="5840086"/>
          </a:xfrm>
        </p:spPr>
        <p:txBody>
          <a:bodyPr>
            <a:normAutofit fontScale="62500" lnSpcReduction="20000"/>
          </a:bodyPr>
          <a:lstStyle/>
          <a:p>
            <a:pPr marL="457200" lvl="1" indent="0" hangingPunct="0">
              <a:buNone/>
            </a:pPr>
            <a:endParaRPr lang="en-GB" dirty="0"/>
          </a:p>
          <a:p>
            <a:pPr hangingPunct="0">
              <a:lnSpc>
                <a:spcPct val="120000"/>
              </a:lnSpc>
            </a:pPr>
            <a:r>
              <a:rPr lang="en-GB" sz="2600" dirty="0">
                <a:latin typeface="Arial" panose="020B0604020202020204" pitchFamily="34" charset="0"/>
                <a:cs typeface="Arial" panose="020B0604020202020204" pitchFamily="34" charset="0"/>
              </a:rPr>
              <a:t>Serious Violence is a national and local priority</a:t>
            </a:r>
          </a:p>
          <a:p>
            <a:pPr hangingPunct="0">
              <a:lnSpc>
                <a:spcPct val="120000"/>
              </a:lnSpc>
            </a:pPr>
            <a:r>
              <a:rPr lang="en-GB" sz="2600" dirty="0">
                <a:latin typeface="Arial" panose="020B0604020202020204" pitchFamily="34" charset="0"/>
                <a:cs typeface="Arial" panose="020B0604020202020204" pitchFamily="34" charset="0"/>
              </a:rPr>
              <a:t>Definition “homicide, knife crime and gun crime, and areas of criminality where serious violence or its threat is inherent, such as in county lines drug dealing… and other forms of serious assault’ (national and local strategies) </a:t>
            </a:r>
          </a:p>
          <a:p>
            <a:pPr marL="361950" indent="-271463" hangingPunct="0">
              <a:lnSpc>
                <a:spcPct val="120000"/>
              </a:lnSpc>
              <a:buNone/>
            </a:pPr>
            <a:r>
              <a:rPr lang="en-GB" sz="2600" i="1" dirty="0">
                <a:latin typeface="Arial" panose="020B0604020202020204" pitchFamily="34" charset="0"/>
                <a:cs typeface="Arial" panose="020B0604020202020204" pitchFamily="34" charset="0"/>
              </a:rPr>
              <a:t>      Please Note: the definition is not prohibitive and taking a public health approach  broadens the impact beyond this topic – covered in more detail later).</a:t>
            </a:r>
          </a:p>
          <a:p>
            <a:pPr marL="0" indent="0">
              <a:buNone/>
            </a:pPr>
            <a:r>
              <a:rPr lang="en-US" sz="2600" i="1" dirty="0">
                <a:latin typeface="Arial" panose="020B0604020202020204" pitchFamily="34" charset="0"/>
                <a:cs typeface="Arial" panose="020B0604020202020204" pitchFamily="34" charset="0"/>
              </a:rPr>
              <a:t>	County lines is a major, cross-cutting issue involving: drugs, violence, gangs, safeguarding, criminal 	and sexual exploitation, modern slavery and missing persons.</a:t>
            </a:r>
          </a:p>
          <a:p>
            <a:pPr marL="0" indent="0">
              <a:buNone/>
            </a:pPr>
            <a:endParaRPr lang="en-GB" sz="2600" dirty="0">
              <a:latin typeface="Arial" panose="020B0604020202020204" pitchFamily="34" charset="0"/>
              <a:cs typeface="Arial" panose="020B0604020202020204" pitchFamily="34" charset="0"/>
            </a:endParaRPr>
          </a:p>
          <a:p>
            <a:pPr hangingPunct="0">
              <a:lnSpc>
                <a:spcPct val="120000"/>
              </a:lnSpc>
            </a:pPr>
            <a:r>
              <a:rPr lang="en-GB" sz="2600" dirty="0">
                <a:latin typeface="Arial" panose="020B0604020202020204" pitchFamily="34" charset="0"/>
                <a:cs typeface="Arial" panose="020B0604020202020204" pitchFamily="34" charset="0"/>
              </a:rPr>
              <a:t>Nationally:</a:t>
            </a:r>
          </a:p>
          <a:p>
            <a:pPr lvl="1" hangingPunct="0">
              <a:lnSpc>
                <a:spcPct val="120000"/>
              </a:lnSpc>
            </a:pPr>
            <a:r>
              <a:rPr lang="en-GB" sz="2600" dirty="0">
                <a:latin typeface="Arial" panose="020B0604020202020204" pitchFamily="34" charset="0"/>
                <a:cs typeface="Arial" panose="020B0604020202020204" pitchFamily="34" charset="0"/>
              </a:rPr>
              <a:t>Ending Gang and Youth Violence, 2014 and Serious Violence Strategy, 2018</a:t>
            </a:r>
          </a:p>
          <a:p>
            <a:pPr lvl="1" hangingPunct="0">
              <a:lnSpc>
                <a:spcPct val="120000"/>
              </a:lnSpc>
            </a:pPr>
            <a:r>
              <a:rPr lang="en-GB" sz="2600" dirty="0">
                <a:latin typeface="Arial" panose="020B0604020202020204" pitchFamily="34" charset="0"/>
                <a:cs typeface="Arial" panose="020B0604020202020204" pitchFamily="34" charset="0"/>
              </a:rPr>
              <a:t>Advocate end-to-end approach, prevention / early intervention to law enforcement, supported by a strengthened partnership response.</a:t>
            </a:r>
          </a:p>
          <a:p>
            <a:pPr lvl="1" hangingPunct="0">
              <a:lnSpc>
                <a:spcPct val="120000"/>
              </a:lnSpc>
            </a:pPr>
            <a:r>
              <a:rPr lang="en-GB" sz="2600" dirty="0">
                <a:latin typeface="Arial" panose="020B0604020202020204" pitchFamily="34" charset="0"/>
                <a:cs typeface="Arial" panose="020B0604020202020204" pitchFamily="34" charset="0"/>
              </a:rPr>
              <a:t>In 2019 the government invested £35m (p.a.) in 18 police forces areas to develop Violence Reduction Units (Staffordshire are not a funded area).  VRU’s bring together police, local government, health, education professionals, community leaders and other key partners to ensure a multi-agency response to violence reduction. </a:t>
            </a:r>
          </a:p>
        </p:txBody>
      </p:sp>
    </p:spTree>
    <p:extLst>
      <p:ext uri="{BB962C8B-B14F-4D97-AF65-F5344CB8AC3E}">
        <p14:creationId xmlns:p14="http://schemas.microsoft.com/office/powerpoint/2010/main" val="450730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869" y="379566"/>
            <a:ext cx="8596668" cy="649857"/>
          </a:xfrm>
        </p:spPr>
        <p:txBody>
          <a:bodyPr>
            <a:normAutofit/>
          </a:bodyPr>
          <a:lstStyle/>
          <a:p>
            <a:r>
              <a:rPr lang="en-GB" sz="3200" b="1" dirty="0">
                <a:latin typeface="Arial" panose="020B0604020202020204" pitchFamily="34" charset="0"/>
                <a:cs typeface="Arial" panose="020B0604020202020204" pitchFamily="34" charset="0"/>
              </a:rPr>
              <a:t>Serious Violence - Context</a:t>
            </a:r>
            <a:endParaRPr lang="en-GB" sz="3200" dirty="0"/>
          </a:p>
        </p:txBody>
      </p:sp>
      <p:sp>
        <p:nvSpPr>
          <p:cNvPr id="3" name="Content Placeholder 2"/>
          <p:cNvSpPr>
            <a:spLocks noGrp="1"/>
          </p:cNvSpPr>
          <p:nvPr>
            <p:ph idx="1"/>
          </p:nvPr>
        </p:nvSpPr>
        <p:spPr>
          <a:xfrm>
            <a:off x="313107" y="1132440"/>
            <a:ext cx="9506191" cy="5423636"/>
          </a:xfrm>
        </p:spPr>
        <p:txBody>
          <a:bodyPr>
            <a:normAutofit fontScale="25000" lnSpcReduction="20000"/>
          </a:bodyPr>
          <a:lstStyle/>
          <a:p>
            <a:pPr hangingPunct="0"/>
            <a:r>
              <a:rPr lang="en-GB" sz="8800" dirty="0">
                <a:latin typeface="Arial" panose="020B0604020202020204" pitchFamily="34" charset="0"/>
                <a:cs typeface="Arial" panose="020B0604020202020204" pitchFamily="34" charset="0"/>
              </a:rPr>
              <a:t>Locally:</a:t>
            </a:r>
          </a:p>
          <a:p>
            <a:pPr lvl="1" hangingPunct="0"/>
            <a:r>
              <a:rPr lang="en-GB" sz="8800" dirty="0">
                <a:latin typeface="Arial" panose="020B0604020202020204" pitchFamily="34" charset="0"/>
                <a:cs typeface="Arial" panose="020B0604020202020204" pitchFamily="34" charset="0"/>
              </a:rPr>
              <a:t>Serious Violence Strategy, Staffordshire and Stoke on Trent, 2020-2023.</a:t>
            </a:r>
          </a:p>
          <a:p>
            <a:pPr lvl="1" hangingPunct="0"/>
            <a:endParaRPr lang="en-GB" sz="4400" dirty="0">
              <a:latin typeface="Arial" panose="020B0604020202020204" pitchFamily="34" charset="0"/>
              <a:cs typeface="Arial" panose="020B0604020202020204" pitchFamily="34" charset="0"/>
            </a:endParaRPr>
          </a:p>
          <a:p>
            <a:pPr lvl="1" hangingPunct="0"/>
            <a:r>
              <a:rPr lang="en-GB" sz="8800" dirty="0">
                <a:latin typeface="Arial" panose="020B0604020202020204" pitchFamily="34" charset="0"/>
                <a:cs typeface="Arial" panose="020B0604020202020204" pitchFamily="34" charset="0"/>
              </a:rPr>
              <a:t>Aim is to “</a:t>
            </a:r>
            <a:r>
              <a:rPr lang="en-GB" sz="8800" b="1" dirty="0">
                <a:latin typeface="Arial" panose="020B0604020202020204" pitchFamily="34" charset="0"/>
                <a:cs typeface="Arial" panose="020B0604020202020204" pitchFamily="34" charset="0"/>
              </a:rPr>
              <a:t>work together to strengthen the visibility, early identification and partnership response to prevent serious violence and its associated harms</a:t>
            </a:r>
            <a:r>
              <a:rPr lang="en-GB" sz="8800" dirty="0">
                <a:latin typeface="Arial" panose="020B0604020202020204" pitchFamily="34" charset="0"/>
                <a:cs typeface="Arial" panose="020B0604020202020204" pitchFamily="34" charset="0"/>
              </a:rPr>
              <a:t>”</a:t>
            </a:r>
          </a:p>
          <a:p>
            <a:pPr lvl="1" hangingPunct="0"/>
            <a:endParaRPr lang="en-GB" sz="4400" dirty="0">
              <a:latin typeface="Arial" panose="020B0604020202020204" pitchFamily="34" charset="0"/>
              <a:cs typeface="Arial" panose="020B0604020202020204" pitchFamily="34" charset="0"/>
            </a:endParaRPr>
          </a:p>
          <a:p>
            <a:pPr lvl="1" hangingPunct="0"/>
            <a:r>
              <a:rPr lang="en-GB" sz="8800" dirty="0">
                <a:latin typeface="Arial" panose="020B0604020202020204" pitchFamily="34" charset="0"/>
                <a:cs typeface="Arial" panose="020B0604020202020204" pitchFamily="34" charset="0"/>
              </a:rPr>
              <a:t>Concordat signed up to by local partners, demonstrating commitment to implementing the agreed multi-agency Strategy</a:t>
            </a:r>
          </a:p>
          <a:p>
            <a:pPr lvl="1" hangingPunct="0"/>
            <a:endParaRPr lang="en-GB" sz="4400" dirty="0">
              <a:latin typeface="Arial" panose="020B0604020202020204" pitchFamily="34" charset="0"/>
              <a:cs typeface="Arial" panose="020B0604020202020204" pitchFamily="34" charset="0"/>
            </a:endParaRPr>
          </a:p>
          <a:p>
            <a:pPr lvl="1" hangingPunct="0"/>
            <a:r>
              <a:rPr lang="en-GB" sz="8800" dirty="0">
                <a:latin typeface="Arial" panose="020B0604020202020204" pitchFamily="34" charset="0"/>
                <a:cs typeface="Arial" panose="020B0604020202020204" pitchFamily="34" charset="0"/>
              </a:rPr>
              <a:t>Established multi-agency Delivery Group (in line with Board direction). </a:t>
            </a:r>
          </a:p>
          <a:p>
            <a:pPr marL="457200" lvl="1" indent="0" hangingPunct="0">
              <a:buNone/>
            </a:pPr>
            <a:endParaRPr lang="en-GB" sz="8800" dirty="0">
              <a:latin typeface="Arial" panose="020B0604020202020204" pitchFamily="34" charset="0"/>
              <a:cs typeface="Arial" panose="020B0604020202020204" pitchFamily="34" charset="0"/>
            </a:endParaRPr>
          </a:p>
          <a:p>
            <a:pPr lvl="1" hangingPunct="0"/>
            <a:r>
              <a:rPr lang="en-GB" sz="8800" dirty="0">
                <a:latin typeface="Arial" panose="020B0604020202020204" pitchFamily="34" charset="0"/>
                <a:cs typeface="Arial" panose="020B0604020202020204" pitchFamily="34" charset="0"/>
              </a:rPr>
              <a:t>Predicated on a public health approach to violence reduction.</a:t>
            </a:r>
          </a:p>
          <a:p>
            <a:pPr lvl="1" hangingPunct="0"/>
            <a:endParaRPr lang="en-GB" sz="8800" dirty="0">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2852523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030" y="345443"/>
            <a:ext cx="8596668" cy="1320800"/>
          </a:xfrm>
        </p:spPr>
        <p:txBody>
          <a:bodyPr>
            <a:normAutofit/>
          </a:bodyPr>
          <a:lstStyle/>
          <a:p>
            <a:r>
              <a:rPr lang="en-GB" sz="3200" b="1" dirty="0">
                <a:latin typeface="Arial" panose="020B0604020202020204" pitchFamily="34" charset="0"/>
                <a:cs typeface="Arial" panose="020B0604020202020204" pitchFamily="34" charset="0"/>
              </a:rPr>
              <a:t>Why take a public health approach?</a:t>
            </a:r>
          </a:p>
        </p:txBody>
      </p:sp>
      <p:sp>
        <p:nvSpPr>
          <p:cNvPr id="6" name="Content Placeholder 5"/>
          <p:cNvSpPr>
            <a:spLocks noGrp="1"/>
          </p:cNvSpPr>
          <p:nvPr>
            <p:ph idx="1"/>
          </p:nvPr>
        </p:nvSpPr>
        <p:spPr>
          <a:xfrm>
            <a:off x="789030" y="1005843"/>
            <a:ext cx="8596668" cy="5671002"/>
          </a:xfrm>
        </p:spPr>
        <p:txBody>
          <a:bodyPr>
            <a:noAutofit/>
          </a:bodyPr>
          <a:lstStyle/>
          <a:p>
            <a:r>
              <a:rPr lang="en-GB" kern="100" dirty="0">
                <a:solidFill>
                  <a:srgbClr val="00000A"/>
                </a:solidFill>
                <a:latin typeface="Arial" panose="020B0604020202020204" pitchFamily="34" charset="0"/>
                <a:ea typeface="Times New Roman" panose="02020603050405020304" pitchFamily="18" charset="0"/>
                <a:cs typeface="Arial" panose="020B0604020202020204" pitchFamily="34" charset="0"/>
              </a:rPr>
              <a:t>By taking a public health approach, addressing root causes and vulnerability, and the actions required to achieve this, positive impacts can be made across many areas:</a:t>
            </a:r>
          </a:p>
          <a:p>
            <a:pPr lvl="1"/>
            <a:r>
              <a:rPr lang="en-GB" sz="1800" kern="100" dirty="0">
                <a:solidFill>
                  <a:srgbClr val="00000A"/>
                </a:solidFill>
                <a:latin typeface="Arial" panose="020B0604020202020204" pitchFamily="34" charset="0"/>
                <a:ea typeface="Times New Roman" panose="02020603050405020304" pitchFamily="18" charset="0"/>
                <a:cs typeface="Arial" panose="020B0604020202020204" pitchFamily="34" charset="0"/>
              </a:rPr>
              <a:t>physical and mental health, </a:t>
            </a:r>
          </a:p>
          <a:p>
            <a:pPr lvl="1"/>
            <a:r>
              <a:rPr lang="en-GB" sz="1800" kern="100" dirty="0">
                <a:solidFill>
                  <a:srgbClr val="00000A"/>
                </a:solidFill>
                <a:latin typeface="Arial" panose="020B0604020202020204" pitchFamily="34" charset="0"/>
                <a:ea typeface="Times New Roman" panose="02020603050405020304" pitchFamily="18" charset="0"/>
                <a:cs typeface="Arial" panose="020B0604020202020204" pitchFamily="34" charset="0"/>
              </a:rPr>
              <a:t>improved attainment and life skills, </a:t>
            </a:r>
          </a:p>
          <a:p>
            <a:pPr lvl="1"/>
            <a:r>
              <a:rPr lang="en-GB" sz="1800" kern="100" dirty="0">
                <a:solidFill>
                  <a:srgbClr val="00000A"/>
                </a:solidFill>
                <a:latin typeface="Arial" panose="020B0604020202020204" pitchFamily="34" charset="0"/>
                <a:ea typeface="Times New Roman" panose="02020603050405020304" pitchFamily="18" charset="0"/>
                <a:cs typeface="Arial" panose="020B0604020202020204" pitchFamily="34" charset="0"/>
              </a:rPr>
              <a:t>reduced criminality (across various crime types, drugs and alcohol, domestic abuse, recognising that the risk / protective actors for these areas are often similar)</a:t>
            </a:r>
          </a:p>
          <a:p>
            <a:endParaRPr lang="en-GB" sz="700" kern="100" dirty="0">
              <a:solidFill>
                <a:srgbClr val="00000A"/>
              </a:solidFill>
              <a:latin typeface="Arial" panose="020B0604020202020204" pitchFamily="34" charset="0"/>
              <a:ea typeface="Times New Roman" panose="02020603050405020304" pitchFamily="18" charset="0"/>
              <a:cs typeface="Arial" panose="020B0604020202020204" pitchFamily="34" charset="0"/>
            </a:endParaRPr>
          </a:p>
          <a:p>
            <a:r>
              <a:rPr lang="en-GB" dirty="0">
                <a:latin typeface="Arial" panose="020B0604020202020204" pitchFamily="34" charset="0"/>
                <a:cs typeface="Arial" panose="020B0604020202020204" pitchFamily="34" charset="0"/>
              </a:rPr>
              <a:t>Adversity and traumatic experiences in early life can have a profound effect on a person’s life and preventing these experiences can improve someone’s life chances</a:t>
            </a:r>
          </a:p>
          <a:p>
            <a:endParaRPr lang="en-GB" sz="600"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Repeated or multiple trauma can alter a life course, increasing the risk of the adoption of unhealthy behaviours and poor physical and mental health and criminality</a:t>
            </a:r>
          </a:p>
          <a:p>
            <a:endParaRPr lang="en-GB" sz="600"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Strategy has five priority areas:</a:t>
            </a:r>
          </a:p>
        </p:txBody>
      </p:sp>
    </p:spTree>
    <p:extLst>
      <p:ext uri="{BB962C8B-B14F-4D97-AF65-F5344CB8AC3E}">
        <p14:creationId xmlns:p14="http://schemas.microsoft.com/office/powerpoint/2010/main" val="4193530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ble displaying Violence Reduction Alliance Prioritie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912" y="28563"/>
            <a:ext cx="9238724" cy="7122735"/>
          </a:xfrm>
          <a:prstGeom prst="rect">
            <a:avLst/>
          </a:prstGeom>
        </p:spPr>
      </p:pic>
    </p:spTree>
    <p:extLst>
      <p:ext uri="{BB962C8B-B14F-4D97-AF65-F5344CB8AC3E}">
        <p14:creationId xmlns:p14="http://schemas.microsoft.com/office/powerpoint/2010/main" val="2127897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able displaying Staffordshire and Stoke-on-Trent Violence Reduction Alliance Risk Factor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189" y="96482"/>
            <a:ext cx="9206870" cy="6563110"/>
          </a:xfrm>
          <a:prstGeom prst="rect">
            <a:avLst/>
          </a:prstGeom>
        </p:spPr>
      </p:pic>
    </p:spTree>
    <p:extLst>
      <p:ext uri="{BB962C8B-B14F-4D97-AF65-F5344CB8AC3E}">
        <p14:creationId xmlns:p14="http://schemas.microsoft.com/office/powerpoint/2010/main" val="472507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949" y="186906"/>
            <a:ext cx="8596668" cy="787878"/>
          </a:xfrm>
        </p:spPr>
        <p:txBody>
          <a:bodyPr>
            <a:normAutofit fontScale="90000"/>
          </a:bodyPr>
          <a:lstStyle/>
          <a:p>
            <a:r>
              <a:rPr lang="en-GB" dirty="0">
                <a:latin typeface="Arial" panose="020B0604020202020204" pitchFamily="34" charset="0"/>
                <a:cs typeface="Arial" panose="020B0604020202020204" pitchFamily="34" charset="0"/>
              </a:rPr>
              <a:t>Importance of Development </a:t>
            </a:r>
            <a:r>
              <a:rPr lang="en-GB" sz="1800" dirty="0">
                <a:latin typeface="Arial" panose="020B0604020202020204" pitchFamily="34" charset="0"/>
                <a:cs typeface="Arial" panose="020B0604020202020204" pitchFamily="34" charset="0"/>
              </a:rPr>
              <a:t>We have focussed predominantly on early intervention and prevention in our Roadshow as evidence suggests:</a:t>
            </a:r>
          </a:p>
        </p:txBody>
      </p:sp>
      <p:sp>
        <p:nvSpPr>
          <p:cNvPr id="3" name="Content Placeholder 2"/>
          <p:cNvSpPr>
            <a:spLocks noGrp="1"/>
          </p:cNvSpPr>
          <p:nvPr>
            <p:ph idx="1"/>
          </p:nvPr>
        </p:nvSpPr>
        <p:spPr>
          <a:xfrm>
            <a:off x="134171" y="1319842"/>
            <a:ext cx="9562221" cy="2009956"/>
          </a:xfrm>
        </p:spPr>
        <p:txBody>
          <a:bodyPr>
            <a:normAutofit/>
          </a:bodyPr>
          <a:lstStyle/>
          <a:p>
            <a:r>
              <a:rPr lang="en-US" dirty="0">
                <a:latin typeface="Arial" panose="020B0604020202020204" pitchFamily="34" charset="0"/>
                <a:cs typeface="Arial" panose="020B0604020202020204" pitchFamily="34" charset="0"/>
              </a:rPr>
              <a:t>Early life experiences shape the development of brain circuitry and help to determine the makeup of a person’s intelligence, emotions, and personality. </a:t>
            </a:r>
          </a:p>
          <a:p>
            <a:r>
              <a:rPr lang="en-US" dirty="0">
                <a:latin typeface="Arial" panose="020B0604020202020204" pitchFamily="34" charset="0"/>
                <a:cs typeface="Arial" panose="020B0604020202020204" pitchFamily="34" charset="0"/>
              </a:rPr>
              <a:t>Trauma exposure has been linked to a significantly increased risk of developing several mental and behavioral health issues—including post-traumatic stress disorder, depression, anxiety, bipolar disorder, aggression/violence and substance use disorders.</a:t>
            </a:r>
          </a:p>
          <a:p>
            <a:pPr lvl="1"/>
            <a:r>
              <a:rPr lang="en-US" sz="1000" dirty="0">
                <a:latin typeface="Arial" panose="020B0604020202020204" pitchFamily="34" charset="0"/>
                <a:cs typeface="Arial" panose="020B0604020202020204" pitchFamily="34" charset="0"/>
              </a:rPr>
              <a:t>Source: Child Welfare Information Gateway - https://www.childwelfare.gov/pubs/braindevtrauma/. </a:t>
            </a:r>
          </a:p>
          <a:p>
            <a:endParaRPr lang="en-US" sz="1200" dirty="0"/>
          </a:p>
          <a:p>
            <a:endParaRPr lang="en-GB" dirty="0"/>
          </a:p>
        </p:txBody>
      </p:sp>
      <p:sp>
        <p:nvSpPr>
          <p:cNvPr id="4" name="Title 1"/>
          <p:cNvSpPr txBox="1">
            <a:spLocks/>
          </p:cNvSpPr>
          <p:nvPr/>
        </p:nvSpPr>
        <p:spPr>
          <a:xfrm>
            <a:off x="496178" y="3206151"/>
            <a:ext cx="9199911" cy="503207"/>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b="1" dirty="0">
                <a:latin typeface="Arial" panose="020B0604020202020204" pitchFamily="34" charset="0"/>
                <a:cs typeface="Arial" panose="020B0604020202020204" pitchFamily="34" charset="0"/>
              </a:rPr>
              <a:t>And research now suggests that Adolescence ‘extends to mid-20s</a:t>
            </a:r>
            <a:br>
              <a:rPr lang="en-US" sz="1800" b="1" dirty="0">
                <a:latin typeface="Arial" panose="020B0604020202020204" pitchFamily="34" charset="0"/>
                <a:cs typeface="Arial" panose="020B0604020202020204" pitchFamily="34" charset="0"/>
              </a:rPr>
            </a:br>
            <a:endParaRPr lang="en-GB" sz="1800" dirty="0">
              <a:latin typeface="Arial" panose="020B0604020202020204" pitchFamily="34" charset="0"/>
              <a:cs typeface="Arial" panose="020B0604020202020204" pitchFamily="34" charset="0"/>
            </a:endParaRPr>
          </a:p>
        </p:txBody>
      </p:sp>
      <p:sp>
        <p:nvSpPr>
          <p:cNvPr id="5" name="Content Placeholder 2"/>
          <p:cNvSpPr txBox="1">
            <a:spLocks/>
          </p:cNvSpPr>
          <p:nvPr/>
        </p:nvSpPr>
        <p:spPr>
          <a:xfrm>
            <a:off x="345520" y="3771179"/>
            <a:ext cx="9139525" cy="3062377"/>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latin typeface="Arial" panose="020B0604020202020204" pitchFamily="34" charset="0"/>
                <a:cs typeface="Arial" panose="020B0604020202020204" pitchFamily="34" charset="0"/>
              </a:rPr>
              <a:t>The Transition to Adulthood Alliance (T2A), in a submission to at 2016 Parliament justice select committee on young adult offenders said there was an “irrefutable body of evidence from advances in </a:t>
            </a:r>
            <a:r>
              <a:rPr lang="en-US" dirty="0" err="1">
                <a:latin typeface="Arial" panose="020B0604020202020204" pitchFamily="34" charset="0"/>
                <a:cs typeface="Arial" panose="020B0604020202020204" pitchFamily="34" charset="0"/>
              </a:rPr>
              <a:t>behavioural</a:t>
            </a:r>
            <a:r>
              <a:rPr lang="en-US" dirty="0">
                <a:latin typeface="Arial" panose="020B0604020202020204" pitchFamily="34" charset="0"/>
                <a:cs typeface="Arial" panose="020B0604020202020204" pitchFamily="34" charset="0"/>
              </a:rPr>
              <a:t> neuro-science that the typical adult male brain isn’t fully formed until at least the mid-20s, meaning that young adult males typically have more psycho-social similarities to children than to older adults”.</a:t>
            </a:r>
          </a:p>
          <a:p>
            <a:r>
              <a:rPr lang="en-US" dirty="0">
                <a:latin typeface="Arial" panose="020B0604020202020204" pitchFamily="34" charset="0"/>
                <a:cs typeface="Arial" panose="020B0604020202020204" pitchFamily="34" charset="0"/>
              </a:rPr>
              <a:t>The justice select committee report added: “Those parts of the brain influencing maturity that are the last to develop are responsible for controlling how individuals weigh long-term gains and costs against short-term rewards.</a:t>
            </a:r>
          </a:p>
          <a:p>
            <a:r>
              <a:rPr lang="en-US" dirty="0">
                <a:latin typeface="Arial" panose="020B0604020202020204" pitchFamily="34" charset="0"/>
                <a:cs typeface="Arial" panose="020B0604020202020204" pitchFamily="34" charset="0"/>
              </a:rPr>
              <a:t>This is related to offending </a:t>
            </a:r>
            <a:r>
              <a:rPr lang="en-US" dirty="0" err="1">
                <a:latin typeface="Arial" panose="020B0604020202020204" pitchFamily="34" charset="0"/>
                <a:cs typeface="Arial" panose="020B0604020202020204" pitchFamily="34" charset="0"/>
              </a:rPr>
              <a:t>behaviour</a:t>
            </a:r>
            <a:r>
              <a:rPr lang="en-US" dirty="0">
                <a:latin typeface="Arial" panose="020B0604020202020204" pitchFamily="34" charset="0"/>
                <a:cs typeface="Arial" panose="020B0604020202020204" pitchFamily="34" charset="0"/>
              </a:rPr>
              <a:t> however the issues of brain development are also relevant to young adult victims of exploitation.  It is suggested that this is not reflected in services.</a:t>
            </a:r>
          </a:p>
          <a:p>
            <a:pPr marL="0" indent="0">
              <a:buFont typeface="Wingdings 3" charset="2"/>
              <a:buNone/>
            </a:pPr>
            <a:endParaRPr lang="en-GB" dirty="0"/>
          </a:p>
        </p:txBody>
      </p:sp>
    </p:spTree>
    <p:extLst>
      <p:ext uri="{BB962C8B-B14F-4D97-AF65-F5344CB8AC3E}">
        <p14:creationId xmlns:p14="http://schemas.microsoft.com/office/powerpoint/2010/main" val="3227628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18868"/>
          </a:xfrm>
        </p:spPr>
        <p:txBody>
          <a:bodyPr/>
          <a:lstStyle/>
          <a:p>
            <a:r>
              <a:rPr lang="en-GB" dirty="0">
                <a:latin typeface="Arial" panose="020B0604020202020204" pitchFamily="34" charset="0"/>
                <a:cs typeface="Arial" panose="020B0604020202020204" pitchFamily="34" charset="0"/>
              </a:rPr>
              <a:t>Trauma into adulthood</a:t>
            </a:r>
          </a:p>
        </p:txBody>
      </p:sp>
      <p:sp>
        <p:nvSpPr>
          <p:cNvPr id="3" name="Content Placeholder 2"/>
          <p:cNvSpPr>
            <a:spLocks noGrp="1"/>
          </p:cNvSpPr>
          <p:nvPr>
            <p:ph idx="1"/>
          </p:nvPr>
        </p:nvSpPr>
        <p:spPr>
          <a:xfrm>
            <a:off x="439947" y="1328467"/>
            <a:ext cx="9109495" cy="5106839"/>
          </a:xfrm>
        </p:spPr>
        <p:txBody>
          <a:bodyPr>
            <a:normAutofit/>
          </a:bodyPr>
          <a:lstStyle/>
          <a:p>
            <a:r>
              <a:rPr lang="en-GB" dirty="0">
                <a:latin typeface="Arial" panose="020B0604020202020204" pitchFamily="34" charset="0"/>
                <a:cs typeface="Arial" panose="020B0604020202020204" pitchFamily="34" charset="0"/>
              </a:rPr>
              <a:t>“The experience of adversity in childhood can make some adolescents particularly vulnerable to harm and that the effects of such harm can persist into adulthood, this means that there will likely be a proportion of adolescents who either need to transition directly into receiving support from adults’ services, or who are more likely to require them later in life”. Director of Research in practice </a:t>
            </a:r>
          </a:p>
          <a:p>
            <a:r>
              <a:rPr lang="en-US" dirty="0">
                <a:latin typeface="Arial" panose="020B0604020202020204" pitchFamily="34" charset="0"/>
                <a:cs typeface="Arial" panose="020B0604020202020204" pitchFamily="34" charset="0"/>
              </a:rPr>
              <a:t>Young people who may have been both victims and perpetrators of exploitation during their childhood may be seen purely as perpetrators within adults’ services.</a:t>
            </a:r>
          </a:p>
          <a:p>
            <a:r>
              <a:rPr lang="en-GB" dirty="0">
                <a:latin typeface="Arial" panose="020B0604020202020204" pitchFamily="34" charset="0"/>
                <a:cs typeface="Arial" panose="020B0604020202020204" pitchFamily="34" charset="0"/>
              </a:rPr>
              <a:t>“Research shows that unresolved trauma (such as witnessing serious violence) can increase risks later in adulthood and we know that not responding to harms in early adulthood can mean that people have more difficult and painful lives, and may need more expensive support later.”</a:t>
            </a:r>
          </a:p>
          <a:p>
            <a:r>
              <a:rPr lang="en-US" dirty="0">
                <a:latin typeface="Arial" panose="020B0604020202020204" pitchFamily="34" charset="0"/>
                <a:cs typeface="Arial" panose="020B0604020202020204" pitchFamily="34" charset="0"/>
              </a:rPr>
              <a:t>Some local authority areas have developed their work with police, trading standards, local housing providers, hospitals and GPs about the support needs of young adult victims.  In addition there is a gradual move to looking at a 0-25 approach for children who have been criminally and sexually exploited, so it’s the same for young people with special education needs and disabilities.</a:t>
            </a:r>
          </a:p>
          <a:p>
            <a:pPr lvl="1"/>
            <a:endParaRPr lang="en-GB" dirty="0"/>
          </a:p>
          <a:p>
            <a:endParaRPr lang="en-GB" dirty="0"/>
          </a:p>
        </p:txBody>
      </p:sp>
    </p:spTree>
    <p:extLst>
      <p:ext uri="{BB962C8B-B14F-4D97-AF65-F5344CB8AC3E}">
        <p14:creationId xmlns:p14="http://schemas.microsoft.com/office/powerpoint/2010/main" val="194230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65285"/>
          </a:xfrm>
        </p:spPr>
        <p:txBody>
          <a:bodyPr/>
          <a:lstStyle/>
          <a:p>
            <a:r>
              <a:rPr lang="en-GB" dirty="0">
                <a:latin typeface="Arial" panose="020B0604020202020204" pitchFamily="34" charset="0"/>
                <a:cs typeface="Arial" panose="020B0604020202020204" pitchFamily="34" charset="0"/>
              </a:rPr>
              <a:t>County Lines target vulnerable people</a:t>
            </a:r>
          </a:p>
        </p:txBody>
      </p:sp>
      <p:sp>
        <p:nvSpPr>
          <p:cNvPr id="3" name="Content Placeholder 2"/>
          <p:cNvSpPr>
            <a:spLocks noGrp="1"/>
          </p:cNvSpPr>
          <p:nvPr>
            <p:ph idx="1"/>
          </p:nvPr>
        </p:nvSpPr>
        <p:spPr>
          <a:xfrm>
            <a:off x="677334" y="1677012"/>
            <a:ext cx="9803097" cy="4961180"/>
          </a:xfrm>
        </p:spPr>
        <p:txBody>
          <a:bodyPr>
            <a:normAutofit/>
          </a:bodyPr>
          <a:lstStyle/>
          <a:p>
            <a:r>
              <a:rPr lang="en-US" dirty="0">
                <a:latin typeface="Arial" panose="020B0604020202020204" pitchFamily="34" charset="0"/>
                <a:cs typeface="Arial" panose="020B0604020202020204" pitchFamily="34" charset="0"/>
              </a:rPr>
              <a:t>The Home Office suggest some of the factors that heighten a person’s vulnerability include: </a:t>
            </a:r>
          </a:p>
          <a:p>
            <a:pPr lvl="1"/>
            <a:r>
              <a:rPr lang="en-US" sz="1800" dirty="0">
                <a:solidFill>
                  <a:srgbClr val="000000"/>
                </a:solidFill>
                <a:latin typeface="Arial" panose="020B0604020202020204" pitchFamily="34" charset="0"/>
                <a:cs typeface="Arial" panose="020B0604020202020204" pitchFamily="34" charset="0"/>
              </a:rPr>
              <a:t>having prior experience of neglect, physical and/or sexual abuse; </a:t>
            </a:r>
          </a:p>
          <a:p>
            <a:pPr lvl="1"/>
            <a:r>
              <a:rPr lang="en-US" sz="1800" dirty="0">
                <a:solidFill>
                  <a:srgbClr val="000000"/>
                </a:solidFill>
                <a:latin typeface="Arial" panose="020B0604020202020204" pitchFamily="34" charset="0"/>
                <a:cs typeface="Arial" panose="020B0604020202020204" pitchFamily="34" charset="0"/>
              </a:rPr>
              <a:t>lack of a safe/stable home environment, now or in the past (domestic violence or parental substance misuse, mental health issues or criminality, for example); </a:t>
            </a:r>
          </a:p>
          <a:p>
            <a:pPr lvl="1"/>
            <a:r>
              <a:rPr lang="fr-FR" sz="1800" dirty="0">
                <a:solidFill>
                  <a:srgbClr val="000000"/>
                </a:solidFill>
                <a:latin typeface="Arial" panose="020B0604020202020204" pitchFamily="34" charset="0"/>
                <a:cs typeface="Arial" panose="020B0604020202020204" pitchFamily="34" charset="0"/>
              </a:rPr>
              <a:t>social isolation or social </a:t>
            </a:r>
            <a:r>
              <a:rPr lang="fr-FR" sz="1800" dirty="0" err="1">
                <a:solidFill>
                  <a:srgbClr val="000000"/>
                </a:solidFill>
                <a:latin typeface="Arial" panose="020B0604020202020204" pitchFamily="34" charset="0"/>
                <a:cs typeface="Arial" panose="020B0604020202020204" pitchFamily="34" charset="0"/>
              </a:rPr>
              <a:t>difficulties</a:t>
            </a:r>
            <a:r>
              <a:rPr lang="fr-FR" sz="1800" dirty="0">
                <a:solidFill>
                  <a:srgbClr val="000000"/>
                </a:solidFill>
                <a:latin typeface="Arial" panose="020B0604020202020204" pitchFamily="34" charset="0"/>
                <a:cs typeface="Arial" panose="020B0604020202020204" pitchFamily="34" charset="0"/>
              </a:rPr>
              <a:t>; </a:t>
            </a:r>
          </a:p>
          <a:p>
            <a:pPr lvl="1"/>
            <a:r>
              <a:rPr lang="en-GB" sz="1800" dirty="0">
                <a:solidFill>
                  <a:srgbClr val="000000"/>
                </a:solidFill>
                <a:latin typeface="Arial" panose="020B0604020202020204" pitchFamily="34" charset="0"/>
                <a:cs typeface="Arial" panose="020B0604020202020204" pitchFamily="34" charset="0"/>
              </a:rPr>
              <a:t>economic vulnerability; </a:t>
            </a:r>
          </a:p>
          <a:p>
            <a:pPr lvl="1"/>
            <a:r>
              <a:rPr lang="en-US" sz="1800" dirty="0">
                <a:solidFill>
                  <a:srgbClr val="000000"/>
                </a:solidFill>
                <a:latin typeface="Arial" panose="020B0604020202020204" pitchFamily="34" charset="0"/>
                <a:cs typeface="Arial" panose="020B0604020202020204" pitchFamily="34" charset="0"/>
              </a:rPr>
              <a:t>homelessness or insecure accommodation status; </a:t>
            </a:r>
          </a:p>
          <a:p>
            <a:pPr lvl="1"/>
            <a:r>
              <a:rPr lang="en-US" sz="1800" dirty="0">
                <a:solidFill>
                  <a:srgbClr val="000000"/>
                </a:solidFill>
                <a:latin typeface="Arial" panose="020B0604020202020204" pitchFamily="34" charset="0"/>
                <a:cs typeface="Arial" panose="020B0604020202020204" pitchFamily="34" charset="0"/>
              </a:rPr>
              <a:t>connections with other people involved in gangs; </a:t>
            </a:r>
          </a:p>
          <a:p>
            <a:pPr lvl="1"/>
            <a:r>
              <a:rPr lang="en-US" sz="1800" dirty="0">
                <a:solidFill>
                  <a:srgbClr val="000000"/>
                </a:solidFill>
                <a:latin typeface="Arial" panose="020B0604020202020204" pitchFamily="34" charset="0"/>
                <a:cs typeface="Arial" panose="020B0604020202020204" pitchFamily="34" charset="0"/>
              </a:rPr>
              <a:t>having a physical or learning disability; </a:t>
            </a:r>
          </a:p>
          <a:p>
            <a:pPr lvl="1"/>
            <a:r>
              <a:rPr lang="en-US" sz="1800" dirty="0">
                <a:solidFill>
                  <a:srgbClr val="000000"/>
                </a:solidFill>
                <a:latin typeface="Arial" panose="020B0604020202020204" pitchFamily="34" charset="0"/>
                <a:cs typeface="Arial" panose="020B0604020202020204" pitchFamily="34" charset="0"/>
              </a:rPr>
              <a:t>having mental health or substance misuse issues; </a:t>
            </a:r>
          </a:p>
          <a:p>
            <a:pPr lvl="1"/>
            <a:r>
              <a:rPr lang="en-US" sz="1800" dirty="0">
                <a:solidFill>
                  <a:srgbClr val="000000"/>
                </a:solidFill>
                <a:latin typeface="Arial" panose="020B0604020202020204" pitchFamily="34" charset="0"/>
                <a:cs typeface="Arial" panose="020B0604020202020204" pitchFamily="34" charset="0"/>
              </a:rPr>
              <a:t>being in care (particularly those in residential care and those with interrupted care; histories).</a:t>
            </a:r>
          </a:p>
          <a:p>
            <a:r>
              <a:rPr lang="en-GB" dirty="0">
                <a:latin typeface="Arial" panose="020B0604020202020204" pitchFamily="34" charset="0"/>
                <a:cs typeface="Arial" panose="020B0604020202020204" pitchFamily="34" charset="0"/>
              </a:rPr>
              <a:t>‘Cuckooing’ is also used as a form of exploitation of vulnerable adults.</a:t>
            </a:r>
            <a:endParaRPr lang="en-US" dirty="0"/>
          </a:p>
          <a:p>
            <a:endParaRPr lang="en-GB" dirty="0"/>
          </a:p>
        </p:txBody>
      </p:sp>
    </p:spTree>
    <p:extLst>
      <p:ext uri="{BB962C8B-B14F-4D97-AF65-F5344CB8AC3E}">
        <p14:creationId xmlns:p14="http://schemas.microsoft.com/office/powerpoint/2010/main" val="556882132"/>
      </p:ext>
    </p:extLst>
  </p:cSld>
  <p:clrMapOvr>
    <a:masterClrMapping/>
  </p:clrMapOvr>
</p:sld>
</file>

<file path=ppt/theme/theme1.xml><?xml version="1.0" encoding="utf-8"?>
<a:theme xmlns:a="http://schemas.openxmlformats.org/drawingml/2006/main" name="Facet">
  <a:themeElements>
    <a:clrScheme name="Custom 2">
      <a:dk1>
        <a:sysClr val="windowText" lastClr="000000"/>
      </a:dk1>
      <a:lt1>
        <a:sysClr val="window" lastClr="FFFFFF"/>
      </a:lt1>
      <a:dk2>
        <a:srgbClr val="632E62"/>
      </a:dk2>
      <a:lt2>
        <a:srgbClr val="EAE5EB"/>
      </a:lt2>
      <a:accent1>
        <a:srgbClr val="92278F"/>
      </a:accent1>
      <a:accent2>
        <a:srgbClr val="DE229F"/>
      </a:accent2>
      <a:accent3>
        <a:srgbClr val="B969B8"/>
      </a:accent3>
      <a:accent4>
        <a:srgbClr val="CE4DCB"/>
      </a:accent4>
      <a:accent5>
        <a:srgbClr val="E398E1"/>
      </a:accent5>
      <a:accent6>
        <a:srgbClr val="D5A5D4"/>
      </a:accent6>
      <a:hlink>
        <a:srgbClr val="F1CBF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op 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74C8BFAD66EE148A99ED3347A22D757" ma:contentTypeVersion="12" ma:contentTypeDescription="Create a new document." ma:contentTypeScope="" ma:versionID="966b6762e97488b0706d8f451d2b70f8">
  <xsd:schema xmlns:xsd="http://www.w3.org/2001/XMLSchema" xmlns:xs="http://www.w3.org/2001/XMLSchema" xmlns:p="http://schemas.microsoft.com/office/2006/metadata/properties" xmlns:ns2="d1f44693-cf43-4142-a4ba-dd2f5e72b45d" xmlns:ns3="145b9a6e-a9f0-4f70-8ace-875107188005" targetNamespace="http://schemas.microsoft.com/office/2006/metadata/properties" ma:root="true" ma:fieldsID="ce59bd4d8cde6a86835f4525d1bd9a3f" ns2:_="" ns3:_="">
    <xsd:import namespace="d1f44693-cf43-4142-a4ba-dd2f5e72b45d"/>
    <xsd:import namespace="145b9a6e-a9f0-4f70-8ace-87510718800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f44693-cf43-4142-a4ba-dd2f5e72b4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5b9a6e-a9f0-4f70-8ace-87510718800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A4BFF96-1155-4653-99F4-9798A9488815}">
  <ds:schemaRefs>
    <ds:schemaRef ds:uri="http://schemas.microsoft.com/sharepoint/v3/contenttype/forms"/>
  </ds:schemaRefs>
</ds:datastoreItem>
</file>

<file path=customXml/itemProps2.xml><?xml version="1.0" encoding="utf-8"?>
<ds:datastoreItem xmlns:ds="http://schemas.openxmlformats.org/officeDocument/2006/customXml" ds:itemID="{CCDA9C13-6177-4CCD-BA13-8A5BCBF713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f44693-cf43-4142-a4ba-dd2f5e72b45d"/>
    <ds:schemaRef ds:uri="145b9a6e-a9f0-4f70-8ace-8751071880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FB43A84-9919-4021-8E74-C88E82FB7CE5}">
  <ds:schemaRef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145b9a6e-a9f0-4f70-8ace-875107188005"/>
    <ds:schemaRef ds:uri="d1f44693-cf43-4142-a4ba-dd2f5e72b45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Facet</Template>
  <TotalTime>1075</TotalTime>
  <Words>1894</Words>
  <Application>Microsoft Office PowerPoint</Application>
  <PresentationFormat>Widescreen</PresentationFormat>
  <Paragraphs>108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Trebuchet MS</vt:lpstr>
      <vt:lpstr>Wingdings 3</vt:lpstr>
      <vt:lpstr>Facet</vt:lpstr>
      <vt:lpstr>Staffordshire and  Stoke-on-Trent Violence Reduction Alliance</vt:lpstr>
      <vt:lpstr>Serious Violence - Context</vt:lpstr>
      <vt:lpstr>Serious Violence - Context</vt:lpstr>
      <vt:lpstr>Why take a public health approach?</vt:lpstr>
      <vt:lpstr>PowerPoint Presentation</vt:lpstr>
      <vt:lpstr>PowerPoint Presentation</vt:lpstr>
      <vt:lpstr>Importance of Development We have focussed predominantly on early intervention and prevention in our Roadshow as evidence suggests:</vt:lpstr>
      <vt:lpstr>Trauma into adulthood</vt:lpstr>
      <vt:lpstr>County Lines target vulnerable people</vt:lpstr>
      <vt:lpstr>  Transitional and Adult Safeguarding</vt:lpstr>
      <vt:lpstr>PowerPoint Presentation</vt:lpstr>
      <vt:lpstr>Progress Against the Strategy </vt:lpstr>
      <vt:lpstr>Next Steps</vt:lpstr>
      <vt:lpstr>The ‘Ask’</vt:lpstr>
      <vt:lpstr>Contact</vt:lpstr>
    </vt:vector>
  </TitlesOfParts>
  <Company>Staffordshire Police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Naomi Smith</dc:creator>
  <cp:lastModifiedBy>Jane Mullock (CCG) NSCCG</cp:lastModifiedBy>
  <cp:revision>145</cp:revision>
  <dcterms:created xsi:type="dcterms:W3CDTF">2020-10-29T15:54:32Z</dcterms:created>
  <dcterms:modified xsi:type="dcterms:W3CDTF">2022-06-08T10:49:53Z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0x010100974C8BFAD66EE148A99ED3347A22D757</vt:lpwstr>
  </property>
</Properties>
</file>