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7EC7"/>
    <a:srgbClr val="E7EFF9"/>
    <a:srgbClr val="FFEBC1"/>
    <a:srgbClr val="FADDBB"/>
    <a:srgbClr val="C7E9F8"/>
    <a:srgbClr val="B9E5E1"/>
    <a:srgbClr val="DBE7F5"/>
    <a:srgbClr val="425563"/>
    <a:srgbClr val="FFB81C"/>
    <a:srgbClr val="ED8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61"/>
    <p:restoredTop sz="94737"/>
  </p:normalViewPr>
  <p:slideViewPr>
    <p:cSldViewPr snapToGrid="0" showGuides="1">
      <p:cViewPr varScale="1">
        <p:scale>
          <a:sx n="68" d="100"/>
          <a:sy n="68" d="100"/>
        </p:scale>
        <p:origin x="3726" y="72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13" d="100"/>
          <a:sy n="113" d="100"/>
        </p:scale>
        <p:origin x="2760" y="176"/>
      </p:cViewPr>
      <p:guideLst/>
    </p:cSldViewPr>
  </p:notesViewPr>
  <p:gridSpacing cx="1800225" cy="18002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A02CCDF-ECE5-358D-4D0C-A17AC61CEA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E3A563-BCDB-6555-2FDE-A29C5AF5AC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7F8F4-41ED-8243-904B-3D33385BB854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D406B5-2741-DAA1-FF08-B6657DD25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9E7D9-415C-F244-3C0E-179372A23B7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CC73D-CEBB-1343-B638-F1FE11B53B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824620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3DEEF-20FA-9E4E-80E5-EF6D0AFBE67E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529CE-FAEB-AA4D-9E2E-9AD971FF5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217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 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0DD6FFC2-DEBC-935D-DFDA-E86D677F89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0" y="1379818"/>
            <a:ext cx="7559675" cy="2806159"/>
          </a:xfrm>
          <a:prstGeom prst="rect">
            <a:avLst/>
          </a:prstGeom>
          <a:solidFill>
            <a:srgbClr val="DBE7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246" y="1647581"/>
            <a:ext cx="5198914" cy="980566"/>
          </a:xfrm>
        </p:spPr>
        <p:txBody>
          <a:bodyPr lIns="0" tIns="0" rIns="0" bIns="0" anchor="t" anchorCtr="0">
            <a:noAutofit/>
          </a:bodyPr>
          <a:lstStyle>
            <a:lvl1pPr>
              <a:defRPr sz="34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">
            <a:extLst>
              <a:ext uri="{FF2B5EF4-FFF2-40B4-BE49-F238E27FC236}">
                <a16:creationId xmlns:a16="http://schemas.microsoft.com/office/drawing/2014/main" id="{3C14CC8C-48AE-ADB7-2B7A-50B40610107D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396001" y="2718287"/>
            <a:ext cx="4836398" cy="808267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800" b="1">
                <a:solidFill>
                  <a:srgbClr val="425563"/>
                </a:solidFill>
              </a:defRPr>
            </a:lvl1pPr>
          </a:lstStyle>
          <a:p>
            <a:pPr lvl="0"/>
            <a:r>
              <a:rPr lang="en-GB" dirty="0"/>
              <a:t>Click to </a:t>
            </a:r>
            <a:br>
              <a:rPr lang="en-GB" dirty="0"/>
            </a:br>
            <a:r>
              <a:rPr lang="en-GB" dirty="0"/>
              <a:t>edit text</a:t>
            </a:r>
            <a:endParaRPr lang="en-US" dirty="0"/>
          </a:p>
        </p:txBody>
      </p:sp>
      <p:sp>
        <p:nvSpPr>
          <p:cNvPr id="3" name="MS teams"/>
          <p:cNvSpPr>
            <a:spLocks noGrp="1"/>
          </p:cNvSpPr>
          <p:nvPr>
            <p:ph sz="half" idx="1"/>
          </p:nvPr>
        </p:nvSpPr>
        <p:spPr>
          <a:xfrm>
            <a:off x="396001" y="3537968"/>
            <a:ext cx="5198915" cy="372773"/>
          </a:xfrm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  <a:lvl2pPr marL="377967" indent="0">
              <a:lnSpc>
                <a:spcPct val="100000"/>
              </a:lnSpc>
              <a:buNone/>
              <a:defRPr sz="1400">
                <a:solidFill>
                  <a:schemeClr val="accent2"/>
                </a:solidFill>
              </a:defRPr>
            </a:lvl2pPr>
            <a:lvl3pPr marL="755934" indent="0">
              <a:lnSpc>
                <a:spcPct val="100000"/>
              </a:lnSpc>
              <a:buNone/>
              <a:defRPr sz="1400">
                <a:solidFill>
                  <a:schemeClr val="accent2"/>
                </a:solidFill>
              </a:defRPr>
            </a:lvl3pPr>
            <a:lvl4pPr marL="1133901" indent="0">
              <a:lnSpc>
                <a:spcPct val="100000"/>
              </a:lnSpc>
              <a:buNone/>
              <a:defRPr sz="1400">
                <a:solidFill>
                  <a:schemeClr val="accent2"/>
                </a:solidFill>
              </a:defRPr>
            </a:lvl4pPr>
            <a:lvl5pPr marL="1511869" indent="0">
              <a:lnSpc>
                <a:spcPct val="100000"/>
              </a:lnSpc>
              <a:buNone/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1" name="SSOT Logo" descr="Staffordshire and Stoke-on-Trent Integrated Care System Logo" hidden="1">
            <a:extLst>
              <a:ext uri="{FF2B5EF4-FFF2-40B4-BE49-F238E27FC236}">
                <a16:creationId xmlns:a16="http://schemas.microsoft.com/office/drawing/2014/main" id="{19BE17CB-FC2E-71FD-F8A0-E6BD035F460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rcRect/>
          <a:stretch/>
        </p:blipFill>
        <p:spPr>
          <a:xfrm>
            <a:off x="396000" y="419272"/>
            <a:ext cx="2058503" cy="568184"/>
          </a:xfrm>
          <a:prstGeom prst="rect">
            <a:avLst/>
          </a:prstGeom>
        </p:spPr>
      </p:pic>
      <p:pic>
        <p:nvPicPr>
          <p:cNvPr id="52" name="STW Logo" descr="Shropshire,Telford and Wrekin Integrated Care System Logo" hidden="1">
            <a:extLst>
              <a:ext uri="{FF2B5EF4-FFF2-40B4-BE49-F238E27FC236}">
                <a16:creationId xmlns:a16="http://schemas.microsoft.com/office/drawing/2014/main" id="{EDB91934-EDD9-CA23-1F87-50B76E3360A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05173" y="397607"/>
            <a:ext cx="2058500" cy="601612"/>
          </a:xfrm>
          <a:prstGeom prst="rect">
            <a:avLst/>
          </a:prstGeom>
        </p:spPr>
      </p:pic>
      <p:sp>
        <p:nvSpPr>
          <p:cNvPr id="47" name="Rectangular Callout 46">
            <a:extLst>
              <a:ext uri="{FF2B5EF4-FFF2-40B4-BE49-F238E27FC236}">
                <a16:creationId xmlns:a16="http://schemas.microsoft.com/office/drawing/2014/main" id="{12919500-DC6A-07F6-A683-DD0812F95F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0805" y="4474285"/>
            <a:ext cx="2784659" cy="2199393"/>
          </a:xfrm>
          <a:prstGeom prst="wedgeRectCallout">
            <a:avLst>
              <a:gd name="adj1" fmla="val 62910"/>
              <a:gd name="adj2" fmla="val 3747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Quote">
            <a:extLst>
              <a:ext uri="{FF2B5EF4-FFF2-40B4-BE49-F238E27FC236}">
                <a16:creationId xmlns:a16="http://schemas.microsoft.com/office/drawing/2014/main" id="{1DB0A34A-07EC-09DE-B79C-4D7A71FED33B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399244" y="4474567"/>
            <a:ext cx="2766219" cy="2194710"/>
          </a:xfrm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377967" indent="0" algn="ctr">
              <a:buNone/>
              <a:defRPr sz="2400" b="1"/>
            </a:lvl2pPr>
            <a:lvl3pPr marL="755934" indent="0" algn="ctr">
              <a:buNone/>
              <a:defRPr sz="2400" b="1"/>
            </a:lvl3pPr>
            <a:lvl4pPr marL="1133901" indent="0" algn="ctr">
              <a:buNone/>
              <a:defRPr sz="2400" b="1"/>
            </a:lvl4pPr>
            <a:lvl5pPr marL="1511869" indent="0" algn="ctr">
              <a:buNone/>
              <a:defRPr sz="2400" b="1"/>
            </a:lvl5pPr>
          </a:lstStyle>
          <a:p>
            <a:pPr lvl="0"/>
            <a:r>
              <a:rPr lang="en-GB" dirty="0"/>
              <a:t>Click to edit Master </a:t>
            </a:r>
            <a:br>
              <a:rPr lang="en-GB" dirty="0"/>
            </a:br>
            <a:r>
              <a:rPr lang="en-GB" dirty="0"/>
              <a:t>text styles</a:t>
            </a:r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4EEDD35-CFD3-0FA0-5707-E06D79EE91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" y="6948914"/>
            <a:ext cx="7559675" cy="275774"/>
          </a:xfrm>
          <a:prstGeom prst="rect">
            <a:avLst/>
          </a:prstGeom>
          <a:solidFill>
            <a:srgbClr val="3A7E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BD59B3B-EAD9-381E-74A2-97C186F0D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2" y="7224471"/>
            <a:ext cx="7559677" cy="2349592"/>
            <a:chOff x="-2" y="7263435"/>
            <a:chExt cx="7559677" cy="175648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4CC7386-69ED-4A4C-0214-0A228D8D87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0" y="7263435"/>
              <a:ext cx="7559675" cy="441931"/>
              <a:chOff x="0" y="6856626"/>
              <a:chExt cx="7559675" cy="547474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FC38BD83-8B67-9765-1274-0743D7921C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0" y="6856626"/>
                <a:ext cx="7559675" cy="547474"/>
              </a:xfrm>
              <a:prstGeom prst="rect">
                <a:avLst/>
              </a:prstGeom>
              <a:solidFill>
                <a:srgbClr val="B9E5E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3E11B28D-A705-164A-09F7-08C5341EF5D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0" y="6856626"/>
                <a:ext cx="144966" cy="547474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9312DE7-1A4C-ED83-9368-61B1E9B21E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-1" y="7705366"/>
              <a:ext cx="7559675" cy="441931"/>
              <a:chOff x="0" y="6856626"/>
              <a:chExt cx="7559675" cy="547474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788AC266-55E1-2F7D-3FB1-E0CE479AC4A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0" y="6856626"/>
                <a:ext cx="7559675" cy="547474"/>
              </a:xfrm>
              <a:prstGeom prst="rect">
                <a:avLst/>
              </a:prstGeom>
              <a:solidFill>
                <a:srgbClr val="C7E9F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D420B5E8-5EF2-86C1-3069-B9FEF8BB05F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0" y="6856626"/>
                <a:ext cx="144966" cy="54747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F3B9FCC-2065-AD9E-6B06-69B3769E7F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0" y="8143806"/>
              <a:ext cx="7559675" cy="441931"/>
              <a:chOff x="0" y="6856626"/>
              <a:chExt cx="7559675" cy="547474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49CC1AAE-BCC3-B29E-9C94-4CC9943B23B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0" y="6856626"/>
                <a:ext cx="7559675" cy="547474"/>
              </a:xfrm>
              <a:prstGeom prst="rect">
                <a:avLst/>
              </a:prstGeom>
              <a:solidFill>
                <a:srgbClr val="FADDBB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803C2939-D7EC-1917-08F4-D4FBC9FEC9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0" y="6856626"/>
                <a:ext cx="144965" cy="547474"/>
              </a:xfrm>
              <a:prstGeom prst="rect">
                <a:avLst/>
              </a:prstGeom>
              <a:solidFill>
                <a:srgbClr val="ED8B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B58295F-0D47-D2F7-4399-5F54FAE070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-2" y="8577978"/>
              <a:ext cx="7559675" cy="441937"/>
              <a:chOff x="0" y="6842684"/>
              <a:chExt cx="7559675" cy="547481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E7BFEDC7-96D2-CBEF-BA27-00F9ADF704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0" y="6842691"/>
                <a:ext cx="7559675" cy="547474"/>
              </a:xfrm>
              <a:prstGeom prst="rect">
                <a:avLst/>
              </a:prstGeom>
              <a:solidFill>
                <a:srgbClr val="FFEBC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B12025D6-0C7C-A554-52D6-2CA266605D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0" y="6842684"/>
                <a:ext cx="144965" cy="547474"/>
              </a:xfrm>
              <a:prstGeom prst="rect">
                <a:avLst/>
              </a:prstGeom>
              <a:solidFill>
                <a:srgbClr val="FFB81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BC0B392E-488B-D326-3BEE-8F052F5A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" y="9578570"/>
            <a:ext cx="7559675" cy="1114599"/>
          </a:xfrm>
          <a:prstGeom prst="rect">
            <a:avLst/>
          </a:prstGeom>
          <a:solidFill>
            <a:srgbClr val="E7EF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77F5F16D-CCFD-F771-9EBB-EAD8C69E582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396001" y="7224156"/>
            <a:ext cx="6781132" cy="582049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77967" indent="0">
              <a:buNone/>
              <a:defRPr/>
            </a:lvl2pPr>
            <a:lvl3pPr marL="755934" indent="0">
              <a:buNone/>
              <a:defRPr/>
            </a:lvl3pPr>
            <a:lvl4pPr marL="1133901" indent="0">
              <a:buNone/>
              <a:defRPr/>
            </a:lvl4pPr>
            <a:lvl5pPr marL="1511869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BFB79B10-FB1B-3959-1146-58A7E3A2B6F5}"/>
              </a:ext>
            </a:extLst>
          </p:cNvPr>
          <p:cNvSpPr>
            <a:spLocks noGrp="1"/>
          </p:cNvSpPr>
          <p:nvPr>
            <p:ph sz="half" idx="25"/>
          </p:nvPr>
        </p:nvSpPr>
        <p:spPr>
          <a:xfrm>
            <a:off x="396001" y="7817517"/>
            <a:ext cx="6781132" cy="584285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77967" indent="0">
              <a:buNone/>
              <a:defRPr/>
            </a:lvl2pPr>
            <a:lvl3pPr marL="755934" indent="0">
              <a:buNone/>
              <a:defRPr/>
            </a:lvl3pPr>
            <a:lvl4pPr marL="1133901" indent="0">
              <a:buNone/>
              <a:defRPr/>
            </a:lvl4pPr>
            <a:lvl5pPr marL="1511869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5C6E4FF4-779A-0B8B-5161-901930EA54A6}"/>
              </a:ext>
            </a:extLst>
          </p:cNvPr>
          <p:cNvSpPr>
            <a:spLocks noGrp="1"/>
          </p:cNvSpPr>
          <p:nvPr>
            <p:ph sz="half" idx="26"/>
          </p:nvPr>
        </p:nvSpPr>
        <p:spPr>
          <a:xfrm>
            <a:off x="396001" y="8412347"/>
            <a:ext cx="6781132" cy="560018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77967" indent="0">
              <a:buNone/>
              <a:defRPr/>
            </a:lvl2pPr>
            <a:lvl3pPr marL="755934" indent="0">
              <a:buNone/>
              <a:defRPr/>
            </a:lvl3pPr>
            <a:lvl4pPr marL="1133901" indent="0">
              <a:buNone/>
              <a:defRPr/>
            </a:lvl4pPr>
            <a:lvl5pPr marL="1511869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C2803110-A6F3-CDFC-C852-1F7A05A811AB}"/>
              </a:ext>
            </a:extLst>
          </p:cNvPr>
          <p:cNvSpPr>
            <a:spLocks noGrp="1"/>
          </p:cNvSpPr>
          <p:nvPr>
            <p:ph sz="half" idx="27"/>
          </p:nvPr>
        </p:nvSpPr>
        <p:spPr>
          <a:xfrm>
            <a:off x="396001" y="8993276"/>
            <a:ext cx="6781132" cy="586115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77967" indent="0">
              <a:buNone/>
              <a:defRPr/>
            </a:lvl2pPr>
            <a:lvl3pPr marL="755934" indent="0">
              <a:buNone/>
              <a:defRPr/>
            </a:lvl3pPr>
            <a:lvl4pPr marL="1133901" indent="0">
              <a:buNone/>
              <a:defRPr/>
            </a:lvl4pPr>
            <a:lvl5pPr marL="1511869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sp>
        <p:nvSpPr>
          <p:cNvPr id="33" name="Content Placeholder 5">
            <a:extLst>
              <a:ext uri="{FF2B5EF4-FFF2-40B4-BE49-F238E27FC236}">
                <a16:creationId xmlns:a16="http://schemas.microsoft.com/office/drawing/2014/main" id="{2F7D330B-73A8-DE9C-84C8-204EDFB5F42B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396001" y="9586642"/>
            <a:ext cx="6770974" cy="1105171"/>
          </a:xfrm>
        </p:spPr>
        <p:txBody>
          <a:bodyPr lIns="0" tIns="0" rIns="0" bIns="0" anchor="ctr" anchorCtr="1">
            <a:noAutofit/>
          </a:bodyPr>
          <a:lstStyle>
            <a:lvl1pPr marL="0" indent="0">
              <a:lnSpc>
                <a:spcPct val="100000"/>
              </a:lnSpc>
              <a:buNone/>
              <a:defRPr sz="1800" b="1"/>
            </a:lvl1pPr>
            <a:lvl2pPr marL="377967" indent="0">
              <a:buNone/>
              <a:defRPr sz="1600"/>
            </a:lvl2pPr>
            <a:lvl3pPr marL="755934" indent="0">
              <a:buNone/>
              <a:defRPr sz="1600"/>
            </a:lvl3pPr>
            <a:lvl4pPr marL="1133901" indent="0">
              <a:buNone/>
              <a:defRPr/>
            </a:lvl4pPr>
            <a:lvl5pPr marL="1511869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83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113DA4-5673-7D4F-9994-B84BFC962244}" type="datetimeFigureOut">
              <a:rPr lang="en-GB" smtClean="0"/>
              <a:t>09/09/2025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50FCE3-9471-0943-8544-A15CFBF420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17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1400" kern="1200">
          <a:solidFill>
            <a:srgbClr val="425563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200" kern="1200">
          <a:solidFill>
            <a:srgbClr val="425563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100" kern="1200">
          <a:solidFill>
            <a:srgbClr val="425563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000" kern="1200">
          <a:solidFill>
            <a:srgbClr val="425563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900" kern="1200">
          <a:solidFill>
            <a:srgbClr val="425563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 userDrawn="1">
          <p15:clr>
            <a:srgbClr val="F26B43"/>
          </p15:clr>
        </p15:guide>
        <p15:guide id="2" pos="23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www.aimgroup.ro/dezvoltare-personala/intuitia-forta-interioara-care-ti-poate-decide-soarta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hyperlink" Target="mailto:systemcqi@mpft.nhs.uk?subject=Email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5807-24AA-E312-1A94-9F5467DA7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Quality improvement network</a:t>
            </a:r>
          </a:p>
        </p:txBody>
      </p:sp>
      <p:pic>
        <p:nvPicPr>
          <p:cNvPr id="48" name="SSOT Logo" descr="Staffordshire and Stoke-on-Trent Integrated Care System Logo">
            <a:extLst>
              <a:ext uri="{FF2B5EF4-FFF2-40B4-BE49-F238E27FC236}">
                <a16:creationId xmlns:a16="http://schemas.microsoft.com/office/drawing/2014/main" id="{67ACD37C-6E20-3C08-9039-DFB71AE9A4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96000" y="419272"/>
            <a:ext cx="2058503" cy="568184"/>
          </a:xfrm>
          <a:prstGeom prst="rect">
            <a:avLst/>
          </a:prstGeom>
        </p:spPr>
      </p:pic>
      <p:pic>
        <p:nvPicPr>
          <p:cNvPr id="49" name="STW Logo" descr="Shropshire,Telford and Wrekin Integrated Care System Logo">
            <a:extLst>
              <a:ext uri="{FF2B5EF4-FFF2-40B4-BE49-F238E27FC236}">
                <a16:creationId xmlns:a16="http://schemas.microsoft.com/office/drawing/2014/main" id="{DD40E7F0-82B8-F816-1D1C-4814CDF79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173" y="397607"/>
            <a:ext cx="2058500" cy="60161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610BE-0C7D-5BD3-166A-1C68773E0581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en-GB" sz="2800" dirty="0"/>
              <a:t>1</a:t>
            </a:r>
            <a:r>
              <a:rPr lang="en-GB" dirty="0"/>
              <a:t>6</a:t>
            </a:r>
            <a:r>
              <a:rPr lang="en-GB" sz="2800" dirty="0"/>
              <a:t> October 2025</a:t>
            </a:r>
            <a:br>
              <a:rPr lang="en-GB" sz="2800" dirty="0"/>
            </a:br>
            <a:r>
              <a:rPr lang="en-GB" sz="2800" dirty="0"/>
              <a:t>11.00am to 12noon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392586-EAD5-F387-574B-3B280DB8765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An online MS Teams event</a:t>
            </a:r>
          </a:p>
        </p:txBody>
      </p:sp>
      <p:pic>
        <p:nvPicPr>
          <p:cNvPr id="47" name="Picture 46" descr="A circular diagram labelled &quot;Quality Improvement Network” with the core message &quot;Improving health and care across our Integrated Care Systems,&quot; at the centre, surrounded by four circles with the titles: Learn, Share, Improve, Connect.">
            <a:extLst>
              <a:ext uri="{FF2B5EF4-FFF2-40B4-BE49-F238E27FC236}">
                <a16:creationId xmlns:a16="http://schemas.microsoft.com/office/drawing/2014/main" id="{1C5D8EB2-0736-9E97-853A-6308918461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8468" y="1587206"/>
            <a:ext cx="2401010" cy="2403146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FB5AF4-E147-CD42-BCD3-D7F40ABC43D0}"/>
              </a:ext>
            </a:extLst>
          </p:cNvPr>
          <p:cNvSpPr>
            <a:spLocks noGrp="1"/>
          </p:cNvSpPr>
          <p:nvPr>
            <p:ph sz="half" idx="17"/>
          </p:nvPr>
        </p:nvSpPr>
        <p:spPr/>
        <p:txBody>
          <a:bodyPr/>
          <a:lstStyle/>
          <a:p>
            <a:r>
              <a:rPr lang="en-GB" sz="2400" dirty="0">
                <a:solidFill>
                  <a:schemeClr val="bg1"/>
                </a:solidFill>
              </a:rPr>
              <a:t>“Leading </a:t>
            </a:r>
          </a:p>
          <a:p>
            <a:r>
              <a:rPr lang="en-GB" sz="2400" dirty="0">
                <a:solidFill>
                  <a:schemeClr val="bg1"/>
                </a:solidFill>
              </a:rPr>
              <a:t>Through </a:t>
            </a:r>
          </a:p>
          <a:p>
            <a:r>
              <a:rPr lang="en-GB" sz="2400" dirty="0">
                <a:solidFill>
                  <a:schemeClr val="bg1"/>
                </a:solidFill>
              </a:rPr>
              <a:t>Change ”</a:t>
            </a:r>
          </a:p>
        </p:txBody>
      </p:sp>
      <p:sp>
        <p:nvSpPr>
          <p:cNvPr id="73" name="Content Placeholder 72">
            <a:extLst>
              <a:ext uri="{FF2B5EF4-FFF2-40B4-BE49-F238E27FC236}">
                <a16:creationId xmlns:a16="http://schemas.microsoft.com/office/drawing/2014/main" id="{A9E29BD3-1D1A-B1FE-A72F-9E1CC13C1655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Connect</a:t>
            </a:r>
            <a:r>
              <a:rPr lang="en-GB" dirty="0"/>
              <a:t> – with networking and breakouts</a:t>
            </a:r>
          </a:p>
        </p:txBody>
      </p:sp>
      <p:sp>
        <p:nvSpPr>
          <p:cNvPr id="74" name="Content Placeholder 73">
            <a:extLst>
              <a:ext uri="{FF2B5EF4-FFF2-40B4-BE49-F238E27FC236}">
                <a16:creationId xmlns:a16="http://schemas.microsoft.com/office/drawing/2014/main" id="{142C8617-F5CC-34E6-16CB-4575AF77B5A7}"/>
              </a:ext>
            </a:extLst>
          </p:cNvPr>
          <p:cNvSpPr>
            <a:spLocks noGrp="1"/>
          </p:cNvSpPr>
          <p:nvPr>
            <p:ph sz="half" idx="25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Learn</a:t>
            </a:r>
            <a:r>
              <a:rPr lang="en-GB" dirty="0"/>
              <a:t> – through our micro teach section</a:t>
            </a:r>
          </a:p>
        </p:txBody>
      </p:sp>
      <p:sp>
        <p:nvSpPr>
          <p:cNvPr id="77" name="Content Placeholder 76">
            <a:extLst>
              <a:ext uri="{FF2B5EF4-FFF2-40B4-BE49-F238E27FC236}">
                <a16:creationId xmlns:a16="http://schemas.microsoft.com/office/drawing/2014/main" id="{C47C78B6-8870-4039-DA14-E65321C21742}"/>
              </a:ext>
            </a:extLst>
          </p:cNvPr>
          <p:cNvSpPr>
            <a:spLocks noGrp="1"/>
          </p:cNvSpPr>
          <p:nvPr>
            <p:ph sz="half" idx="26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Share</a:t>
            </a:r>
            <a:r>
              <a:rPr lang="en-GB" dirty="0"/>
              <a:t> – conversations, case studies and story sharing together</a:t>
            </a:r>
          </a:p>
        </p:txBody>
      </p:sp>
      <p:sp>
        <p:nvSpPr>
          <p:cNvPr id="78" name="Content Placeholder 77">
            <a:extLst>
              <a:ext uri="{FF2B5EF4-FFF2-40B4-BE49-F238E27FC236}">
                <a16:creationId xmlns:a16="http://schemas.microsoft.com/office/drawing/2014/main" id="{B8CD3B28-9FA7-4047-65A1-1A13D66A05E1}"/>
              </a:ext>
            </a:extLst>
          </p:cNvPr>
          <p:cNvSpPr>
            <a:spLocks noGrp="1"/>
          </p:cNvSpPr>
          <p:nvPr>
            <p:ph sz="half" idx="27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Improve</a:t>
            </a:r>
            <a:r>
              <a:rPr lang="en-GB" dirty="0"/>
              <a:t> – striving to make things better</a:t>
            </a:r>
          </a:p>
        </p:txBody>
      </p:sp>
      <p:sp>
        <p:nvSpPr>
          <p:cNvPr id="63" name="Content Placeholder 62">
            <a:extLst>
              <a:ext uri="{FF2B5EF4-FFF2-40B4-BE49-F238E27FC236}">
                <a16:creationId xmlns:a16="http://schemas.microsoft.com/office/drawing/2014/main" id="{16009F02-FD18-5A55-F2E7-921C4A7E15C3}"/>
              </a:ext>
            </a:extLst>
          </p:cNvPr>
          <p:cNvSpPr>
            <a:spLocks noGrp="1"/>
          </p:cNvSpPr>
          <p:nvPr>
            <p:ph sz="half" idx="18"/>
          </p:nvPr>
        </p:nvSpPr>
        <p:spPr/>
        <p:txBody>
          <a:bodyPr/>
          <a:lstStyle/>
          <a:p>
            <a:pPr algn="ctr"/>
            <a:r>
              <a:rPr lang="en-GB" b="1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Join this growing networking by emailing </a:t>
            </a:r>
            <a:br>
              <a:rPr lang="en-GB" b="1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b="1" dirty="0" err="1">
                <a:solidFill>
                  <a:schemeClr val="accent2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/>
              </a:rPr>
              <a:t>systemcqi@mpft.nhs.uk</a:t>
            </a:r>
            <a:endParaRPr lang="en-GB" b="1" dirty="0">
              <a:solidFill>
                <a:schemeClr val="accent2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205788C9-4B49-EB04-3FBE-5050598639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BBE1229C-28BD-8F25-55D1-EDEF7603D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75596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9" name="Picture 8" descr="A group of fish bowls with goldfish jumping out of the water&#10;&#10;AI-generated content may be incorrect.">
            <a:extLst>
              <a:ext uri="{FF2B5EF4-FFF2-40B4-BE49-F238E27FC236}">
                <a16:creationId xmlns:a16="http://schemas.microsoft.com/office/drawing/2014/main" id="{82C3D7EA-C12A-C4A4-EA9E-A4F87F23E9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3704997" y="4543118"/>
            <a:ext cx="3779838" cy="212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961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HS_Blues and Greens">
      <a:dk1>
        <a:srgbClr val="000000"/>
      </a:dk1>
      <a:lt1>
        <a:srgbClr val="FFFFFF"/>
      </a:lt1>
      <a:dk2>
        <a:srgbClr val="768692"/>
      </a:dk2>
      <a:lt2>
        <a:srgbClr val="E8EDEE"/>
      </a:lt2>
      <a:accent1>
        <a:srgbClr val="005EB8"/>
      </a:accent1>
      <a:accent2>
        <a:srgbClr val="002F86"/>
      </a:accent2>
      <a:accent3>
        <a:srgbClr val="41B6E6"/>
      </a:accent3>
      <a:accent4>
        <a:srgbClr val="00A9CE"/>
      </a:accent4>
      <a:accent5>
        <a:srgbClr val="00A499"/>
      </a:accent5>
      <a:accent6>
        <a:srgbClr val="70AD47"/>
      </a:accent6>
      <a:hlink>
        <a:srgbClr val="0563C1"/>
      </a:hlink>
      <a:folHlink>
        <a:srgbClr val="78BE2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1116</TotalTime>
  <Words>64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Theme</vt:lpstr>
      <vt:lpstr>Quality improvement network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improvement network MS Teams event poster</dc:title>
  <dc:subject/>
  <dc:creator>Gemma Rudd (ML)</dc:creator>
  <cp:keywords/>
  <dc:description/>
  <cp:lastModifiedBy>Roz Jones (RRE) MPFT</cp:lastModifiedBy>
  <cp:revision>228</cp:revision>
  <dcterms:created xsi:type="dcterms:W3CDTF">2024-10-10T16:00:19Z</dcterms:created>
  <dcterms:modified xsi:type="dcterms:W3CDTF">2025-09-09T11:02:31Z</dcterms:modified>
  <cp:category/>
</cp:coreProperties>
</file>