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handoutMasterIdLst>
    <p:handoutMasterId r:id="rId4"/>
  </p:handoutMasterIdLst>
  <p:sldIdLst>
    <p:sldId id="256" r:id="rId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7404"/>
    <a:srgbClr val="160DD1"/>
    <a:srgbClr val="FFB81C"/>
    <a:srgbClr val="42556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
    <p:restoredTop sz="94648"/>
  </p:normalViewPr>
  <p:slideViewPr>
    <p:cSldViewPr snapToGrid="0" showGuides="1">
      <p:cViewPr varScale="1">
        <p:scale>
          <a:sx n="68" d="100"/>
          <a:sy n="68" d="100"/>
        </p:scale>
        <p:origin x="3594" y="54"/>
      </p:cViewPr>
      <p:guideLst>
        <p:guide orient="horz" pos="3368"/>
        <p:guide pos="2381"/>
      </p:guideLst>
    </p:cSldViewPr>
  </p:slideViewPr>
  <p:notesTextViewPr>
    <p:cViewPr>
      <p:scale>
        <a:sx n="1" d="1"/>
        <a:sy n="1" d="1"/>
      </p:scale>
      <p:origin x="0" y="0"/>
    </p:cViewPr>
  </p:notesTextViewPr>
  <p:notesViewPr>
    <p:cSldViewPr snapToGrid="0" showGuides="1">
      <p:cViewPr varScale="1">
        <p:scale>
          <a:sx n="113" d="100"/>
          <a:sy n="113" d="100"/>
        </p:scale>
        <p:origin x="2760" y="176"/>
      </p:cViewPr>
      <p:guideLst/>
    </p:cSldViewPr>
  </p:notesViewPr>
  <p:gridSpacing cx="1800225" cy="1800225"/>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02CCDF-ECE5-358D-4D0C-A17AC61CEA3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11E3A563-BCDB-6555-2FDE-A29C5AF5AC2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67F8F4-41ED-8243-904B-3D33385BB854}" type="datetimeFigureOut">
              <a:rPr lang="en-GB" smtClean="0"/>
              <a:t>29/04/2025</a:t>
            </a:fld>
            <a:endParaRPr lang="en-GB"/>
          </a:p>
        </p:txBody>
      </p:sp>
      <p:sp>
        <p:nvSpPr>
          <p:cNvPr id="4" name="Footer Placeholder 3">
            <a:extLst>
              <a:ext uri="{FF2B5EF4-FFF2-40B4-BE49-F238E27FC236}">
                <a16:creationId xmlns:a16="http://schemas.microsoft.com/office/drawing/2014/main" id="{9DD406B5-2741-DAA1-FF08-B6657DD25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8089E7D9-415C-F244-3C0E-179372A23B7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ECC73D-CEBB-1343-B638-F1FE11B53BE0}" type="slidenum">
              <a:rPr lang="en-GB" smtClean="0"/>
              <a:t>‹#›</a:t>
            </a:fld>
            <a:endParaRPr lang="en-GB"/>
          </a:p>
        </p:txBody>
      </p:sp>
    </p:spTree>
    <p:extLst>
      <p:ext uri="{BB962C8B-B14F-4D97-AF65-F5344CB8AC3E}">
        <p14:creationId xmlns:p14="http://schemas.microsoft.com/office/powerpoint/2010/main" val="2200824620"/>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73DEEF-20FA-9E4E-80E5-EF6D0AFBE67E}" type="datetimeFigureOut">
              <a:rPr lang="en-GB" smtClean="0"/>
              <a:t>29/04/2025</a:t>
            </a:fld>
            <a:endParaRPr lang="en-GB"/>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D529CE-FAEB-AA4D-9E2E-9AD971FF519C}" type="slidenum">
              <a:rPr lang="en-GB" smtClean="0"/>
              <a:t>‹#›</a:t>
            </a:fld>
            <a:endParaRPr lang="en-GB"/>
          </a:p>
        </p:txBody>
      </p:sp>
    </p:spTree>
    <p:extLst>
      <p:ext uri="{BB962C8B-B14F-4D97-AF65-F5344CB8AC3E}">
        <p14:creationId xmlns:p14="http://schemas.microsoft.com/office/powerpoint/2010/main" val="80821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D529CE-FAEB-AA4D-9E2E-9AD971FF519C}" type="slidenum">
              <a:rPr lang="en-GB" smtClean="0"/>
              <a:t>1</a:t>
            </a:fld>
            <a:endParaRPr lang="en-GB"/>
          </a:p>
        </p:txBody>
      </p:sp>
    </p:spTree>
    <p:extLst>
      <p:ext uri="{BB962C8B-B14F-4D97-AF65-F5344CB8AC3E}">
        <p14:creationId xmlns:p14="http://schemas.microsoft.com/office/powerpoint/2010/main" val="3357829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A4">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1EF584AD-E08B-9C45-7558-B72802184F81}"/>
              </a:ext>
              <a:ext uri="{C183D7F6-B498-43B3-948B-1728B52AA6E4}">
                <adec:decorative xmlns:adec="http://schemas.microsoft.com/office/drawing/2017/decorative" val="1"/>
              </a:ext>
            </a:extLst>
          </p:cNvPr>
          <p:cNvSpPr/>
          <p:nvPr userDrawn="1"/>
        </p:nvSpPr>
        <p:spPr>
          <a:xfrm>
            <a:off x="0" y="9721484"/>
            <a:ext cx="7559675" cy="970329"/>
          </a:xfrm>
          <a:prstGeom prst="rect">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36BFB528-DF99-441C-B738-A3CE8B5A503C}"/>
              </a:ext>
              <a:ext uri="{C183D7F6-B498-43B3-948B-1728B52AA6E4}">
                <adec:decorative xmlns:adec="http://schemas.microsoft.com/office/drawing/2017/decorative" val="1"/>
              </a:ext>
            </a:extLst>
          </p:cNvPr>
          <p:cNvSpPr/>
          <p:nvPr userDrawn="1"/>
        </p:nvSpPr>
        <p:spPr>
          <a:xfrm>
            <a:off x="0" y="8693502"/>
            <a:ext cx="7559675" cy="1027981"/>
          </a:xfrm>
          <a:prstGeom prst="rect">
            <a:avLst/>
          </a:prstGeom>
          <a:solidFill>
            <a:srgbClr val="FFB81C">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DBB5F2E-6AE8-4B11-9E69-5E8E9E40C3B2}"/>
              </a:ext>
              <a:ext uri="{C183D7F6-B498-43B3-948B-1728B52AA6E4}">
                <adec:decorative xmlns:adec="http://schemas.microsoft.com/office/drawing/2017/decorative" val="1"/>
              </a:ext>
            </a:extLst>
          </p:cNvPr>
          <p:cNvSpPr>
            <a:spLocks/>
          </p:cNvSpPr>
          <p:nvPr userDrawn="1"/>
        </p:nvSpPr>
        <p:spPr>
          <a:xfrm>
            <a:off x="0" y="-17083"/>
            <a:ext cx="7559675" cy="1892659"/>
          </a:xfrm>
          <a:prstGeom prst="rect">
            <a:avLst/>
          </a:pr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99246" y="387801"/>
            <a:ext cx="5198914" cy="352611"/>
          </a:xfrm>
        </p:spPr>
        <p:txBody>
          <a:bodyPr lIns="0" tIns="0" rIns="0" bIns="0" anchor="t" anchorCtr="0">
            <a:noAutofit/>
          </a:bodyPr>
          <a:lstStyle>
            <a:lvl1pPr>
              <a:defRPr sz="2200">
                <a:solidFill>
                  <a:schemeClr val="accent1"/>
                </a:solidFill>
              </a:defRPr>
            </a:lvl1pPr>
          </a:lstStyle>
          <a:p>
            <a:r>
              <a:rPr lang="en-GB" dirty="0"/>
              <a:t>Click to edit Master title style</a:t>
            </a:r>
            <a:endParaRPr lang="en-US" dirty="0"/>
          </a:p>
        </p:txBody>
      </p:sp>
      <p:sp>
        <p:nvSpPr>
          <p:cNvPr id="30" name="Issue">
            <a:extLst>
              <a:ext uri="{FF2B5EF4-FFF2-40B4-BE49-F238E27FC236}">
                <a16:creationId xmlns:a16="http://schemas.microsoft.com/office/drawing/2014/main" id="{C971CB03-6E8C-5272-7E56-3CBC676B6076}"/>
              </a:ext>
            </a:extLst>
          </p:cNvPr>
          <p:cNvSpPr>
            <a:spLocks noGrp="1"/>
          </p:cNvSpPr>
          <p:nvPr>
            <p:ph sz="half" idx="15" hasCustomPrompt="1"/>
          </p:nvPr>
        </p:nvSpPr>
        <p:spPr>
          <a:xfrm>
            <a:off x="396001" y="771873"/>
            <a:ext cx="813040" cy="352611"/>
          </a:xfrm>
        </p:spPr>
        <p:txBody>
          <a:bodyPr lIns="0" tIns="0" rIns="0" bIns="0">
            <a:normAutofit/>
          </a:bodyPr>
          <a:lstStyle>
            <a:lvl1pPr marL="0" indent="0" algn="l">
              <a:buNone/>
              <a:defRPr sz="1800" b="0">
                <a:solidFill>
                  <a:schemeClr val="accent2"/>
                </a:solidFill>
              </a:defRPr>
            </a:lvl1pPr>
          </a:lstStyle>
          <a:p>
            <a:pPr lvl="0"/>
            <a:r>
              <a:rPr lang="en-GB" dirty="0"/>
              <a:t>Issue 8</a:t>
            </a:r>
            <a:endParaRPr lang="en-US" dirty="0"/>
          </a:p>
        </p:txBody>
      </p:sp>
      <p:sp>
        <p:nvSpPr>
          <p:cNvPr id="11" name="Date">
            <a:extLst>
              <a:ext uri="{FF2B5EF4-FFF2-40B4-BE49-F238E27FC236}">
                <a16:creationId xmlns:a16="http://schemas.microsoft.com/office/drawing/2014/main" id="{3C14CC8C-48AE-ADB7-2B7A-50B40610107D}"/>
              </a:ext>
            </a:extLst>
          </p:cNvPr>
          <p:cNvSpPr>
            <a:spLocks noGrp="1"/>
          </p:cNvSpPr>
          <p:nvPr>
            <p:ph sz="half" idx="11" hasCustomPrompt="1"/>
          </p:nvPr>
        </p:nvSpPr>
        <p:spPr>
          <a:xfrm>
            <a:off x="1229360" y="771873"/>
            <a:ext cx="4003039" cy="352611"/>
          </a:xfrm>
        </p:spPr>
        <p:txBody>
          <a:bodyPr lIns="0" tIns="0" rIns="0" bIns="0">
            <a:normAutofit/>
          </a:bodyPr>
          <a:lstStyle>
            <a:lvl1pPr marL="0" indent="0">
              <a:buNone/>
              <a:defRPr sz="1800" b="1">
                <a:solidFill>
                  <a:schemeClr val="accent2"/>
                </a:solidFill>
              </a:defRPr>
            </a:lvl1pPr>
          </a:lstStyle>
          <a:p>
            <a:pPr lvl="0"/>
            <a:r>
              <a:rPr lang="en-GB" dirty="0"/>
              <a:t>Click to edit text</a:t>
            </a:r>
            <a:endParaRPr lang="en-US" dirty="0"/>
          </a:p>
        </p:txBody>
      </p:sp>
      <p:sp>
        <p:nvSpPr>
          <p:cNvPr id="10" name="Sub heading">
            <a:extLst>
              <a:ext uri="{FF2B5EF4-FFF2-40B4-BE49-F238E27FC236}">
                <a16:creationId xmlns:a16="http://schemas.microsoft.com/office/drawing/2014/main" id="{35E1A466-E02B-65DE-F0F3-EEAF3B630247}"/>
              </a:ext>
            </a:extLst>
          </p:cNvPr>
          <p:cNvSpPr>
            <a:spLocks noGrp="1"/>
          </p:cNvSpPr>
          <p:nvPr>
            <p:ph sz="half" idx="10"/>
          </p:nvPr>
        </p:nvSpPr>
        <p:spPr>
          <a:xfrm>
            <a:off x="399246" y="1122994"/>
            <a:ext cx="4833154" cy="683045"/>
          </a:xfrm>
        </p:spPr>
        <p:txBody>
          <a:bodyPr lIns="0" tIns="0" rIns="0" bIns="0">
            <a:normAutofit/>
          </a:bodyPr>
          <a:lstStyle>
            <a:lvl1pPr marL="0" indent="0">
              <a:lnSpc>
                <a:spcPct val="100000"/>
              </a:lnSpc>
              <a:buNone/>
              <a:defRPr sz="1800" b="1">
                <a:solidFill>
                  <a:srgbClr val="425563"/>
                </a:solidFill>
              </a:defRPr>
            </a:lvl1pPr>
          </a:lstStyle>
          <a:p>
            <a:pPr lvl="0"/>
            <a:r>
              <a:rPr lang="en-GB" dirty="0"/>
              <a:t>Click to edit Master text styles</a:t>
            </a:r>
            <a:endParaRPr lang="en-US" dirty="0"/>
          </a:p>
        </p:txBody>
      </p:sp>
      <p:pic>
        <p:nvPicPr>
          <p:cNvPr id="27" name="Diagram" descr="A diagram of a health and care system&#10;&#10;Description automatically generated" hidden="1">
            <a:extLst>
              <a:ext uri="{FF2B5EF4-FFF2-40B4-BE49-F238E27FC236}">
                <a16:creationId xmlns:a16="http://schemas.microsoft.com/office/drawing/2014/main" id="{5136CEE5-8166-1DA1-83E9-576FA6B140C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5688822" y="238129"/>
            <a:ext cx="1510613" cy="1511956"/>
          </a:xfrm>
          <a:prstGeom prst="rect">
            <a:avLst/>
          </a:prstGeom>
        </p:spPr>
      </p:pic>
      <p:sp>
        <p:nvSpPr>
          <p:cNvPr id="3" name="Content Placeholder 1"/>
          <p:cNvSpPr>
            <a:spLocks noGrp="1"/>
          </p:cNvSpPr>
          <p:nvPr>
            <p:ph sz="half" idx="1"/>
          </p:nvPr>
        </p:nvSpPr>
        <p:spPr>
          <a:xfrm>
            <a:off x="399245" y="2037341"/>
            <a:ext cx="6773637" cy="1036193"/>
          </a:xfrm>
        </p:spPr>
        <p:txBody>
          <a:bodyPr lIns="0" tIns="0" rIns="0" bIns="0">
            <a:noAutofit/>
          </a:bodyPr>
          <a:lstStyle>
            <a:lvl1pPr marL="0" indent="0">
              <a:lnSpc>
                <a:spcPct val="100000"/>
              </a:lnSpc>
              <a:buNone/>
              <a:defRPr sz="1300">
                <a:solidFill>
                  <a:schemeClr val="accent2"/>
                </a:solidFill>
              </a:defRPr>
            </a:lvl1pPr>
            <a:lvl2pPr marL="377967" indent="0">
              <a:lnSpc>
                <a:spcPct val="100000"/>
              </a:lnSpc>
              <a:buNone/>
              <a:defRPr sz="1300">
                <a:solidFill>
                  <a:schemeClr val="accent2"/>
                </a:solidFill>
              </a:defRPr>
            </a:lvl2pPr>
            <a:lvl3pPr marL="755934" indent="0">
              <a:lnSpc>
                <a:spcPct val="100000"/>
              </a:lnSpc>
              <a:buNone/>
              <a:defRPr sz="1300">
                <a:solidFill>
                  <a:schemeClr val="accent2"/>
                </a:solidFill>
              </a:defRPr>
            </a:lvl3pPr>
            <a:lvl4pPr marL="1133901" indent="0">
              <a:lnSpc>
                <a:spcPct val="100000"/>
              </a:lnSpc>
              <a:buNone/>
              <a:defRPr sz="1300">
                <a:solidFill>
                  <a:schemeClr val="accent2"/>
                </a:solidFill>
              </a:defRPr>
            </a:lvl4pPr>
            <a:lvl5pPr marL="1511869" indent="0">
              <a:lnSpc>
                <a:spcPct val="100000"/>
              </a:lnSpc>
              <a:buNone/>
              <a:defRPr sz="1300"/>
            </a:lvl5pPr>
          </a:lstStyle>
          <a:p>
            <a:pPr lvl="0"/>
            <a:r>
              <a:rPr lang="en-GB" dirty="0"/>
              <a:t>Click to edit Master text styles</a:t>
            </a:r>
          </a:p>
          <a:p>
            <a:pPr lvl="1"/>
            <a:r>
              <a:rPr lang="en-GB" dirty="0"/>
              <a:t>Second level</a:t>
            </a:r>
          </a:p>
          <a:p>
            <a:pPr lvl="2"/>
            <a:r>
              <a:rPr lang="en-GB" dirty="0"/>
              <a:t>Third level</a:t>
            </a:r>
          </a:p>
          <a:p>
            <a:pPr lvl="3"/>
            <a:r>
              <a:rPr lang="en-GB" dirty="0"/>
              <a:t>Fourth level</a:t>
            </a:r>
            <a:endParaRPr lang="en-US" dirty="0"/>
          </a:p>
        </p:txBody>
      </p:sp>
      <p:sp>
        <p:nvSpPr>
          <p:cNvPr id="32" name="Content Placeholder 2">
            <a:extLst>
              <a:ext uri="{FF2B5EF4-FFF2-40B4-BE49-F238E27FC236}">
                <a16:creationId xmlns:a16="http://schemas.microsoft.com/office/drawing/2014/main" id="{1DB0A34A-07EC-09DE-B79C-4D7A71FED33B}"/>
              </a:ext>
            </a:extLst>
          </p:cNvPr>
          <p:cNvSpPr>
            <a:spLocks noGrp="1"/>
          </p:cNvSpPr>
          <p:nvPr>
            <p:ph sz="half" idx="17"/>
          </p:nvPr>
        </p:nvSpPr>
        <p:spPr>
          <a:xfrm>
            <a:off x="399245" y="3238496"/>
            <a:ext cx="3505098" cy="5290044"/>
          </a:xfrm>
        </p:spPr>
        <p:txBody>
          <a:bodyPr lIns="0" tIns="0" rIns="0" bIns="0"/>
          <a:lstStyle>
            <a:lvl1pPr marL="0" indent="0">
              <a:buNone/>
              <a:defRPr sz="1300"/>
            </a:lvl1pPr>
            <a:lvl2pPr marL="377967" indent="0">
              <a:buNone/>
              <a:defRPr/>
            </a:lvl2pPr>
            <a:lvl3pPr marL="755934" indent="0">
              <a:buNone/>
              <a:defRPr/>
            </a:lvl3pPr>
            <a:lvl4pPr marL="1133901" indent="0">
              <a:buNone/>
              <a:defRPr/>
            </a:lvl4pPr>
            <a:lvl5pPr marL="1511869" indent="0">
              <a:buNone/>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Content Placeholder 4">
            <a:extLst>
              <a:ext uri="{FF2B5EF4-FFF2-40B4-BE49-F238E27FC236}">
                <a16:creationId xmlns:a16="http://schemas.microsoft.com/office/drawing/2014/main" id="{77F5F16D-CCFD-F771-9EBB-EAD8C69E582F}"/>
              </a:ext>
            </a:extLst>
          </p:cNvPr>
          <p:cNvSpPr>
            <a:spLocks noGrp="1"/>
          </p:cNvSpPr>
          <p:nvPr>
            <p:ph sz="half" idx="13"/>
          </p:nvPr>
        </p:nvSpPr>
        <p:spPr>
          <a:xfrm>
            <a:off x="4095091" y="5628106"/>
            <a:ext cx="3104344" cy="2838065"/>
          </a:xfrm>
        </p:spPr>
        <p:txBody>
          <a:bodyPr lIns="0" tIns="0" rIns="0" bIns="0"/>
          <a:lstStyle>
            <a:lvl1pPr marL="0" indent="0">
              <a:buNone/>
              <a:defRPr sz="1300"/>
            </a:lvl1pPr>
            <a:lvl2pPr marL="377967" indent="0">
              <a:buNone/>
              <a:defRPr/>
            </a:lvl2pPr>
            <a:lvl3pPr marL="755934" indent="0">
              <a:buNone/>
              <a:defRPr/>
            </a:lvl3pPr>
            <a:lvl4pPr marL="1133901" indent="0">
              <a:buNone/>
              <a:defRPr/>
            </a:lvl4pPr>
            <a:lvl5pPr marL="1511869" indent="0">
              <a:buNone/>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3" name="Content Placeholder 5">
            <a:extLst>
              <a:ext uri="{FF2B5EF4-FFF2-40B4-BE49-F238E27FC236}">
                <a16:creationId xmlns:a16="http://schemas.microsoft.com/office/drawing/2014/main" id="{2F7D330B-73A8-DE9C-84C8-204EDFB5F42B}"/>
              </a:ext>
            </a:extLst>
          </p:cNvPr>
          <p:cNvSpPr>
            <a:spLocks noGrp="1"/>
          </p:cNvSpPr>
          <p:nvPr>
            <p:ph sz="half" idx="18"/>
          </p:nvPr>
        </p:nvSpPr>
        <p:spPr>
          <a:xfrm>
            <a:off x="396001" y="8884151"/>
            <a:ext cx="6770974" cy="793805"/>
          </a:xfrm>
        </p:spPr>
        <p:txBody>
          <a:bodyPr lIns="0" tIns="0" rIns="0" bIns="0"/>
          <a:lstStyle>
            <a:lvl1pPr marL="0" indent="0">
              <a:buNone/>
              <a:defRPr sz="1300"/>
            </a:lvl1pPr>
            <a:lvl2pPr marL="377967" indent="0">
              <a:buNone/>
              <a:defRPr/>
            </a:lvl2pPr>
            <a:lvl3pPr marL="755934" indent="0">
              <a:buNone/>
              <a:defRPr/>
            </a:lvl3pPr>
            <a:lvl4pPr marL="1133901" indent="0">
              <a:buNone/>
              <a:defRPr/>
            </a:lvl4pPr>
            <a:lvl5pPr marL="1511869" indent="0">
              <a:buNone/>
              <a:defRPr/>
            </a:lvl5pPr>
          </a:lstStyle>
          <a:p>
            <a:pPr lvl="0"/>
            <a:r>
              <a:rPr lang="en-GB" dirty="0"/>
              <a:t>Click to edit Master text styles</a:t>
            </a:r>
          </a:p>
          <a:p>
            <a:pPr lvl="1"/>
            <a:r>
              <a:rPr lang="en-GB" dirty="0"/>
              <a:t>Second level</a:t>
            </a:r>
          </a:p>
          <a:p>
            <a:pPr lvl="2"/>
            <a:r>
              <a:rPr lang="en-GB" dirty="0"/>
              <a:t>Third level</a:t>
            </a:r>
            <a:endParaRPr lang="en-US" dirty="0"/>
          </a:p>
        </p:txBody>
      </p:sp>
      <p:pic>
        <p:nvPicPr>
          <p:cNvPr id="8" name="SSOT Logo" descr="Staffordshire and Stoke-on-Trent Integrated Care System Logo" hidden="1">
            <a:extLst>
              <a:ext uri="{FF2B5EF4-FFF2-40B4-BE49-F238E27FC236}">
                <a16:creationId xmlns:a16="http://schemas.microsoft.com/office/drawing/2014/main" id="{B2940C83-AD54-C2EC-603E-6FE6DEA02F65}"/>
              </a:ext>
            </a:extLst>
          </p:cNvPr>
          <p:cNvPicPr>
            <a:picLocks noGrp="1" noRot="1" noChangeAspect="1" noMove="1" noResize="1" noEditPoints="1" noAdjustHandles="1" noChangeArrowheads="1" noChangeShapeType="1" noCrop="1"/>
          </p:cNvPicPr>
          <p:nvPr userDrawn="1"/>
        </p:nvPicPr>
        <p:blipFill>
          <a:blip r:embed="rId3"/>
          <a:srcRect/>
          <a:stretch/>
        </p:blipFill>
        <p:spPr>
          <a:xfrm>
            <a:off x="396000" y="9994161"/>
            <a:ext cx="1478153" cy="407997"/>
          </a:xfrm>
          <a:prstGeom prst="rect">
            <a:avLst/>
          </a:prstGeom>
        </p:spPr>
      </p:pic>
      <p:sp>
        <p:nvSpPr>
          <p:cNvPr id="31" name="URL">
            <a:extLst>
              <a:ext uri="{FF2B5EF4-FFF2-40B4-BE49-F238E27FC236}">
                <a16:creationId xmlns:a16="http://schemas.microsoft.com/office/drawing/2014/main" id="{50D8D0F1-8669-4F1C-DA7A-53DD9601F6DF}"/>
              </a:ext>
            </a:extLst>
          </p:cNvPr>
          <p:cNvSpPr>
            <a:spLocks noGrp="1"/>
          </p:cNvSpPr>
          <p:nvPr>
            <p:ph sz="half" idx="16" hasCustomPrompt="1"/>
          </p:nvPr>
        </p:nvSpPr>
        <p:spPr>
          <a:xfrm>
            <a:off x="2162629" y="9953521"/>
            <a:ext cx="3319426" cy="441931"/>
          </a:xfrm>
        </p:spPr>
        <p:txBody>
          <a:bodyPr lIns="0" tIns="0" rIns="0" bIns="0" anchor="ctr" anchorCtr="1">
            <a:normAutofit/>
          </a:bodyPr>
          <a:lstStyle>
            <a:lvl1pPr marL="0" indent="0" algn="ctr">
              <a:buNone/>
              <a:defRPr sz="1600" b="0">
                <a:solidFill>
                  <a:schemeClr val="accent2"/>
                </a:solidFill>
              </a:defRPr>
            </a:lvl1pPr>
          </a:lstStyle>
          <a:p>
            <a:pPr lvl="0"/>
            <a:r>
              <a:rPr lang="en-GB" dirty="0"/>
              <a:t>Click to edit text</a:t>
            </a:r>
            <a:endParaRPr lang="en-US" dirty="0"/>
          </a:p>
        </p:txBody>
      </p:sp>
      <p:pic>
        <p:nvPicPr>
          <p:cNvPr id="9" name="STW Logo" descr="Shropshire,Telford and Wrekin Integrated Care System Logo" hidden="1">
            <a:extLst>
              <a:ext uri="{FF2B5EF4-FFF2-40B4-BE49-F238E27FC236}">
                <a16:creationId xmlns:a16="http://schemas.microsoft.com/office/drawing/2014/main" id="{0FF68249-4644-0A83-6FFF-21F1AFC1EB48}"/>
              </a:ext>
            </a:extLst>
          </p:cNvPr>
          <p:cNvPicPr>
            <a:picLocks noGrp="1" noRot="1" noChangeAspect="1" noMove="1" noResize="1" noEditPoints="1" noAdjustHandles="1" noChangeArrowheads="1" noChangeShapeType="1" noCrop="1"/>
          </p:cNvPicPr>
          <p:nvPr userDrawn="1"/>
        </p:nvPicPr>
        <p:blipFill>
          <a:blip r:embed="rId4"/>
          <a:stretch>
            <a:fillRect/>
          </a:stretch>
        </p:blipFill>
        <p:spPr>
          <a:xfrm>
            <a:off x="5688822" y="9987134"/>
            <a:ext cx="1478152" cy="432001"/>
          </a:xfrm>
          <a:prstGeom prst="rect">
            <a:avLst/>
          </a:prstGeom>
        </p:spPr>
      </p:pic>
    </p:spTree>
    <p:extLst>
      <p:ext uri="{BB962C8B-B14F-4D97-AF65-F5344CB8AC3E}">
        <p14:creationId xmlns:p14="http://schemas.microsoft.com/office/powerpoint/2010/main" val="323283353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82000"/>
                  </a:schemeClr>
                </a:solidFill>
              </a:defRPr>
            </a:lvl1pPr>
          </a:lstStyle>
          <a:p>
            <a:fld id="{BD113DA4-5673-7D4F-9994-B84BFC962244}" type="datetimeFigureOut">
              <a:rPr lang="en-GB" smtClean="0"/>
              <a:t>29/04/2025</a:t>
            </a:fld>
            <a:endParaRPr lang="en-GB" dirty="0"/>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82000"/>
                  </a:schemeClr>
                </a:solidFill>
              </a:defRPr>
            </a:lvl1pPr>
          </a:lstStyle>
          <a:p>
            <a:fld id="{AC50FCE3-9471-0943-8544-A15CFBF42004}" type="slidenum">
              <a:rPr lang="en-GB" smtClean="0"/>
              <a:t>‹#›</a:t>
            </a:fld>
            <a:endParaRPr lang="en-GB"/>
          </a:p>
        </p:txBody>
      </p:sp>
    </p:spTree>
    <p:extLst>
      <p:ext uri="{BB962C8B-B14F-4D97-AF65-F5344CB8AC3E}">
        <p14:creationId xmlns:p14="http://schemas.microsoft.com/office/powerpoint/2010/main" val="1850178957"/>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755934" rtl="0" eaLnBrk="1" latinLnBrk="0" hangingPunct="1">
        <a:lnSpc>
          <a:spcPct val="90000"/>
        </a:lnSpc>
        <a:spcBef>
          <a:spcPct val="0"/>
        </a:spcBef>
        <a:buNone/>
        <a:defRPr sz="3637" b="1" kern="1200">
          <a:solidFill>
            <a:schemeClr val="accent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1400" kern="1200">
          <a:solidFill>
            <a:srgbClr val="425563"/>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200" kern="1200">
          <a:solidFill>
            <a:srgbClr val="425563"/>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100" kern="1200">
          <a:solidFill>
            <a:srgbClr val="425563"/>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000" kern="1200">
          <a:solidFill>
            <a:srgbClr val="425563"/>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900" kern="1200">
          <a:solidFill>
            <a:srgbClr val="425563"/>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8"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hyperlink" Target="https://gbr01.safelinks.protection.outlook.com/?url=https%3A%2F%2Fyoutu.be%2F9HDDhzFAbxU&amp;data=05%7C02%7CRoz.Jones%40mpft.nhs.uk%7C0985e082d4ed47c737d408dd3a135eb0%7Cc37d6357c88b426bb680df8166a86ed7%7C0%7C0%7C638730577062979183%7CUnknown%7CTWFpbGZsb3d8eyJFbXB0eU1hcGkiOnRydWUsIlYiOiIwLjAuMDAwMCIsIlAiOiJXaW4zMiIsIkFOIjoiTWFpbCIsIldUIjoyfQ%3D%3D%7C0%7C%7C%7C&amp;sdata=7dW0fUtDk4E%2FE4xxTwP1YSpfN2dOp5xfV3Tqkiq2Prc%3D&amp;reserved=0" TargetMode="External"/><Relationship Id="rId13" Type="http://schemas.openxmlformats.org/officeDocument/2006/relationships/hyperlink" Target="mailto:systemcqi@mpft.nhs.uk" TargetMode="External"/><Relationship Id="rId18" Type="http://schemas.openxmlformats.org/officeDocument/2006/relationships/oleObject" Target="../embeddings/oleObject3.bin"/><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hyperlink" Target="https://forms.office.com/e/WwYmCC4ACG" TargetMode="External"/><Relationship Id="rId17" Type="http://schemas.openxmlformats.org/officeDocument/2006/relationships/image" Target="../media/image5.emf"/><Relationship Id="rId2" Type="http://schemas.openxmlformats.org/officeDocument/2006/relationships/notesSlide" Target="../notesSlides/notesSlide1.xml"/><Relationship Id="rId16" Type="http://schemas.openxmlformats.org/officeDocument/2006/relationships/oleObject" Target="../embeddings/oleObject2.bin"/><Relationship Id="rId20"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hyperlink" Target="https://www.shropshiretelfordandwrekin.nhs.uk/our-work/system-quality-improvement/" TargetMode="External"/><Relationship Id="rId11" Type="http://schemas.openxmlformats.org/officeDocument/2006/relationships/hyperlink" Target="../2025/10%20April%202025%20(Annual%20learn%20and%20share%20celebration)/QI%20Network%2010.4.25%20-%20FINAL.pdf" TargetMode="External"/><Relationship Id="rId5" Type="http://schemas.openxmlformats.org/officeDocument/2006/relationships/image" Target="../media/image2.png"/><Relationship Id="rId15" Type="http://schemas.openxmlformats.org/officeDocument/2006/relationships/image" Target="../media/image4.emf"/><Relationship Id="rId10" Type="http://schemas.openxmlformats.org/officeDocument/2006/relationships/hyperlink" Target="../2024/17%20October%202024/QI%20Network%2017.10.24%20%20-%20%20FINAL.pdf" TargetMode="External"/><Relationship Id="rId19" Type="http://schemas.openxmlformats.org/officeDocument/2006/relationships/image" Target="../media/image6.emf"/><Relationship Id="rId4" Type="http://schemas.openxmlformats.org/officeDocument/2006/relationships/hyperlink" Target="https://staffsstokeics.org.uk/about/continuous-quality-improvement-cqi/" TargetMode="External"/><Relationship Id="rId9" Type="http://schemas.openxmlformats.org/officeDocument/2006/relationships/hyperlink" Target="../2025/10%20April%202025%20(Annual%20learn%20and%20share%20celebration)/QIN%20April%202025%20edited%20-%20FINAL.mp4" TargetMode="External"/><Relationship Id="rId1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25">
            <a:extLst>
              <a:ext uri="{FF2B5EF4-FFF2-40B4-BE49-F238E27FC236}">
                <a16:creationId xmlns:a16="http://schemas.microsoft.com/office/drawing/2014/main" id="{4E186048-F1DB-8155-BB42-F574B39E6335}"/>
              </a:ext>
            </a:extLst>
          </p:cNvPr>
          <p:cNvSpPr>
            <a:spLocks noGrp="1"/>
          </p:cNvSpPr>
          <p:nvPr>
            <p:ph type="title"/>
          </p:nvPr>
        </p:nvSpPr>
        <p:spPr>
          <a:xfrm>
            <a:off x="396000" y="138000"/>
            <a:ext cx="5198914" cy="352611"/>
          </a:xfrm>
        </p:spPr>
        <p:txBody>
          <a:bodyPr>
            <a:normAutofit fontScale="90000"/>
          </a:bodyPr>
          <a:lstStyle/>
          <a:p>
            <a:r>
              <a:rPr lang="en-GB" dirty="0"/>
              <a:t>Quality Improvement Network </a:t>
            </a:r>
            <a:br>
              <a:rPr lang="en-GB" dirty="0"/>
            </a:br>
            <a:r>
              <a:rPr lang="en-GB" dirty="0"/>
              <a:t>Quarterly Update </a:t>
            </a:r>
          </a:p>
        </p:txBody>
      </p:sp>
      <p:sp>
        <p:nvSpPr>
          <p:cNvPr id="50" name="Content Placeholder 49">
            <a:extLst>
              <a:ext uri="{FF2B5EF4-FFF2-40B4-BE49-F238E27FC236}">
                <a16:creationId xmlns:a16="http://schemas.microsoft.com/office/drawing/2014/main" id="{E5BE6BD3-A962-9917-5D61-620A664BD6E2}"/>
              </a:ext>
            </a:extLst>
          </p:cNvPr>
          <p:cNvSpPr>
            <a:spLocks noGrp="1"/>
          </p:cNvSpPr>
          <p:nvPr>
            <p:ph sz="half" idx="15"/>
          </p:nvPr>
        </p:nvSpPr>
        <p:spPr>
          <a:xfrm>
            <a:off x="2671577" y="452087"/>
            <a:ext cx="1009146" cy="352611"/>
          </a:xfrm>
        </p:spPr>
        <p:txBody>
          <a:bodyPr>
            <a:normAutofit/>
          </a:bodyPr>
          <a:lstStyle/>
          <a:p>
            <a:r>
              <a:rPr lang="en-GB" sz="1600" dirty="0">
                <a:solidFill>
                  <a:schemeClr val="tx1"/>
                </a:solidFill>
              </a:rPr>
              <a:t>(Issue 11)</a:t>
            </a:r>
          </a:p>
        </p:txBody>
      </p:sp>
      <p:sp>
        <p:nvSpPr>
          <p:cNvPr id="35" name="Content Placeholder 34">
            <a:extLst>
              <a:ext uri="{FF2B5EF4-FFF2-40B4-BE49-F238E27FC236}">
                <a16:creationId xmlns:a16="http://schemas.microsoft.com/office/drawing/2014/main" id="{AE1BDFBA-7F29-738D-5BCE-6A96C07F1CF7}"/>
              </a:ext>
            </a:extLst>
          </p:cNvPr>
          <p:cNvSpPr>
            <a:spLocks noGrp="1"/>
          </p:cNvSpPr>
          <p:nvPr>
            <p:ph sz="half" idx="11"/>
          </p:nvPr>
        </p:nvSpPr>
        <p:spPr>
          <a:xfrm>
            <a:off x="400854" y="787684"/>
            <a:ext cx="4003039" cy="352611"/>
          </a:xfrm>
        </p:spPr>
        <p:txBody>
          <a:bodyPr/>
          <a:lstStyle/>
          <a:p>
            <a:r>
              <a:rPr lang="en-GB" b="0" dirty="0">
                <a:solidFill>
                  <a:schemeClr val="accent1"/>
                </a:solidFill>
              </a:rPr>
              <a:t>10 April 2025 </a:t>
            </a:r>
          </a:p>
        </p:txBody>
      </p:sp>
      <p:sp>
        <p:nvSpPr>
          <p:cNvPr id="39" name="Content Placeholder 38">
            <a:extLst>
              <a:ext uri="{FF2B5EF4-FFF2-40B4-BE49-F238E27FC236}">
                <a16:creationId xmlns:a16="http://schemas.microsoft.com/office/drawing/2014/main" id="{C1BB9A57-A745-5F34-1F9A-A9A33CF1BB89}"/>
              </a:ext>
            </a:extLst>
          </p:cNvPr>
          <p:cNvSpPr>
            <a:spLocks noGrp="1"/>
          </p:cNvSpPr>
          <p:nvPr>
            <p:ph sz="half" idx="10"/>
          </p:nvPr>
        </p:nvSpPr>
        <p:spPr>
          <a:xfrm>
            <a:off x="218446" y="1048500"/>
            <a:ext cx="7080361" cy="794742"/>
          </a:xfrm>
        </p:spPr>
        <p:txBody>
          <a:bodyPr>
            <a:normAutofit/>
          </a:bodyPr>
          <a:lstStyle/>
          <a:p>
            <a:pPr algn="ctr"/>
            <a:r>
              <a:rPr lang="en-GB" sz="1900" dirty="0">
                <a:solidFill>
                  <a:schemeClr val="accent1"/>
                </a:solidFill>
              </a:rPr>
              <a:t>Annual Share and Learn Event </a:t>
            </a:r>
          </a:p>
          <a:p>
            <a:pPr algn="ctr"/>
            <a:r>
              <a:rPr lang="en-GB" sz="1900" dirty="0">
                <a:solidFill>
                  <a:schemeClr val="accent1"/>
                </a:solidFill>
              </a:rPr>
              <a:t>Sharing our stories of success </a:t>
            </a:r>
          </a:p>
        </p:txBody>
      </p:sp>
      <p:sp>
        <p:nvSpPr>
          <p:cNvPr id="74" name="Content Placeholder 73">
            <a:extLst>
              <a:ext uri="{FF2B5EF4-FFF2-40B4-BE49-F238E27FC236}">
                <a16:creationId xmlns:a16="http://schemas.microsoft.com/office/drawing/2014/main" id="{E8489616-8353-3479-C68C-0A7F716176A8}"/>
              </a:ext>
            </a:extLst>
          </p:cNvPr>
          <p:cNvSpPr>
            <a:spLocks noGrp="1"/>
          </p:cNvSpPr>
          <p:nvPr>
            <p:ph sz="half" idx="1"/>
          </p:nvPr>
        </p:nvSpPr>
        <p:spPr>
          <a:xfrm>
            <a:off x="259718" y="1951245"/>
            <a:ext cx="7039090" cy="839440"/>
          </a:xfrm>
        </p:spPr>
        <p:txBody>
          <a:bodyPr>
            <a:noAutofit/>
          </a:bodyPr>
          <a:lstStyle/>
          <a:p>
            <a:pPr>
              <a:lnSpc>
                <a:spcPct val="100000"/>
              </a:lnSpc>
            </a:pPr>
            <a:r>
              <a:rPr lang="en-GB" sz="1100" dirty="0">
                <a:solidFill>
                  <a:schemeClr val="tx1"/>
                </a:solidFill>
              </a:rPr>
              <a:t>Our 13th Quality Improvement Network provided an opportunity for us to pause to join together to share our improvement achievements, reflect on fellow Network members experiences and give thought to how we could all adapt and adopt some of this improvement thinking into our own areas of work.  We had record numbers join this live event, with over 100 Network members joining us.  We all benefited from hearing other perspectives and experiences and were able to </a:t>
            </a:r>
            <a:r>
              <a:rPr lang="en-GB" sz="1100" b="1" dirty="0">
                <a:solidFill>
                  <a:schemeClr val="tx1"/>
                </a:solidFill>
              </a:rPr>
              <a:t>connect</a:t>
            </a:r>
            <a:r>
              <a:rPr lang="en-GB" sz="1100" dirty="0">
                <a:solidFill>
                  <a:schemeClr val="tx1"/>
                </a:solidFill>
              </a:rPr>
              <a:t>, </a:t>
            </a:r>
            <a:r>
              <a:rPr lang="en-GB" sz="1100" b="1" dirty="0">
                <a:solidFill>
                  <a:schemeClr val="tx1"/>
                </a:solidFill>
              </a:rPr>
              <a:t>learn</a:t>
            </a:r>
            <a:r>
              <a:rPr lang="en-GB" sz="1100" dirty="0">
                <a:solidFill>
                  <a:schemeClr val="tx1"/>
                </a:solidFill>
              </a:rPr>
              <a:t>, </a:t>
            </a:r>
            <a:r>
              <a:rPr lang="en-GB" sz="1100" b="1" dirty="0">
                <a:solidFill>
                  <a:schemeClr val="tx1"/>
                </a:solidFill>
              </a:rPr>
              <a:t>share</a:t>
            </a:r>
            <a:r>
              <a:rPr lang="en-GB" sz="1100" dirty="0">
                <a:solidFill>
                  <a:schemeClr val="tx1"/>
                </a:solidFill>
              </a:rPr>
              <a:t> and </a:t>
            </a:r>
            <a:r>
              <a:rPr lang="en-GB" sz="1100" b="1" dirty="0">
                <a:solidFill>
                  <a:schemeClr val="tx1"/>
                </a:solidFill>
              </a:rPr>
              <a:t>improve together.</a:t>
            </a:r>
            <a:endParaRPr lang="en-GB" sz="1100" dirty="0">
              <a:solidFill>
                <a:schemeClr val="tx1"/>
              </a:solidFill>
            </a:endParaRPr>
          </a:p>
        </p:txBody>
      </p:sp>
      <p:sp>
        <p:nvSpPr>
          <p:cNvPr id="86" name="Content Placeholder 85">
            <a:extLst>
              <a:ext uri="{FF2B5EF4-FFF2-40B4-BE49-F238E27FC236}">
                <a16:creationId xmlns:a16="http://schemas.microsoft.com/office/drawing/2014/main" id="{15455588-4687-56C3-67CE-D77A69977773}"/>
              </a:ext>
            </a:extLst>
          </p:cNvPr>
          <p:cNvSpPr>
            <a:spLocks noGrp="1"/>
          </p:cNvSpPr>
          <p:nvPr>
            <p:ph sz="half" idx="17"/>
          </p:nvPr>
        </p:nvSpPr>
        <p:spPr>
          <a:xfrm>
            <a:off x="259718" y="2874883"/>
            <a:ext cx="4804651" cy="389620"/>
          </a:xfrm>
        </p:spPr>
        <p:txBody>
          <a:bodyPr numCol="1" spcCol="288000">
            <a:noAutofit/>
          </a:bodyPr>
          <a:lstStyle/>
          <a:p>
            <a:pPr>
              <a:lnSpc>
                <a:spcPct val="100000"/>
              </a:lnSpc>
              <a:spcBef>
                <a:spcPts val="0"/>
              </a:spcBef>
            </a:pPr>
            <a:r>
              <a:rPr lang="en-GB" sz="1200" b="1" dirty="0">
                <a:solidFill>
                  <a:schemeClr val="accent1"/>
                </a:solidFill>
                <a:latin typeface="Arial" panose="020B0604020202020204" pitchFamily="34" charset="0"/>
                <a:ea typeface="Aptos" panose="020B0004020202020204" pitchFamily="34" charset="0"/>
                <a:cs typeface="Times New Roman" panose="02020603050405020304" pitchFamily="18" charset="0"/>
              </a:rPr>
              <a:t>An overview of the stories shared </a:t>
            </a:r>
            <a:endParaRPr lang="en-GB" sz="1200" dirty="0">
              <a:solidFill>
                <a:schemeClr val="accent1"/>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10" name="Content Placeholder 109">
            <a:extLst>
              <a:ext uri="{FF2B5EF4-FFF2-40B4-BE49-F238E27FC236}">
                <a16:creationId xmlns:a16="http://schemas.microsoft.com/office/drawing/2014/main" id="{51B193B7-2D3D-54B4-89F9-4DA65C599784}"/>
              </a:ext>
            </a:extLst>
          </p:cNvPr>
          <p:cNvSpPr>
            <a:spLocks noGrp="1"/>
          </p:cNvSpPr>
          <p:nvPr>
            <p:ph sz="half" idx="18"/>
          </p:nvPr>
        </p:nvSpPr>
        <p:spPr>
          <a:xfrm>
            <a:off x="2995457" y="8794284"/>
            <a:ext cx="3925088" cy="948880"/>
          </a:xfrm>
        </p:spPr>
        <p:txBody>
          <a:bodyPr>
            <a:normAutofit fontScale="40000" lnSpcReduction="20000"/>
          </a:bodyPr>
          <a:lstStyle/>
          <a:p>
            <a:pPr>
              <a:lnSpc>
                <a:spcPct val="120000"/>
              </a:lnSpc>
              <a:spcBef>
                <a:spcPts val="300"/>
              </a:spcBef>
              <a:spcAft>
                <a:spcPts val="300"/>
              </a:spcAft>
            </a:pPr>
            <a:r>
              <a:rPr lang="en-GB" sz="2500" b="1" dirty="0">
                <a:solidFill>
                  <a:schemeClr val="accent2"/>
                </a:solidFill>
                <a:effectLst/>
                <a:ea typeface="Aptos" panose="020B0004020202020204" pitchFamily="34" charset="0"/>
                <a:cs typeface="Times New Roman" panose="02020603050405020304" pitchFamily="18" charset="0"/>
              </a:rPr>
              <a:t>Our Next Network Event: </a:t>
            </a:r>
          </a:p>
          <a:p>
            <a:pPr>
              <a:lnSpc>
                <a:spcPct val="120000"/>
              </a:lnSpc>
              <a:spcBef>
                <a:spcPts val="300"/>
              </a:spcBef>
              <a:spcAft>
                <a:spcPts val="300"/>
              </a:spcAft>
            </a:pPr>
            <a:r>
              <a:rPr lang="en-GB" sz="2500" b="1" dirty="0">
                <a:solidFill>
                  <a:schemeClr val="tx1"/>
                </a:solidFill>
                <a:effectLst/>
                <a:ea typeface="Aptos" panose="020B0004020202020204" pitchFamily="34" charset="0"/>
                <a:cs typeface="Times New Roman" panose="02020603050405020304" pitchFamily="18" charset="0"/>
              </a:rPr>
              <a:t>17 July 2025 @ 1pm</a:t>
            </a:r>
          </a:p>
          <a:p>
            <a:pPr>
              <a:lnSpc>
                <a:spcPct val="120000"/>
              </a:lnSpc>
              <a:spcBef>
                <a:spcPts val="300"/>
              </a:spcBef>
              <a:spcAft>
                <a:spcPts val="300"/>
              </a:spcAft>
            </a:pPr>
            <a:r>
              <a:rPr lang="en-GB" sz="2500" b="1" dirty="0">
                <a:solidFill>
                  <a:schemeClr val="tx1"/>
                </a:solidFill>
              </a:rPr>
              <a:t>Demand and Capacity </a:t>
            </a:r>
            <a:r>
              <a:rPr lang="en-GB" sz="2500" dirty="0">
                <a:solidFill>
                  <a:schemeClr val="tx1"/>
                </a:solidFill>
              </a:rPr>
              <a:t>and how Quality </a:t>
            </a:r>
          </a:p>
          <a:p>
            <a:pPr>
              <a:lnSpc>
                <a:spcPct val="120000"/>
              </a:lnSpc>
              <a:spcBef>
                <a:spcPts val="300"/>
              </a:spcBef>
              <a:spcAft>
                <a:spcPts val="300"/>
              </a:spcAft>
            </a:pPr>
            <a:r>
              <a:rPr lang="en-GB" sz="2500" dirty="0">
                <a:solidFill>
                  <a:schemeClr val="tx1"/>
                </a:solidFill>
              </a:rPr>
              <a:t>Improvement techniques can support this</a:t>
            </a:r>
            <a:endParaRPr lang="en-GB" sz="2500" dirty="0">
              <a:solidFill>
                <a:schemeClr val="tx1"/>
              </a:solidFill>
              <a:effectLst/>
              <a:ea typeface="Aptos" panose="020B0004020202020204" pitchFamily="34" charset="0"/>
              <a:cs typeface="Times New Roman" panose="02020603050405020304" pitchFamily="18" charset="0"/>
            </a:endParaRPr>
          </a:p>
          <a:p>
            <a:pPr>
              <a:lnSpc>
                <a:spcPct val="120000"/>
              </a:lnSpc>
              <a:spcBef>
                <a:spcPts val="200"/>
              </a:spcBef>
              <a:spcAft>
                <a:spcPts val="300"/>
              </a:spcAft>
            </a:pPr>
            <a:endParaRPr lang="en-GB" sz="1900" dirty="0">
              <a:solidFill>
                <a:srgbClr val="000000"/>
              </a:solidFill>
              <a:effectLst/>
              <a:ea typeface="Aptos" panose="020B0004020202020204" pitchFamily="34" charset="0"/>
              <a:cs typeface="Times New Roman" panose="02020603050405020304" pitchFamily="18" charset="0"/>
            </a:endParaRPr>
          </a:p>
          <a:p>
            <a:pPr>
              <a:lnSpc>
                <a:spcPct val="120000"/>
              </a:lnSpc>
              <a:spcBef>
                <a:spcPts val="200"/>
              </a:spcBef>
              <a:spcAft>
                <a:spcPts val="300"/>
              </a:spcAft>
            </a:pPr>
            <a:endParaRPr lang="en-GB" sz="1200" dirty="0">
              <a:solidFill>
                <a:srgbClr val="000000"/>
              </a:solidFill>
              <a:effectLst/>
              <a:ea typeface="Aptos" panose="020B0004020202020204" pitchFamily="34" charset="0"/>
              <a:cs typeface="Times New Roman" panose="02020603050405020304" pitchFamily="18" charset="0"/>
            </a:endParaRPr>
          </a:p>
        </p:txBody>
      </p:sp>
      <p:pic>
        <p:nvPicPr>
          <p:cNvPr id="111" name="Picture 110" descr="A circular diagram labelled &quot;Quality Improvement Network” with the core message &quot;Improving health and care across our Integrated Care Systems,&quot; at the centre, surrounded by four circles with the titles: Learn, Share, Improve, Connect.">
            <a:extLst>
              <a:ext uri="{FF2B5EF4-FFF2-40B4-BE49-F238E27FC236}">
                <a16:creationId xmlns:a16="http://schemas.microsoft.com/office/drawing/2014/main" id="{2094DE8F-F2F0-F557-C0C1-56A7D5DD987A}"/>
              </a:ext>
            </a:extLst>
          </p:cNvPr>
          <p:cNvPicPr>
            <a:picLocks noChangeAspect="1"/>
          </p:cNvPicPr>
          <p:nvPr/>
        </p:nvPicPr>
        <p:blipFill>
          <a:blip r:embed="rId3"/>
          <a:stretch>
            <a:fillRect/>
          </a:stretch>
        </p:blipFill>
        <p:spPr>
          <a:xfrm>
            <a:off x="5956300" y="78566"/>
            <a:ext cx="1450975" cy="1452265"/>
          </a:xfrm>
          <a:prstGeom prst="rect">
            <a:avLst/>
          </a:prstGeom>
        </p:spPr>
      </p:pic>
      <p:pic>
        <p:nvPicPr>
          <p:cNvPr id="112" name="SSOT Logo" descr="Staffordshire and Stoke-on-Trent Integrated Care System Logo">
            <a:hlinkClick r:id="rId4"/>
            <a:extLst>
              <a:ext uri="{FF2B5EF4-FFF2-40B4-BE49-F238E27FC236}">
                <a16:creationId xmlns:a16="http://schemas.microsoft.com/office/drawing/2014/main" id="{DEF2F352-5896-38CB-6E7D-B38FB9895B9A}"/>
              </a:ext>
            </a:extLst>
          </p:cNvPr>
          <p:cNvPicPr>
            <a:picLocks noChangeAspect="1"/>
          </p:cNvPicPr>
          <p:nvPr/>
        </p:nvPicPr>
        <p:blipFill>
          <a:blip r:embed="rId5"/>
          <a:srcRect/>
          <a:stretch/>
        </p:blipFill>
        <p:spPr>
          <a:xfrm>
            <a:off x="396000" y="9994161"/>
            <a:ext cx="1478153" cy="407997"/>
          </a:xfrm>
          <a:prstGeom prst="rect">
            <a:avLst/>
          </a:prstGeom>
        </p:spPr>
      </p:pic>
      <p:pic>
        <p:nvPicPr>
          <p:cNvPr id="113" name="STW Logo" descr="Shropshire,Telford and Wrekin Integrated Care System Logo">
            <a:hlinkClick r:id="rId6"/>
            <a:extLst>
              <a:ext uri="{FF2B5EF4-FFF2-40B4-BE49-F238E27FC236}">
                <a16:creationId xmlns:a16="http://schemas.microsoft.com/office/drawing/2014/main" id="{10AC416F-FF63-BB47-FA12-3E43D0746F37}"/>
              </a:ext>
            </a:extLst>
          </p:cNvPr>
          <p:cNvPicPr>
            <a:picLocks noChangeAspect="1"/>
          </p:cNvPicPr>
          <p:nvPr/>
        </p:nvPicPr>
        <p:blipFill>
          <a:blip r:embed="rId7"/>
          <a:stretch>
            <a:fillRect/>
          </a:stretch>
        </p:blipFill>
        <p:spPr>
          <a:xfrm>
            <a:off x="5688822" y="9987134"/>
            <a:ext cx="1478152" cy="432001"/>
          </a:xfrm>
          <a:prstGeom prst="rect">
            <a:avLst/>
          </a:prstGeom>
        </p:spPr>
      </p:pic>
      <p:sp>
        <p:nvSpPr>
          <p:cNvPr id="2" name="Content Placeholder 93">
            <a:extLst>
              <a:ext uri="{FF2B5EF4-FFF2-40B4-BE49-F238E27FC236}">
                <a16:creationId xmlns:a16="http://schemas.microsoft.com/office/drawing/2014/main" id="{12B9A059-02A4-0C08-3ABB-55951C09FE76}"/>
              </a:ext>
            </a:extLst>
          </p:cNvPr>
          <p:cNvSpPr txBox="1">
            <a:spLocks/>
          </p:cNvSpPr>
          <p:nvPr/>
        </p:nvSpPr>
        <p:spPr>
          <a:xfrm>
            <a:off x="2437225" y="9936163"/>
            <a:ext cx="2936359" cy="1015663"/>
          </a:xfrm>
          <a:prstGeom prst="rect">
            <a:avLst/>
          </a:prstGeom>
        </p:spPr>
        <p:txBody>
          <a:bodyPr vert="horz" lIns="0" tIns="0" rIns="0" bIns="0" rtlCol="0">
            <a:noAutofit/>
          </a:bodyPr>
          <a:lstStyle>
            <a:lvl1pPr marL="0" indent="0" algn="l" defTabSz="755934" rtl="0" eaLnBrk="1" latinLnBrk="0" hangingPunct="1">
              <a:lnSpc>
                <a:spcPct val="90000"/>
              </a:lnSpc>
              <a:spcBef>
                <a:spcPts val="827"/>
              </a:spcBef>
              <a:buFont typeface="Arial" panose="020B0604020202020204" pitchFamily="34" charset="0"/>
              <a:buNone/>
              <a:defRPr sz="1300" kern="1200">
                <a:solidFill>
                  <a:srgbClr val="425563"/>
                </a:solidFill>
                <a:latin typeface="+mn-lt"/>
                <a:ea typeface="+mn-ea"/>
                <a:cs typeface="+mn-cs"/>
              </a:defRPr>
            </a:lvl1pPr>
            <a:lvl2pPr marL="377967" indent="0" algn="l" defTabSz="755934" rtl="0" eaLnBrk="1" latinLnBrk="0" hangingPunct="1">
              <a:lnSpc>
                <a:spcPct val="90000"/>
              </a:lnSpc>
              <a:spcBef>
                <a:spcPts val="413"/>
              </a:spcBef>
              <a:buFont typeface="Arial" panose="020B0604020202020204" pitchFamily="34" charset="0"/>
              <a:buNone/>
              <a:defRPr sz="1200" kern="1200">
                <a:solidFill>
                  <a:srgbClr val="425563"/>
                </a:solidFill>
                <a:latin typeface="+mn-lt"/>
                <a:ea typeface="+mn-ea"/>
                <a:cs typeface="+mn-cs"/>
              </a:defRPr>
            </a:lvl2pPr>
            <a:lvl3pPr marL="755934" indent="0" algn="l" defTabSz="755934" rtl="0" eaLnBrk="1" latinLnBrk="0" hangingPunct="1">
              <a:lnSpc>
                <a:spcPct val="90000"/>
              </a:lnSpc>
              <a:spcBef>
                <a:spcPts val="413"/>
              </a:spcBef>
              <a:buFont typeface="Arial" panose="020B0604020202020204" pitchFamily="34" charset="0"/>
              <a:buNone/>
              <a:defRPr sz="1100" kern="1200">
                <a:solidFill>
                  <a:srgbClr val="425563"/>
                </a:solidFill>
                <a:latin typeface="+mn-lt"/>
                <a:ea typeface="+mn-ea"/>
                <a:cs typeface="+mn-cs"/>
              </a:defRPr>
            </a:lvl3pPr>
            <a:lvl4pPr marL="1133901" indent="0" algn="l" defTabSz="755934" rtl="0" eaLnBrk="1" latinLnBrk="0" hangingPunct="1">
              <a:lnSpc>
                <a:spcPct val="90000"/>
              </a:lnSpc>
              <a:spcBef>
                <a:spcPts val="413"/>
              </a:spcBef>
              <a:buFont typeface="Arial" panose="020B0604020202020204" pitchFamily="34" charset="0"/>
              <a:buNone/>
              <a:defRPr sz="1000" kern="1200">
                <a:solidFill>
                  <a:srgbClr val="425563"/>
                </a:solidFill>
                <a:latin typeface="+mn-lt"/>
                <a:ea typeface="+mn-ea"/>
                <a:cs typeface="+mn-cs"/>
              </a:defRPr>
            </a:lvl4pPr>
            <a:lvl5pPr marL="1511869" indent="0" algn="l" defTabSz="755934" rtl="0" eaLnBrk="1" latinLnBrk="0" hangingPunct="1">
              <a:lnSpc>
                <a:spcPct val="90000"/>
              </a:lnSpc>
              <a:spcBef>
                <a:spcPts val="413"/>
              </a:spcBef>
              <a:buFont typeface="Arial" panose="020B0604020202020204" pitchFamily="34" charset="0"/>
              <a:buNone/>
              <a:defRPr sz="900" kern="1200">
                <a:solidFill>
                  <a:srgbClr val="425563"/>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a:lnSpc>
                <a:spcPct val="100000"/>
              </a:lnSpc>
              <a:spcBef>
                <a:spcPts val="0"/>
              </a:spcBef>
            </a:pPr>
            <a:r>
              <a:rPr lang="en-GB" sz="1000" b="1" dirty="0">
                <a:solidFill>
                  <a:srgbClr val="000000"/>
                </a:solidFill>
                <a:ea typeface="Aptos" panose="020B0004020202020204" pitchFamily="34" charset="0"/>
                <a:cs typeface="Times New Roman" panose="02020603050405020304" pitchFamily="18" charset="0"/>
              </a:rPr>
              <a:t>For more resources, videos and case studies from all of our Networks visit our Continuous Quality Improvement pages </a:t>
            </a:r>
            <a:r>
              <a:rPr lang="en-GB" sz="1000" dirty="0">
                <a:solidFill>
                  <a:srgbClr val="000000"/>
                </a:solidFill>
                <a:ea typeface="Aptos" panose="020B0004020202020204" pitchFamily="34" charset="0"/>
                <a:cs typeface="Times New Roman" panose="02020603050405020304" pitchFamily="18" charset="0"/>
              </a:rPr>
              <a:t>(click logos to view) :</a:t>
            </a:r>
          </a:p>
          <a:p>
            <a:pPr>
              <a:lnSpc>
                <a:spcPct val="100000"/>
              </a:lnSpc>
              <a:spcBef>
                <a:spcPts val="0"/>
              </a:spcBef>
            </a:pPr>
            <a:endParaRPr lang="en-GB" sz="1000" dirty="0">
              <a:solidFill>
                <a:srgbClr val="000000"/>
              </a:solidFill>
              <a:ea typeface="Aptos" panose="020B000402020202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7EFC3B87-6B9E-7924-AA16-74E32118994F}"/>
              </a:ext>
            </a:extLst>
          </p:cNvPr>
          <p:cNvSpPr txBox="1"/>
          <p:nvPr/>
        </p:nvSpPr>
        <p:spPr>
          <a:xfrm>
            <a:off x="207562" y="3121083"/>
            <a:ext cx="5219108" cy="1631216"/>
          </a:xfrm>
          <a:prstGeom prst="rect">
            <a:avLst/>
          </a:prstGeom>
          <a:noFill/>
        </p:spPr>
        <p:txBody>
          <a:bodyPr wrap="square">
            <a:spAutoFit/>
          </a:bodyPr>
          <a:lstStyle/>
          <a:p>
            <a:pPr marL="0" indent="0">
              <a:buNone/>
            </a:pPr>
            <a:r>
              <a:rPr lang="en-US" sz="1000" b="1" dirty="0">
                <a:ln w="0"/>
                <a:solidFill>
                  <a:schemeClr val="tx1"/>
                </a:solidFill>
                <a:latin typeface="+mn-lt"/>
                <a:ea typeface="Lantinghei SC Demibold" charset="-122"/>
                <a:cs typeface="Calibri" panose="020F0502020204030204" pitchFamily="34" charset="0"/>
              </a:rPr>
              <a:t>Winter Illness Centre </a:t>
            </a:r>
          </a:p>
          <a:p>
            <a:pPr marL="0" indent="0">
              <a:buNone/>
            </a:pPr>
            <a:r>
              <a:rPr lang="en-GB" sz="1000" dirty="0">
                <a:solidFill>
                  <a:schemeClr val="tx1"/>
                </a:solidFill>
                <a:latin typeface="+mn-lt"/>
              </a:rPr>
              <a:t>A story from Shrewsbury Primary Care Network, by Charlotte</a:t>
            </a:r>
            <a:r>
              <a:rPr lang="en-GB" sz="1000" dirty="0">
                <a:solidFill>
                  <a:schemeClr val="tx1"/>
                </a:solidFill>
                <a:effectLst/>
                <a:latin typeface="+mn-lt"/>
                <a:ea typeface="Aptos" panose="020B0004020202020204" pitchFamily="34" charset="0"/>
                <a:cs typeface="Aptos" panose="020B0004020202020204" pitchFamily="34" charset="0"/>
              </a:rPr>
              <a:t> Hart a</a:t>
            </a:r>
            <a:r>
              <a:rPr lang="en-GB" sz="1000" dirty="0">
                <a:solidFill>
                  <a:schemeClr val="tx1"/>
                </a:solidFill>
                <a:latin typeface="+mn-lt"/>
              </a:rPr>
              <a:t>nd Nicky Durrant </a:t>
            </a:r>
          </a:p>
          <a:p>
            <a:pPr marL="0" indent="0">
              <a:lnSpc>
                <a:spcPct val="100000"/>
              </a:lnSpc>
              <a:spcBef>
                <a:spcPts val="0"/>
              </a:spcBef>
              <a:buNone/>
            </a:pPr>
            <a:r>
              <a:rPr lang="en-GB" sz="1000" dirty="0"/>
              <a:t>This is an improvement initiative led from Primary Care, to improve the management of respiratory illness to reduce system demand, using a PDSA approach to test, adapt and adopt an improvement into a model ready for deployment across other Primary Care Networks.  Respiratory illness over winter leads to an increase in patient attendance at both general practice and A&amp;E at a time where these services are already under considerable pressure.  The aim of this project was to </a:t>
            </a:r>
            <a:r>
              <a:rPr lang="en-GB" sz="1000" dirty="0">
                <a:effectLst/>
                <a:ea typeface="Times New Roman" panose="02020603050405020304" pitchFamily="18" charset="0"/>
                <a:cs typeface="Calibri" panose="020F0502020204030204" pitchFamily="34" charset="0"/>
              </a:rPr>
              <a:t>increase capacity for acute respiratory illness, sore throats, earache to 2000 additional appointments from October 2023 – March 2024</a:t>
            </a:r>
          </a:p>
        </p:txBody>
      </p:sp>
      <p:sp>
        <p:nvSpPr>
          <p:cNvPr id="23" name="TextBox 22">
            <a:extLst>
              <a:ext uri="{FF2B5EF4-FFF2-40B4-BE49-F238E27FC236}">
                <a16:creationId xmlns:a16="http://schemas.microsoft.com/office/drawing/2014/main" id="{717DC9AA-B55E-C584-95A3-256EFC20648D}"/>
              </a:ext>
            </a:extLst>
          </p:cNvPr>
          <p:cNvSpPr txBox="1"/>
          <p:nvPr/>
        </p:nvSpPr>
        <p:spPr>
          <a:xfrm>
            <a:off x="207562" y="4812817"/>
            <a:ext cx="5179766" cy="1323439"/>
          </a:xfrm>
          <a:prstGeom prst="rect">
            <a:avLst/>
          </a:prstGeom>
          <a:noFill/>
        </p:spPr>
        <p:txBody>
          <a:bodyPr wrap="square">
            <a:spAutoFit/>
          </a:bodyPr>
          <a:lstStyle/>
          <a:p>
            <a:pPr marL="0" indent="0">
              <a:buNone/>
            </a:pPr>
            <a:r>
              <a:rPr lang="en-GB" sz="1000" b="1" dirty="0">
                <a:solidFill>
                  <a:schemeClr val="tx1"/>
                </a:solidFill>
                <a:latin typeface="+mn-lt"/>
              </a:rPr>
              <a:t>Diabetic Screening Service – improving engagement and attendance </a:t>
            </a:r>
          </a:p>
          <a:p>
            <a:pPr marL="0" indent="0">
              <a:buNone/>
            </a:pPr>
            <a:r>
              <a:rPr lang="en-GB" sz="1000" dirty="0">
                <a:solidFill>
                  <a:schemeClr val="tx1"/>
                </a:solidFill>
                <a:latin typeface="+mn-lt"/>
              </a:rPr>
              <a:t>A story from the Diabetic Screening Service (MPFT) by Jade Freeman </a:t>
            </a:r>
          </a:p>
          <a:p>
            <a:pPr marL="0" indent="0">
              <a:buNone/>
            </a:pPr>
            <a:r>
              <a:rPr lang="en-GB" sz="1000" dirty="0"/>
              <a:t>This team-initiated service improvement focused on increasing engagement by targeting those people who were not accessing services in clinical settings.  Through a process of testing new ideas and seeking out every learning opportunity, the service were able to make demonstrable improvements against KPI’s that directly improved outcomes for people using their service.  QI methodology and support did not guide this work however you will see from the story that there is a clear application of QI thinking.</a:t>
            </a:r>
          </a:p>
        </p:txBody>
      </p:sp>
      <p:sp>
        <p:nvSpPr>
          <p:cNvPr id="25" name="TextBox 24">
            <a:extLst>
              <a:ext uri="{FF2B5EF4-FFF2-40B4-BE49-F238E27FC236}">
                <a16:creationId xmlns:a16="http://schemas.microsoft.com/office/drawing/2014/main" id="{01103FDB-8EFC-75BA-5292-D5CDD1C87D8A}"/>
              </a:ext>
            </a:extLst>
          </p:cNvPr>
          <p:cNvSpPr txBox="1"/>
          <p:nvPr/>
        </p:nvSpPr>
        <p:spPr>
          <a:xfrm>
            <a:off x="218446" y="6260127"/>
            <a:ext cx="5174479" cy="1015663"/>
          </a:xfrm>
          <a:prstGeom prst="rect">
            <a:avLst/>
          </a:prstGeom>
          <a:noFill/>
        </p:spPr>
        <p:txBody>
          <a:bodyPr wrap="square">
            <a:spAutoFit/>
          </a:bodyPr>
          <a:lstStyle/>
          <a:p>
            <a:pPr marL="0" indent="0">
              <a:buNone/>
            </a:pPr>
            <a:r>
              <a:rPr lang="en-GB" sz="1000" b="1" dirty="0">
                <a:solidFill>
                  <a:schemeClr val="tx1"/>
                </a:solidFill>
                <a:latin typeface="+mn-lt"/>
              </a:rPr>
              <a:t>Reducing Incidents of Violence and Aggression in an inpatient setting </a:t>
            </a:r>
          </a:p>
          <a:p>
            <a:pPr marL="0" indent="0">
              <a:buNone/>
            </a:pPr>
            <a:r>
              <a:rPr lang="en-GB" sz="1000" dirty="0">
                <a:solidFill>
                  <a:schemeClr val="tx1"/>
                </a:solidFill>
                <a:latin typeface="+mn-lt"/>
              </a:rPr>
              <a:t>A story from the Midland Centre for Spinal Injuries (RJAH) by Anne Worrall</a:t>
            </a:r>
          </a:p>
          <a:p>
            <a:pPr marL="0" indent="0">
              <a:buNone/>
            </a:pPr>
            <a:r>
              <a:rPr lang="en-GB" sz="1000" dirty="0"/>
              <a:t>A Quality Improvement initiative with a staff focus.  There is evidence of QI thinking throughout, with a clear aim and data to measure impact.  The project had a focus on education being the driver for improvements in reducing the number of Violence and Aggression incidents on an inpatient setting. </a:t>
            </a:r>
          </a:p>
        </p:txBody>
      </p:sp>
      <p:sp>
        <p:nvSpPr>
          <p:cNvPr id="28" name="Content Placeholder 85">
            <a:extLst>
              <a:ext uri="{FF2B5EF4-FFF2-40B4-BE49-F238E27FC236}">
                <a16:creationId xmlns:a16="http://schemas.microsoft.com/office/drawing/2014/main" id="{B0DFA720-3E79-B703-0B46-57A7EF482B5E}"/>
              </a:ext>
            </a:extLst>
          </p:cNvPr>
          <p:cNvSpPr txBox="1">
            <a:spLocks/>
          </p:cNvSpPr>
          <p:nvPr/>
        </p:nvSpPr>
        <p:spPr>
          <a:xfrm>
            <a:off x="5409194" y="2874883"/>
            <a:ext cx="1998082" cy="389620"/>
          </a:xfrm>
          <a:prstGeom prst="rect">
            <a:avLst/>
          </a:prstGeom>
        </p:spPr>
        <p:txBody>
          <a:bodyPr vert="horz" lIns="0" tIns="0" rIns="0" bIns="0" numCol="1" spcCol="288000" rtlCol="0">
            <a:noAutofit/>
          </a:bodyPr>
          <a:lstStyle>
            <a:lvl1pPr marL="0" indent="0" algn="l" defTabSz="755934" rtl="0" eaLnBrk="1" latinLnBrk="0" hangingPunct="1">
              <a:lnSpc>
                <a:spcPct val="90000"/>
              </a:lnSpc>
              <a:spcBef>
                <a:spcPts val="827"/>
              </a:spcBef>
              <a:buFont typeface="Arial" panose="020B0604020202020204" pitchFamily="34" charset="0"/>
              <a:buNone/>
              <a:defRPr sz="1300" kern="1200">
                <a:solidFill>
                  <a:srgbClr val="425563"/>
                </a:solidFill>
                <a:latin typeface="+mn-lt"/>
                <a:ea typeface="+mn-ea"/>
                <a:cs typeface="+mn-cs"/>
              </a:defRPr>
            </a:lvl1pPr>
            <a:lvl2pPr marL="377967" indent="0" algn="l" defTabSz="755934" rtl="0" eaLnBrk="1" latinLnBrk="0" hangingPunct="1">
              <a:lnSpc>
                <a:spcPct val="90000"/>
              </a:lnSpc>
              <a:spcBef>
                <a:spcPts val="413"/>
              </a:spcBef>
              <a:buFont typeface="Arial" panose="020B0604020202020204" pitchFamily="34" charset="0"/>
              <a:buNone/>
              <a:defRPr sz="1200" kern="1200">
                <a:solidFill>
                  <a:srgbClr val="425563"/>
                </a:solidFill>
                <a:latin typeface="+mn-lt"/>
                <a:ea typeface="+mn-ea"/>
                <a:cs typeface="+mn-cs"/>
              </a:defRPr>
            </a:lvl2pPr>
            <a:lvl3pPr marL="755934" indent="0" algn="l" defTabSz="755934" rtl="0" eaLnBrk="1" latinLnBrk="0" hangingPunct="1">
              <a:lnSpc>
                <a:spcPct val="90000"/>
              </a:lnSpc>
              <a:spcBef>
                <a:spcPts val="413"/>
              </a:spcBef>
              <a:buFont typeface="Arial" panose="020B0604020202020204" pitchFamily="34" charset="0"/>
              <a:buNone/>
              <a:defRPr sz="1100" kern="1200">
                <a:solidFill>
                  <a:srgbClr val="425563"/>
                </a:solidFill>
                <a:latin typeface="+mn-lt"/>
                <a:ea typeface="+mn-ea"/>
                <a:cs typeface="+mn-cs"/>
              </a:defRPr>
            </a:lvl3pPr>
            <a:lvl4pPr marL="1133901" indent="0" algn="l" defTabSz="755934" rtl="0" eaLnBrk="1" latinLnBrk="0" hangingPunct="1">
              <a:lnSpc>
                <a:spcPct val="90000"/>
              </a:lnSpc>
              <a:spcBef>
                <a:spcPts val="413"/>
              </a:spcBef>
              <a:buFont typeface="Arial" panose="020B0604020202020204" pitchFamily="34" charset="0"/>
              <a:buNone/>
              <a:defRPr sz="1000" kern="1200">
                <a:solidFill>
                  <a:srgbClr val="425563"/>
                </a:solidFill>
                <a:latin typeface="+mn-lt"/>
                <a:ea typeface="+mn-ea"/>
                <a:cs typeface="+mn-cs"/>
              </a:defRPr>
            </a:lvl4pPr>
            <a:lvl5pPr marL="1511869" indent="0" algn="l" defTabSz="755934" rtl="0" eaLnBrk="1" latinLnBrk="0" hangingPunct="1">
              <a:lnSpc>
                <a:spcPct val="90000"/>
              </a:lnSpc>
              <a:spcBef>
                <a:spcPts val="413"/>
              </a:spcBef>
              <a:buFont typeface="Arial" panose="020B0604020202020204" pitchFamily="34" charset="0"/>
              <a:buNone/>
              <a:defRPr sz="900" kern="1200">
                <a:solidFill>
                  <a:srgbClr val="425563"/>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a:lnSpc>
                <a:spcPct val="100000"/>
              </a:lnSpc>
              <a:spcBef>
                <a:spcPts val="0"/>
              </a:spcBef>
            </a:pPr>
            <a:r>
              <a:rPr lang="en-GB" sz="1200" b="1" dirty="0">
                <a:solidFill>
                  <a:schemeClr val="accent1"/>
                </a:solidFill>
                <a:latin typeface="Arial" panose="020B0604020202020204" pitchFamily="34" charset="0"/>
                <a:ea typeface="Aptos" panose="020B0004020202020204" pitchFamily="34" charset="0"/>
                <a:cs typeface="Times New Roman" panose="02020603050405020304" pitchFamily="18" charset="0"/>
              </a:rPr>
              <a:t>Case Studies</a:t>
            </a:r>
            <a:endParaRPr lang="en-GB" sz="1200" dirty="0">
              <a:solidFill>
                <a:schemeClr val="accent1"/>
              </a:solidFill>
              <a:latin typeface="Aptos" panose="020B0004020202020204" pitchFamily="34" charset="0"/>
              <a:ea typeface="Aptos" panose="020B0004020202020204" pitchFamily="34" charset="0"/>
              <a:cs typeface="Times New Roman" panose="02020603050405020304" pitchFamily="18" charset="0"/>
            </a:endParaRPr>
          </a:p>
        </p:txBody>
      </p:sp>
      <p:sp>
        <p:nvSpPr>
          <p:cNvPr id="30" name="TextBox 29">
            <a:extLst>
              <a:ext uri="{FF2B5EF4-FFF2-40B4-BE49-F238E27FC236}">
                <a16:creationId xmlns:a16="http://schemas.microsoft.com/office/drawing/2014/main" id="{2DEEEA44-7180-43EB-FF96-2B2D06CEFABB}"/>
              </a:ext>
            </a:extLst>
          </p:cNvPr>
          <p:cNvSpPr txBox="1"/>
          <p:nvPr/>
        </p:nvSpPr>
        <p:spPr>
          <a:xfrm>
            <a:off x="166723" y="7388943"/>
            <a:ext cx="5206861" cy="1169551"/>
          </a:xfrm>
          <a:prstGeom prst="rect">
            <a:avLst/>
          </a:prstGeom>
          <a:noFill/>
        </p:spPr>
        <p:txBody>
          <a:bodyPr wrap="square">
            <a:spAutoFit/>
          </a:bodyPr>
          <a:lstStyle/>
          <a:p>
            <a:pPr marL="0" indent="0">
              <a:buNone/>
            </a:pPr>
            <a:r>
              <a:rPr lang="en-GB" sz="1000" b="1" dirty="0">
                <a:solidFill>
                  <a:schemeClr val="tx1"/>
                </a:solidFill>
                <a:latin typeface="+mn-lt"/>
              </a:rPr>
              <a:t>Stroke Quality Improvement for Rehabilitation – Improving Lives After Stroke </a:t>
            </a:r>
          </a:p>
          <a:p>
            <a:pPr marL="0" indent="0">
              <a:buNone/>
            </a:pPr>
            <a:r>
              <a:rPr lang="en-GB" sz="1000" dirty="0">
                <a:solidFill>
                  <a:schemeClr val="tx1"/>
                </a:solidFill>
                <a:latin typeface="+mn-lt"/>
              </a:rPr>
              <a:t>A story from South East Staffs Community Stroke Team (MPFT) by Hayley Grice, Dominic Ellington and Alison Wootton </a:t>
            </a:r>
          </a:p>
          <a:p>
            <a:pPr marL="0" indent="0">
              <a:buNone/>
            </a:pPr>
            <a:r>
              <a:rPr lang="en-GB" sz="1000" dirty="0"/>
              <a:t>This project used Quality Improvement to design, test and evaluate a new stroke pathway through a funded initiative.  The aims of the work were to increase direct referrals and reduce the time to initial assessment to 3 days.  The work is great example of how a range of QI tools and thinking can be used within a pilot / service redesign.</a:t>
            </a:r>
          </a:p>
        </p:txBody>
      </p:sp>
      <p:sp>
        <p:nvSpPr>
          <p:cNvPr id="32" name="TextBox 31">
            <a:extLst>
              <a:ext uri="{FF2B5EF4-FFF2-40B4-BE49-F238E27FC236}">
                <a16:creationId xmlns:a16="http://schemas.microsoft.com/office/drawing/2014/main" id="{85B5F5FF-E9A7-C093-92C1-4856CADC2A2C}"/>
              </a:ext>
            </a:extLst>
          </p:cNvPr>
          <p:cNvSpPr txBox="1"/>
          <p:nvPr/>
        </p:nvSpPr>
        <p:spPr>
          <a:xfrm>
            <a:off x="208913" y="8739751"/>
            <a:ext cx="2453130" cy="815608"/>
          </a:xfrm>
          <a:prstGeom prst="rect">
            <a:avLst/>
          </a:prstGeom>
          <a:noFill/>
        </p:spPr>
        <p:txBody>
          <a:bodyPr wrap="square">
            <a:spAutoFit/>
          </a:bodyPr>
          <a:lstStyle/>
          <a:p>
            <a:pPr>
              <a:lnSpc>
                <a:spcPct val="100000"/>
              </a:lnSpc>
              <a:spcBef>
                <a:spcPts val="0"/>
              </a:spcBef>
            </a:pPr>
            <a:r>
              <a:rPr lang="en-GB" sz="1000" b="1" dirty="0">
                <a:solidFill>
                  <a:schemeClr val="accent2"/>
                </a:solidFill>
                <a:ea typeface="Aptos" panose="020B0004020202020204" pitchFamily="34" charset="0"/>
                <a:cs typeface="Times New Roman" panose="02020603050405020304" pitchFamily="18" charset="0"/>
              </a:rPr>
              <a:t>Additional event links for members: </a:t>
            </a:r>
          </a:p>
          <a:p>
            <a:pPr>
              <a:lnSpc>
                <a:spcPct val="100000"/>
              </a:lnSpc>
              <a:spcBef>
                <a:spcPts val="0"/>
              </a:spcBef>
            </a:pPr>
            <a:endParaRPr lang="en-GB" sz="1000" dirty="0">
              <a:solidFill>
                <a:schemeClr val="tx1"/>
              </a:solidFill>
              <a:ea typeface="Aptos" panose="020B000402020202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endParaRPr>
          </a:p>
          <a:p>
            <a:pPr marL="139700" indent="-139700">
              <a:lnSpc>
                <a:spcPct val="100000"/>
              </a:lnSpc>
              <a:spcBef>
                <a:spcPts val="0"/>
              </a:spcBef>
              <a:buFont typeface="Arial" panose="020B0604020202020204" pitchFamily="34" charset="0"/>
              <a:buChar char="•"/>
            </a:pPr>
            <a:r>
              <a:rPr lang="en-GB" sz="900" dirty="0">
                <a:solidFill>
                  <a:schemeClr val="tx1"/>
                </a:solidFill>
                <a:ea typeface="Aptos" panose="020B0004020202020204" pitchFamily="34" charset="0"/>
                <a:cs typeface="Times New Roman" panose="02020603050405020304" pitchFamily="18" charset="0"/>
                <a:hlinkClick r:id="rId9" action="ppaction://hlinkfile"/>
              </a:rPr>
              <a:t>Video recording </a:t>
            </a:r>
            <a:r>
              <a:rPr lang="en-GB" sz="900" dirty="0">
                <a:solidFill>
                  <a:schemeClr val="tx1"/>
                </a:solidFill>
                <a:ea typeface="Aptos" panose="020B0004020202020204" pitchFamily="34" charset="0"/>
                <a:cs typeface="Times New Roman" panose="02020603050405020304" pitchFamily="18" charset="0"/>
              </a:rPr>
              <a:t>from this event </a:t>
            </a:r>
            <a:endParaRPr lang="en-GB" sz="900" dirty="0">
              <a:solidFill>
                <a:schemeClr val="tx1"/>
              </a:solidFill>
              <a:ea typeface="Aptos" panose="020B0004020202020204" pitchFamily="34" charset="0"/>
              <a:cs typeface="Times New Roman" panose="02020603050405020304" pitchFamily="18" charset="0"/>
              <a:hlinkClick r:id="rId10" action="ppaction://hlinkfile">
                <a:extLst>
                  <a:ext uri="{A12FA001-AC4F-418D-AE19-62706E023703}">
                    <ahyp:hlinkClr xmlns:ahyp="http://schemas.microsoft.com/office/drawing/2018/hyperlinkcolor" val="tx"/>
                  </a:ext>
                </a:extLst>
              </a:hlinkClick>
            </a:endParaRPr>
          </a:p>
          <a:p>
            <a:pPr marL="139700" indent="-139700">
              <a:lnSpc>
                <a:spcPct val="100000"/>
              </a:lnSpc>
              <a:spcBef>
                <a:spcPts val="0"/>
              </a:spcBef>
              <a:buFont typeface="Arial" panose="020B0604020202020204" pitchFamily="34" charset="0"/>
              <a:buChar char="•"/>
            </a:pPr>
            <a:r>
              <a:rPr lang="en-GB" sz="900" dirty="0">
                <a:solidFill>
                  <a:schemeClr val="tx1"/>
                </a:solidFill>
                <a:ea typeface="Aptos" panose="020B0004020202020204" pitchFamily="34" charset="0"/>
                <a:cs typeface="Times New Roman" panose="02020603050405020304" pitchFamily="18" charset="0"/>
                <a:hlinkClick r:id="rId11" action="ppaction://hlinkfile"/>
              </a:rPr>
              <a:t>Presentation</a:t>
            </a:r>
            <a:r>
              <a:rPr lang="en-GB" sz="900" dirty="0">
                <a:solidFill>
                  <a:schemeClr val="tx1"/>
                </a:solidFill>
                <a:ea typeface="Aptos" panose="020B0004020202020204" pitchFamily="34" charset="0"/>
                <a:cs typeface="Times New Roman" panose="02020603050405020304" pitchFamily="18" charset="0"/>
              </a:rPr>
              <a:t> slide set</a:t>
            </a:r>
          </a:p>
          <a:p>
            <a:pPr marL="139700" indent="-139700">
              <a:lnSpc>
                <a:spcPct val="100000"/>
              </a:lnSpc>
              <a:spcBef>
                <a:spcPts val="0"/>
              </a:spcBef>
              <a:buFont typeface="Arial" panose="020B0604020202020204" pitchFamily="34" charset="0"/>
              <a:buChar char="•"/>
            </a:pPr>
            <a:r>
              <a:rPr lang="en-GB" sz="900" dirty="0">
                <a:ea typeface="Aptos" panose="020B0004020202020204" pitchFamily="34" charset="0"/>
                <a:cs typeface="Times New Roman" panose="02020603050405020304" pitchFamily="18" charset="0"/>
                <a:hlinkClick r:id="rId12"/>
              </a:rPr>
              <a:t>Annual Survey </a:t>
            </a:r>
            <a:r>
              <a:rPr lang="en-GB" sz="900" dirty="0">
                <a:ea typeface="Aptos" panose="020B0004020202020204" pitchFamily="34" charset="0"/>
                <a:cs typeface="Times New Roman" panose="02020603050405020304" pitchFamily="18" charset="0"/>
              </a:rPr>
              <a:t>seeking member feedback </a:t>
            </a:r>
            <a:endParaRPr lang="en-GB" sz="900" dirty="0">
              <a:solidFill>
                <a:schemeClr val="tx1"/>
              </a:solidFill>
              <a:ea typeface="Aptos" panose="020B0004020202020204" pitchFamily="34" charset="0"/>
              <a:cs typeface="Times New Roman" panose="02020603050405020304" pitchFamily="18" charset="0"/>
            </a:endParaRPr>
          </a:p>
        </p:txBody>
      </p:sp>
      <p:sp>
        <p:nvSpPr>
          <p:cNvPr id="34" name="TextBox 33">
            <a:extLst>
              <a:ext uri="{FF2B5EF4-FFF2-40B4-BE49-F238E27FC236}">
                <a16:creationId xmlns:a16="http://schemas.microsoft.com/office/drawing/2014/main" id="{65604A75-9DF1-669F-7A26-439A1C0E4FAF}"/>
              </a:ext>
            </a:extLst>
          </p:cNvPr>
          <p:cNvSpPr txBox="1"/>
          <p:nvPr/>
        </p:nvSpPr>
        <p:spPr>
          <a:xfrm rot="855674">
            <a:off x="5310930" y="8934253"/>
            <a:ext cx="2305403" cy="544060"/>
          </a:xfrm>
          <a:prstGeom prst="rect">
            <a:avLst/>
          </a:prstGeom>
          <a:noFill/>
        </p:spPr>
        <p:txBody>
          <a:bodyPr wrap="square">
            <a:spAutoFit/>
          </a:bodyPr>
          <a:lstStyle/>
          <a:p>
            <a:pPr>
              <a:lnSpc>
                <a:spcPct val="120000"/>
              </a:lnSpc>
              <a:spcBef>
                <a:spcPts val="200"/>
              </a:spcBef>
              <a:spcAft>
                <a:spcPts val="300"/>
              </a:spcAft>
            </a:pPr>
            <a:r>
              <a:rPr lang="en-GB" sz="1100" dirty="0">
                <a:solidFill>
                  <a:srgbClr val="000000"/>
                </a:solidFill>
                <a:effectLst/>
                <a:latin typeface="Arial" panose="020B0604020202020204" pitchFamily="34" charset="0"/>
                <a:ea typeface="Aptos" panose="020B0004020202020204" pitchFamily="34" charset="0"/>
                <a:cs typeface="Arial" panose="020B0604020202020204" pitchFamily="34" charset="0"/>
              </a:rPr>
              <a:t>All enquiries welcome to</a:t>
            </a:r>
          </a:p>
          <a:p>
            <a:pPr>
              <a:lnSpc>
                <a:spcPct val="120000"/>
              </a:lnSpc>
              <a:spcBef>
                <a:spcPts val="200"/>
              </a:spcBef>
              <a:spcAft>
                <a:spcPts val="300"/>
              </a:spcAft>
            </a:pPr>
            <a:r>
              <a:rPr lang="en-GB" sz="1100" b="1" kern="0" dirty="0">
                <a:solidFill>
                  <a:srgbClr val="000000"/>
                </a:solidFill>
                <a:latin typeface="Arial" panose="020B0604020202020204" pitchFamily="34" charset="0"/>
                <a:ea typeface="Aptos" panose="020B0004020202020204" pitchFamily="34" charset="0"/>
                <a:cs typeface="Arial" panose="020B0604020202020204" pitchFamily="34" charset="0"/>
              </a:rPr>
              <a:t>E</a:t>
            </a:r>
            <a:r>
              <a:rPr lang="en-GB" sz="1100" b="1" kern="0" dirty="0">
                <a:solidFill>
                  <a:srgbClr val="000000"/>
                </a:solidFill>
                <a:effectLst/>
                <a:latin typeface="Arial" panose="020B0604020202020204" pitchFamily="34" charset="0"/>
                <a:ea typeface="Aptos" panose="020B0004020202020204" pitchFamily="34" charset="0"/>
                <a:cs typeface="Arial" panose="020B0604020202020204" pitchFamily="34" charset="0"/>
              </a:rPr>
              <a:t>mail:  </a:t>
            </a:r>
            <a:r>
              <a:rPr lang="en-GB" sz="1100" b="1" u="sng" kern="0" dirty="0">
                <a:solidFill>
                  <a:srgbClr val="000000"/>
                </a:solidFill>
                <a:effectLst/>
                <a:latin typeface="Arial" panose="020B0604020202020204" pitchFamily="34" charset="0"/>
                <a:ea typeface="Aptos" panose="020B0004020202020204" pitchFamily="34" charset="0"/>
                <a:cs typeface="Arial" panose="020B0604020202020204" pitchFamily="34" charset="0"/>
                <a:hlinkClick r:id="rId13"/>
              </a:rPr>
              <a:t>systemcqi@mpft.nhs.uk</a:t>
            </a:r>
            <a:r>
              <a:rPr lang="en-GB" sz="1100" dirty="0">
                <a:effectLst/>
                <a:latin typeface="Arial" panose="020B0604020202020204" pitchFamily="34" charset="0"/>
                <a:cs typeface="Arial" panose="020B0604020202020204" pitchFamily="34" charset="0"/>
              </a:rPr>
              <a:t> </a:t>
            </a:r>
            <a:endParaRPr lang="en-GB" sz="1100" dirty="0">
              <a:latin typeface="Arial" panose="020B0604020202020204" pitchFamily="34" charset="0"/>
              <a:cs typeface="Arial" panose="020B0604020202020204" pitchFamily="34" charset="0"/>
            </a:endParaRPr>
          </a:p>
        </p:txBody>
      </p:sp>
      <p:graphicFrame>
        <p:nvGraphicFramePr>
          <p:cNvPr id="37" name="Object 36">
            <a:extLst>
              <a:ext uri="{FF2B5EF4-FFF2-40B4-BE49-F238E27FC236}">
                <a16:creationId xmlns:a16="http://schemas.microsoft.com/office/drawing/2014/main" id="{5723F5EA-EC41-D0CA-3AF3-6EBAE6AD62C6}"/>
              </a:ext>
            </a:extLst>
          </p:cNvPr>
          <p:cNvGraphicFramePr>
            <a:graphicFrameLocks noChangeAspect="1"/>
          </p:cNvGraphicFramePr>
          <p:nvPr>
            <p:extLst>
              <p:ext uri="{D42A27DB-BD31-4B8C-83A1-F6EECF244321}">
                <p14:modId xmlns:p14="http://schemas.microsoft.com/office/powerpoint/2010/main" val="2642837382"/>
              </p:ext>
            </p:extLst>
          </p:nvPr>
        </p:nvGraphicFramePr>
        <p:xfrm>
          <a:off x="5375079" y="4897490"/>
          <a:ext cx="1871731" cy="1114116"/>
        </p:xfrm>
        <a:graphic>
          <a:graphicData uri="http://schemas.openxmlformats.org/presentationml/2006/ole">
            <mc:AlternateContent xmlns:mc="http://schemas.openxmlformats.org/markup-compatibility/2006">
              <mc:Choice xmlns:v="urn:schemas-microsoft-com:vml" Requires="v">
                <p:oleObj name="Acrobat Document" r:id="rId14" imgW="5346330" imgH="3778206" progId="Acrobat.Document.DC">
                  <p:embed/>
                </p:oleObj>
              </mc:Choice>
              <mc:Fallback>
                <p:oleObj name="Acrobat Document" r:id="rId14" imgW="5346330" imgH="3778206" progId="Acrobat.Document.DC">
                  <p:embed/>
                  <p:pic>
                    <p:nvPicPr>
                      <p:cNvPr id="0" name=""/>
                      <p:cNvPicPr/>
                      <p:nvPr/>
                    </p:nvPicPr>
                    <p:blipFill>
                      <a:blip r:embed="rId15"/>
                      <a:stretch>
                        <a:fillRect/>
                      </a:stretch>
                    </p:blipFill>
                    <p:spPr>
                      <a:xfrm>
                        <a:off x="5375079" y="4897490"/>
                        <a:ext cx="1871731" cy="1114116"/>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31CCD605-20B8-07B2-548A-5C78DAC3B296}"/>
              </a:ext>
            </a:extLst>
          </p:cNvPr>
          <p:cNvGraphicFramePr>
            <a:graphicFrameLocks noChangeAspect="1"/>
          </p:cNvGraphicFramePr>
          <p:nvPr>
            <p:extLst>
              <p:ext uri="{D42A27DB-BD31-4B8C-83A1-F6EECF244321}">
                <p14:modId xmlns:p14="http://schemas.microsoft.com/office/powerpoint/2010/main" val="3120888447"/>
              </p:ext>
            </p:extLst>
          </p:nvPr>
        </p:nvGraphicFramePr>
        <p:xfrm>
          <a:off x="5438464" y="6241821"/>
          <a:ext cx="1716715" cy="1015664"/>
        </p:xfrm>
        <a:graphic>
          <a:graphicData uri="http://schemas.openxmlformats.org/presentationml/2006/ole">
            <mc:AlternateContent xmlns:mc="http://schemas.openxmlformats.org/markup-compatibility/2006">
              <mc:Choice xmlns:v="urn:schemas-microsoft-com:vml" Requires="v">
                <p:oleObj name="Acrobat Document" r:id="rId16" imgW="19805490" imgH="14941375" progId="Acrobat.Document.DC">
                  <p:embed/>
                </p:oleObj>
              </mc:Choice>
              <mc:Fallback>
                <p:oleObj name="Acrobat Document" r:id="rId16" imgW="19805490" imgH="14941375" progId="Acrobat.Document.DC">
                  <p:embed/>
                  <p:pic>
                    <p:nvPicPr>
                      <p:cNvPr id="0" name=""/>
                      <p:cNvPicPr/>
                      <p:nvPr/>
                    </p:nvPicPr>
                    <p:blipFill>
                      <a:blip r:embed="rId17"/>
                      <a:stretch>
                        <a:fillRect/>
                      </a:stretch>
                    </p:blipFill>
                    <p:spPr>
                      <a:xfrm>
                        <a:off x="5438464" y="6241821"/>
                        <a:ext cx="1716715" cy="1015664"/>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2FF186A2-F60E-8910-2D03-85994943EF67}"/>
              </a:ext>
            </a:extLst>
          </p:cNvPr>
          <p:cNvGraphicFramePr>
            <a:graphicFrameLocks noChangeAspect="1"/>
          </p:cNvGraphicFramePr>
          <p:nvPr>
            <p:extLst>
              <p:ext uri="{D42A27DB-BD31-4B8C-83A1-F6EECF244321}">
                <p14:modId xmlns:p14="http://schemas.microsoft.com/office/powerpoint/2010/main" val="1011190012"/>
              </p:ext>
            </p:extLst>
          </p:nvPr>
        </p:nvGraphicFramePr>
        <p:xfrm>
          <a:off x="5414176" y="7412796"/>
          <a:ext cx="1832634" cy="1192800"/>
        </p:xfrm>
        <a:graphic>
          <a:graphicData uri="http://schemas.openxmlformats.org/presentationml/2006/ole">
            <mc:AlternateContent xmlns:mc="http://schemas.openxmlformats.org/markup-compatibility/2006">
              <mc:Choice xmlns:v="urn:schemas-microsoft-com:vml" Requires="v">
                <p:oleObj name="Acrobat Document" r:id="rId18" imgW="5346330" imgH="3778206" progId="Acrobat.Document.DC">
                  <p:embed/>
                </p:oleObj>
              </mc:Choice>
              <mc:Fallback>
                <p:oleObj name="Acrobat Document" r:id="rId18" imgW="5346330" imgH="3778206" progId="Acrobat.Document.DC">
                  <p:embed/>
                  <p:pic>
                    <p:nvPicPr>
                      <p:cNvPr id="0" name=""/>
                      <p:cNvPicPr/>
                      <p:nvPr/>
                    </p:nvPicPr>
                    <p:blipFill>
                      <a:blip r:embed="rId19"/>
                      <a:stretch>
                        <a:fillRect/>
                      </a:stretch>
                    </p:blipFill>
                    <p:spPr>
                      <a:xfrm>
                        <a:off x="5414176" y="7412796"/>
                        <a:ext cx="1832634" cy="1192800"/>
                      </a:xfrm>
                      <a:prstGeom prst="rect">
                        <a:avLst/>
                      </a:prstGeom>
                    </p:spPr>
                  </p:pic>
                </p:oleObj>
              </mc:Fallback>
            </mc:AlternateContent>
          </a:graphicData>
        </a:graphic>
      </p:graphicFrame>
      <p:pic>
        <p:nvPicPr>
          <p:cNvPr id="4" name="Picture 3">
            <a:extLst>
              <a:ext uri="{FF2B5EF4-FFF2-40B4-BE49-F238E27FC236}">
                <a16:creationId xmlns:a16="http://schemas.microsoft.com/office/drawing/2014/main" id="{101CB2F6-E5B9-1CD0-4756-1112C64620BC}"/>
              </a:ext>
            </a:extLst>
          </p:cNvPr>
          <p:cNvPicPr>
            <a:picLocks noChangeAspect="1"/>
          </p:cNvPicPr>
          <p:nvPr/>
        </p:nvPicPr>
        <p:blipFill>
          <a:blip r:embed="rId20"/>
          <a:stretch>
            <a:fillRect/>
          </a:stretch>
        </p:blipFill>
        <p:spPr>
          <a:xfrm>
            <a:off x="5409194" y="3400111"/>
            <a:ext cx="1841427" cy="1052731"/>
          </a:xfrm>
          <a:prstGeom prst="rect">
            <a:avLst/>
          </a:prstGeom>
        </p:spPr>
      </p:pic>
    </p:spTree>
    <p:extLst>
      <p:ext uri="{BB962C8B-B14F-4D97-AF65-F5344CB8AC3E}">
        <p14:creationId xmlns:p14="http://schemas.microsoft.com/office/powerpoint/2010/main" val="1878033918"/>
      </p:ext>
    </p:extLst>
  </p:cSld>
  <p:clrMapOvr>
    <a:masterClrMapping/>
  </p:clrMapOvr>
</p:sld>
</file>

<file path=ppt/theme/theme1.xml><?xml version="1.0" encoding="utf-8"?>
<a:theme xmlns:a="http://schemas.openxmlformats.org/drawingml/2006/main" name="Office Theme">
  <a:themeElements>
    <a:clrScheme name="NHS_Blues and Greens">
      <a:dk1>
        <a:srgbClr val="000000"/>
      </a:dk1>
      <a:lt1>
        <a:srgbClr val="FFFFFF"/>
      </a:lt1>
      <a:dk2>
        <a:srgbClr val="768692"/>
      </a:dk2>
      <a:lt2>
        <a:srgbClr val="E8EDEE"/>
      </a:lt2>
      <a:accent1>
        <a:srgbClr val="005EB8"/>
      </a:accent1>
      <a:accent2>
        <a:srgbClr val="002F86"/>
      </a:accent2>
      <a:accent3>
        <a:srgbClr val="41B6E6"/>
      </a:accent3>
      <a:accent4>
        <a:srgbClr val="00A9CE"/>
      </a:accent4>
      <a:accent5>
        <a:srgbClr val="00A499"/>
      </a:accent5>
      <a:accent6>
        <a:srgbClr val="70AD47"/>
      </a:accent6>
      <a:hlink>
        <a:srgbClr val="0563C1"/>
      </a:hlink>
      <a:folHlink>
        <a:srgbClr val="78BE2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1586</TotalTime>
  <Words>598</Words>
  <Application>Microsoft Office PowerPoint</Application>
  <PresentationFormat>Custom</PresentationFormat>
  <Paragraphs>33</Paragraphs>
  <Slides>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Aptos</vt:lpstr>
      <vt:lpstr>Arial</vt:lpstr>
      <vt:lpstr>Times New Roman</vt:lpstr>
      <vt:lpstr>Office Theme</vt:lpstr>
      <vt:lpstr>Acrobat Document</vt:lpstr>
      <vt:lpstr>Quality Improvement Network  Quarterly Update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Gemma Rudd (ML)</dc:creator>
  <cp:lastModifiedBy>Roz Jones (RRE) MPFT</cp:lastModifiedBy>
  <cp:revision>211</cp:revision>
  <dcterms:created xsi:type="dcterms:W3CDTF">2024-10-10T16:00:19Z</dcterms:created>
  <dcterms:modified xsi:type="dcterms:W3CDTF">2025-04-29T10:50:06Z</dcterms:modified>
</cp:coreProperties>
</file>