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handoutMasterIdLst>
    <p:handoutMasterId r:id="rId4"/>
  </p:handoutMasterIdLst>
  <p:sldIdLst>
    <p:sldId id="256" r:id="rId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0DD1"/>
    <a:srgbClr val="FED8B8"/>
    <a:srgbClr val="FC7404"/>
    <a:srgbClr val="425563"/>
    <a:srgbClr val="FFB8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
    <p:restoredTop sz="94648"/>
  </p:normalViewPr>
  <p:slideViewPr>
    <p:cSldViewPr snapToGrid="0" showGuides="1">
      <p:cViewPr varScale="1">
        <p:scale>
          <a:sx n="68" d="100"/>
          <a:sy n="68" d="100"/>
        </p:scale>
        <p:origin x="3594" y="66"/>
      </p:cViewPr>
      <p:guideLst>
        <p:guide orient="horz" pos="3368"/>
        <p:guide pos="2381"/>
      </p:guideLst>
    </p:cSldViewPr>
  </p:slideViewPr>
  <p:notesTextViewPr>
    <p:cViewPr>
      <p:scale>
        <a:sx n="1" d="1"/>
        <a:sy n="1" d="1"/>
      </p:scale>
      <p:origin x="0" y="0"/>
    </p:cViewPr>
  </p:notesTextViewPr>
  <p:notesViewPr>
    <p:cSldViewPr snapToGrid="0" showGuides="1">
      <p:cViewPr varScale="1">
        <p:scale>
          <a:sx n="113" d="100"/>
          <a:sy n="113" d="100"/>
        </p:scale>
        <p:origin x="2760" y="176"/>
      </p:cViewPr>
      <p:guideLst/>
    </p:cSldViewPr>
  </p:notesViewPr>
  <p:gridSpacing cx="1800225" cy="1800225"/>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02CCDF-ECE5-358D-4D0C-A17AC61CEA3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11E3A563-BCDB-6555-2FDE-A29C5AF5AC2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67F8F4-41ED-8243-904B-3D33385BB854}" type="datetimeFigureOut">
              <a:rPr lang="en-GB" smtClean="0"/>
              <a:t>24/07/2025</a:t>
            </a:fld>
            <a:endParaRPr lang="en-GB"/>
          </a:p>
        </p:txBody>
      </p:sp>
      <p:sp>
        <p:nvSpPr>
          <p:cNvPr id="4" name="Footer Placeholder 3">
            <a:extLst>
              <a:ext uri="{FF2B5EF4-FFF2-40B4-BE49-F238E27FC236}">
                <a16:creationId xmlns:a16="http://schemas.microsoft.com/office/drawing/2014/main" id="{9DD406B5-2741-DAA1-FF08-B6657DD25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8089E7D9-415C-F244-3C0E-179372A23B7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ECC73D-CEBB-1343-B638-F1FE11B53BE0}" type="slidenum">
              <a:rPr lang="en-GB" smtClean="0"/>
              <a:t>‹#›</a:t>
            </a:fld>
            <a:endParaRPr lang="en-GB"/>
          </a:p>
        </p:txBody>
      </p:sp>
    </p:spTree>
    <p:extLst>
      <p:ext uri="{BB962C8B-B14F-4D97-AF65-F5344CB8AC3E}">
        <p14:creationId xmlns:p14="http://schemas.microsoft.com/office/powerpoint/2010/main" val="2200824620"/>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73DEEF-20FA-9E4E-80E5-EF6D0AFBE67E}" type="datetimeFigureOut">
              <a:rPr lang="en-GB" smtClean="0"/>
              <a:t>24/07/2025</a:t>
            </a:fld>
            <a:endParaRPr lang="en-GB"/>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D529CE-FAEB-AA4D-9E2E-9AD971FF519C}" type="slidenum">
              <a:rPr lang="en-GB" smtClean="0"/>
              <a:t>‹#›</a:t>
            </a:fld>
            <a:endParaRPr lang="en-GB"/>
          </a:p>
        </p:txBody>
      </p:sp>
    </p:spTree>
    <p:extLst>
      <p:ext uri="{BB962C8B-B14F-4D97-AF65-F5344CB8AC3E}">
        <p14:creationId xmlns:p14="http://schemas.microsoft.com/office/powerpoint/2010/main" val="80821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D529CE-FAEB-AA4D-9E2E-9AD971FF519C}" type="slidenum">
              <a:rPr lang="en-GB" smtClean="0"/>
              <a:t>1</a:t>
            </a:fld>
            <a:endParaRPr lang="en-GB"/>
          </a:p>
        </p:txBody>
      </p:sp>
    </p:spTree>
    <p:extLst>
      <p:ext uri="{BB962C8B-B14F-4D97-AF65-F5344CB8AC3E}">
        <p14:creationId xmlns:p14="http://schemas.microsoft.com/office/powerpoint/2010/main" val="3357829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A4">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1EF584AD-E08B-9C45-7558-B72802184F81}"/>
              </a:ext>
              <a:ext uri="{C183D7F6-B498-43B3-948B-1728B52AA6E4}">
                <adec:decorative xmlns:adec="http://schemas.microsoft.com/office/drawing/2017/decorative" val="1"/>
              </a:ext>
            </a:extLst>
          </p:cNvPr>
          <p:cNvSpPr/>
          <p:nvPr userDrawn="1"/>
        </p:nvSpPr>
        <p:spPr>
          <a:xfrm>
            <a:off x="0" y="9953521"/>
            <a:ext cx="7559675" cy="738292"/>
          </a:xfrm>
          <a:prstGeom prst="rect">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36BFB528-DF99-441C-B738-A3CE8B5A503C}"/>
              </a:ext>
              <a:ext uri="{C183D7F6-B498-43B3-948B-1728B52AA6E4}">
                <adec:decorative xmlns:adec="http://schemas.microsoft.com/office/drawing/2017/decorative" val="1"/>
              </a:ext>
            </a:extLst>
          </p:cNvPr>
          <p:cNvSpPr/>
          <p:nvPr userDrawn="1"/>
        </p:nvSpPr>
        <p:spPr>
          <a:xfrm>
            <a:off x="-1" y="9335859"/>
            <a:ext cx="7559675" cy="555293"/>
          </a:xfrm>
          <a:prstGeom prst="rect">
            <a:avLst/>
          </a:prstGeom>
          <a:solidFill>
            <a:srgbClr val="FFB81C">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DBB5F2E-6AE8-4B11-9E69-5E8E9E40C3B2}"/>
              </a:ext>
              <a:ext uri="{C183D7F6-B498-43B3-948B-1728B52AA6E4}">
                <adec:decorative xmlns:adec="http://schemas.microsoft.com/office/drawing/2017/decorative" val="1"/>
              </a:ext>
            </a:extLst>
          </p:cNvPr>
          <p:cNvSpPr>
            <a:spLocks/>
          </p:cNvSpPr>
          <p:nvPr userDrawn="1"/>
        </p:nvSpPr>
        <p:spPr>
          <a:xfrm>
            <a:off x="0" y="-17083"/>
            <a:ext cx="7559675" cy="1541083"/>
          </a:xfrm>
          <a:prstGeom prst="rect">
            <a:avLst/>
          </a:pr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99246" y="387801"/>
            <a:ext cx="5198914" cy="352611"/>
          </a:xfrm>
        </p:spPr>
        <p:txBody>
          <a:bodyPr lIns="0" tIns="0" rIns="0" bIns="0" anchor="t" anchorCtr="0">
            <a:noAutofit/>
          </a:bodyPr>
          <a:lstStyle>
            <a:lvl1pPr>
              <a:defRPr sz="2200">
                <a:solidFill>
                  <a:schemeClr val="accent1"/>
                </a:solidFill>
              </a:defRPr>
            </a:lvl1pPr>
          </a:lstStyle>
          <a:p>
            <a:r>
              <a:rPr lang="en-GB" dirty="0"/>
              <a:t>Click to edit Master title style</a:t>
            </a:r>
            <a:endParaRPr lang="en-US" dirty="0"/>
          </a:p>
        </p:txBody>
      </p:sp>
      <p:sp>
        <p:nvSpPr>
          <p:cNvPr id="30" name="Issue">
            <a:extLst>
              <a:ext uri="{FF2B5EF4-FFF2-40B4-BE49-F238E27FC236}">
                <a16:creationId xmlns:a16="http://schemas.microsoft.com/office/drawing/2014/main" id="{C971CB03-6E8C-5272-7E56-3CBC676B6076}"/>
              </a:ext>
            </a:extLst>
          </p:cNvPr>
          <p:cNvSpPr>
            <a:spLocks noGrp="1"/>
          </p:cNvSpPr>
          <p:nvPr>
            <p:ph sz="half" idx="15" hasCustomPrompt="1"/>
          </p:nvPr>
        </p:nvSpPr>
        <p:spPr>
          <a:xfrm>
            <a:off x="396001" y="771873"/>
            <a:ext cx="813040" cy="352611"/>
          </a:xfrm>
        </p:spPr>
        <p:txBody>
          <a:bodyPr lIns="0" tIns="0" rIns="0" bIns="0">
            <a:normAutofit/>
          </a:bodyPr>
          <a:lstStyle>
            <a:lvl1pPr marL="0" indent="0" algn="l">
              <a:buNone/>
              <a:defRPr sz="1800" b="0">
                <a:solidFill>
                  <a:schemeClr val="accent2"/>
                </a:solidFill>
              </a:defRPr>
            </a:lvl1pPr>
          </a:lstStyle>
          <a:p>
            <a:pPr lvl="0"/>
            <a:r>
              <a:rPr lang="en-GB" dirty="0"/>
              <a:t>Issue 8</a:t>
            </a:r>
            <a:endParaRPr lang="en-US" dirty="0"/>
          </a:p>
        </p:txBody>
      </p:sp>
      <p:sp>
        <p:nvSpPr>
          <p:cNvPr id="11" name="Date">
            <a:extLst>
              <a:ext uri="{FF2B5EF4-FFF2-40B4-BE49-F238E27FC236}">
                <a16:creationId xmlns:a16="http://schemas.microsoft.com/office/drawing/2014/main" id="{3C14CC8C-48AE-ADB7-2B7A-50B40610107D}"/>
              </a:ext>
            </a:extLst>
          </p:cNvPr>
          <p:cNvSpPr>
            <a:spLocks noGrp="1"/>
          </p:cNvSpPr>
          <p:nvPr>
            <p:ph sz="half" idx="11" hasCustomPrompt="1"/>
          </p:nvPr>
        </p:nvSpPr>
        <p:spPr>
          <a:xfrm>
            <a:off x="1229360" y="771873"/>
            <a:ext cx="4003039" cy="352611"/>
          </a:xfrm>
        </p:spPr>
        <p:txBody>
          <a:bodyPr lIns="0" tIns="0" rIns="0" bIns="0">
            <a:normAutofit/>
          </a:bodyPr>
          <a:lstStyle>
            <a:lvl1pPr marL="0" indent="0">
              <a:buNone/>
              <a:defRPr sz="1800" b="1">
                <a:solidFill>
                  <a:schemeClr val="accent2"/>
                </a:solidFill>
              </a:defRPr>
            </a:lvl1pPr>
          </a:lstStyle>
          <a:p>
            <a:pPr lvl="0"/>
            <a:r>
              <a:rPr lang="en-GB" dirty="0"/>
              <a:t>Click to edit text</a:t>
            </a:r>
            <a:endParaRPr lang="en-US" dirty="0"/>
          </a:p>
        </p:txBody>
      </p:sp>
      <p:sp>
        <p:nvSpPr>
          <p:cNvPr id="10" name="Sub heading">
            <a:extLst>
              <a:ext uri="{FF2B5EF4-FFF2-40B4-BE49-F238E27FC236}">
                <a16:creationId xmlns:a16="http://schemas.microsoft.com/office/drawing/2014/main" id="{35E1A466-E02B-65DE-F0F3-EEAF3B630247}"/>
              </a:ext>
            </a:extLst>
          </p:cNvPr>
          <p:cNvSpPr>
            <a:spLocks noGrp="1"/>
          </p:cNvSpPr>
          <p:nvPr>
            <p:ph sz="half" idx="10"/>
          </p:nvPr>
        </p:nvSpPr>
        <p:spPr>
          <a:xfrm>
            <a:off x="399246" y="1122994"/>
            <a:ext cx="4833154" cy="683045"/>
          </a:xfrm>
        </p:spPr>
        <p:txBody>
          <a:bodyPr lIns="0" tIns="0" rIns="0" bIns="0">
            <a:normAutofit/>
          </a:bodyPr>
          <a:lstStyle>
            <a:lvl1pPr marL="0" indent="0">
              <a:lnSpc>
                <a:spcPct val="100000"/>
              </a:lnSpc>
              <a:buNone/>
              <a:defRPr sz="1800" b="1">
                <a:solidFill>
                  <a:srgbClr val="425563"/>
                </a:solidFill>
              </a:defRPr>
            </a:lvl1pPr>
          </a:lstStyle>
          <a:p>
            <a:pPr lvl="0"/>
            <a:r>
              <a:rPr lang="en-GB" dirty="0"/>
              <a:t>Click to edit Master text styles</a:t>
            </a:r>
            <a:endParaRPr lang="en-US" dirty="0"/>
          </a:p>
        </p:txBody>
      </p:sp>
      <p:pic>
        <p:nvPicPr>
          <p:cNvPr id="27" name="Diagram" descr="A diagram of a health and care system&#10;&#10;Description automatically generated" hidden="1">
            <a:extLst>
              <a:ext uri="{FF2B5EF4-FFF2-40B4-BE49-F238E27FC236}">
                <a16:creationId xmlns:a16="http://schemas.microsoft.com/office/drawing/2014/main" id="{5136CEE5-8166-1DA1-83E9-576FA6B140C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5688822" y="238129"/>
            <a:ext cx="1510613" cy="1511956"/>
          </a:xfrm>
          <a:prstGeom prst="rect">
            <a:avLst/>
          </a:prstGeom>
        </p:spPr>
      </p:pic>
      <p:sp>
        <p:nvSpPr>
          <p:cNvPr id="3" name="Content Placeholder 1"/>
          <p:cNvSpPr>
            <a:spLocks noGrp="1"/>
          </p:cNvSpPr>
          <p:nvPr>
            <p:ph sz="half" idx="1"/>
          </p:nvPr>
        </p:nvSpPr>
        <p:spPr>
          <a:xfrm>
            <a:off x="399245" y="2037341"/>
            <a:ext cx="6773637" cy="1036193"/>
          </a:xfrm>
        </p:spPr>
        <p:txBody>
          <a:bodyPr lIns="0" tIns="0" rIns="0" bIns="0">
            <a:noAutofit/>
          </a:bodyPr>
          <a:lstStyle>
            <a:lvl1pPr marL="0" indent="0">
              <a:lnSpc>
                <a:spcPct val="100000"/>
              </a:lnSpc>
              <a:buNone/>
              <a:defRPr sz="1300">
                <a:solidFill>
                  <a:schemeClr val="accent2"/>
                </a:solidFill>
              </a:defRPr>
            </a:lvl1pPr>
            <a:lvl2pPr marL="377967" indent="0">
              <a:lnSpc>
                <a:spcPct val="100000"/>
              </a:lnSpc>
              <a:buNone/>
              <a:defRPr sz="1300">
                <a:solidFill>
                  <a:schemeClr val="accent2"/>
                </a:solidFill>
              </a:defRPr>
            </a:lvl2pPr>
            <a:lvl3pPr marL="755934" indent="0">
              <a:lnSpc>
                <a:spcPct val="100000"/>
              </a:lnSpc>
              <a:buNone/>
              <a:defRPr sz="1300">
                <a:solidFill>
                  <a:schemeClr val="accent2"/>
                </a:solidFill>
              </a:defRPr>
            </a:lvl3pPr>
            <a:lvl4pPr marL="1133901" indent="0">
              <a:lnSpc>
                <a:spcPct val="100000"/>
              </a:lnSpc>
              <a:buNone/>
              <a:defRPr sz="1300">
                <a:solidFill>
                  <a:schemeClr val="accent2"/>
                </a:solidFill>
              </a:defRPr>
            </a:lvl4pPr>
            <a:lvl5pPr marL="1511869" indent="0">
              <a:lnSpc>
                <a:spcPct val="100000"/>
              </a:lnSpc>
              <a:buNone/>
              <a:defRPr sz="1300"/>
            </a:lvl5pPr>
          </a:lstStyle>
          <a:p>
            <a:pPr lvl="0"/>
            <a:r>
              <a:rPr lang="en-GB" dirty="0"/>
              <a:t>Click to edit Master text styles</a:t>
            </a:r>
          </a:p>
          <a:p>
            <a:pPr lvl="1"/>
            <a:r>
              <a:rPr lang="en-GB" dirty="0"/>
              <a:t>Second level</a:t>
            </a:r>
          </a:p>
          <a:p>
            <a:pPr lvl="2"/>
            <a:r>
              <a:rPr lang="en-GB" dirty="0"/>
              <a:t>Third level</a:t>
            </a:r>
          </a:p>
          <a:p>
            <a:pPr lvl="3"/>
            <a:r>
              <a:rPr lang="en-GB" dirty="0"/>
              <a:t>Fourth level</a:t>
            </a:r>
            <a:endParaRPr lang="en-US" dirty="0"/>
          </a:p>
        </p:txBody>
      </p:sp>
      <p:sp>
        <p:nvSpPr>
          <p:cNvPr id="32" name="Content Placeholder 2">
            <a:extLst>
              <a:ext uri="{FF2B5EF4-FFF2-40B4-BE49-F238E27FC236}">
                <a16:creationId xmlns:a16="http://schemas.microsoft.com/office/drawing/2014/main" id="{1DB0A34A-07EC-09DE-B79C-4D7A71FED33B}"/>
              </a:ext>
            </a:extLst>
          </p:cNvPr>
          <p:cNvSpPr>
            <a:spLocks noGrp="1"/>
          </p:cNvSpPr>
          <p:nvPr>
            <p:ph sz="half" idx="17"/>
          </p:nvPr>
        </p:nvSpPr>
        <p:spPr>
          <a:xfrm>
            <a:off x="399245" y="3238496"/>
            <a:ext cx="3505098" cy="5290044"/>
          </a:xfrm>
        </p:spPr>
        <p:txBody>
          <a:bodyPr lIns="0" tIns="0" rIns="0" bIns="0"/>
          <a:lstStyle>
            <a:lvl1pPr marL="0" indent="0">
              <a:buNone/>
              <a:defRPr sz="1300"/>
            </a:lvl1pPr>
            <a:lvl2pPr marL="377967" indent="0">
              <a:buNone/>
              <a:defRPr/>
            </a:lvl2pPr>
            <a:lvl3pPr marL="755934" indent="0">
              <a:buNone/>
              <a:defRPr/>
            </a:lvl3pPr>
            <a:lvl4pPr marL="1133901" indent="0">
              <a:buNone/>
              <a:defRPr/>
            </a:lvl4pPr>
            <a:lvl5pPr marL="1511869" indent="0">
              <a:buNone/>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Content Placeholder 4">
            <a:extLst>
              <a:ext uri="{FF2B5EF4-FFF2-40B4-BE49-F238E27FC236}">
                <a16:creationId xmlns:a16="http://schemas.microsoft.com/office/drawing/2014/main" id="{77F5F16D-CCFD-F771-9EBB-EAD8C69E582F}"/>
              </a:ext>
            </a:extLst>
          </p:cNvPr>
          <p:cNvSpPr>
            <a:spLocks noGrp="1"/>
          </p:cNvSpPr>
          <p:nvPr>
            <p:ph sz="half" idx="13"/>
          </p:nvPr>
        </p:nvSpPr>
        <p:spPr>
          <a:xfrm>
            <a:off x="4095091" y="5628106"/>
            <a:ext cx="3104344" cy="2838065"/>
          </a:xfrm>
        </p:spPr>
        <p:txBody>
          <a:bodyPr lIns="0" tIns="0" rIns="0" bIns="0"/>
          <a:lstStyle>
            <a:lvl1pPr marL="0" indent="0">
              <a:buNone/>
              <a:defRPr sz="1300"/>
            </a:lvl1pPr>
            <a:lvl2pPr marL="377967" indent="0">
              <a:buNone/>
              <a:defRPr/>
            </a:lvl2pPr>
            <a:lvl3pPr marL="755934" indent="0">
              <a:buNone/>
              <a:defRPr/>
            </a:lvl3pPr>
            <a:lvl4pPr marL="1133901" indent="0">
              <a:buNone/>
              <a:defRPr/>
            </a:lvl4pPr>
            <a:lvl5pPr marL="1511869" indent="0">
              <a:buNone/>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3" name="Content Placeholder 5">
            <a:extLst>
              <a:ext uri="{FF2B5EF4-FFF2-40B4-BE49-F238E27FC236}">
                <a16:creationId xmlns:a16="http://schemas.microsoft.com/office/drawing/2014/main" id="{2F7D330B-73A8-DE9C-84C8-204EDFB5F42B}"/>
              </a:ext>
            </a:extLst>
          </p:cNvPr>
          <p:cNvSpPr>
            <a:spLocks noGrp="1"/>
          </p:cNvSpPr>
          <p:nvPr>
            <p:ph sz="half" idx="18"/>
          </p:nvPr>
        </p:nvSpPr>
        <p:spPr>
          <a:xfrm>
            <a:off x="396001" y="8884151"/>
            <a:ext cx="6770974" cy="793805"/>
          </a:xfrm>
        </p:spPr>
        <p:txBody>
          <a:bodyPr lIns="0" tIns="0" rIns="0" bIns="0"/>
          <a:lstStyle>
            <a:lvl1pPr marL="0" indent="0">
              <a:buNone/>
              <a:defRPr sz="1300"/>
            </a:lvl1pPr>
            <a:lvl2pPr marL="377967" indent="0">
              <a:buNone/>
              <a:defRPr/>
            </a:lvl2pPr>
            <a:lvl3pPr marL="755934" indent="0">
              <a:buNone/>
              <a:defRPr/>
            </a:lvl3pPr>
            <a:lvl4pPr marL="1133901" indent="0">
              <a:buNone/>
              <a:defRPr/>
            </a:lvl4pPr>
            <a:lvl5pPr marL="1511869" indent="0">
              <a:buNone/>
              <a:defRPr/>
            </a:lvl5pPr>
          </a:lstStyle>
          <a:p>
            <a:pPr lvl="0"/>
            <a:r>
              <a:rPr lang="en-GB" dirty="0"/>
              <a:t>Click to edit Master text styles</a:t>
            </a:r>
          </a:p>
          <a:p>
            <a:pPr lvl="1"/>
            <a:r>
              <a:rPr lang="en-GB" dirty="0"/>
              <a:t>Second level</a:t>
            </a:r>
          </a:p>
          <a:p>
            <a:pPr lvl="2"/>
            <a:r>
              <a:rPr lang="en-GB" dirty="0"/>
              <a:t>Third level</a:t>
            </a:r>
            <a:endParaRPr lang="en-US" dirty="0"/>
          </a:p>
        </p:txBody>
      </p:sp>
      <p:pic>
        <p:nvPicPr>
          <p:cNvPr id="8" name="SSOT Logo" descr="Staffordshire and Stoke-on-Trent Integrated Care System Logo" hidden="1">
            <a:extLst>
              <a:ext uri="{FF2B5EF4-FFF2-40B4-BE49-F238E27FC236}">
                <a16:creationId xmlns:a16="http://schemas.microsoft.com/office/drawing/2014/main" id="{B2940C83-AD54-C2EC-603E-6FE6DEA02F65}"/>
              </a:ext>
            </a:extLst>
          </p:cNvPr>
          <p:cNvPicPr>
            <a:picLocks noGrp="1" noRot="1" noChangeAspect="1" noMove="1" noResize="1" noEditPoints="1" noAdjustHandles="1" noChangeArrowheads="1" noChangeShapeType="1" noCrop="1"/>
          </p:cNvPicPr>
          <p:nvPr userDrawn="1"/>
        </p:nvPicPr>
        <p:blipFill>
          <a:blip r:embed="rId3"/>
          <a:srcRect/>
          <a:stretch/>
        </p:blipFill>
        <p:spPr>
          <a:xfrm>
            <a:off x="396000" y="9994161"/>
            <a:ext cx="1478153" cy="407997"/>
          </a:xfrm>
          <a:prstGeom prst="rect">
            <a:avLst/>
          </a:prstGeom>
        </p:spPr>
      </p:pic>
      <p:sp>
        <p:nvSpPr>
          <p:cNvPr id="31" name="URL">
            <a:extLst>
              <a:ext uri="{FF2B5EF4-FFF2-40B4-BE49-F238E27FC236}">
                <a16:creationId xmlns:a16="http://schemas.microsoft.com/office/drawing/2014/main" id="{50D8D0F1-8669-4F1C-DA7A-53DD9601F6DF}"/>
              </a:ext>
            </a:extLst>
          </p:cNvPr>
          <p:cNvSpPr>
            <a:spLocks noGrp="1"/>
          </p:cNvSpPr>
          <p:nvPr>
            <p:ph sz="half" idx="16" hasCustomPrompt="1"/>
          </p:nvPr>
        </p:nvSpPr>
        <p:spPr>
          <a:xfrm>
            <a:off x="2120124" y="10083046"/>
            <a:ext cx="3319426" cy="441931"/>
          </a:xfrm>
        </p:spPr>
        <p:txBody>
          <a:bodyPr lIns="0" tIns="0" rIns="0" bIns="0" anchor="ctr" anchorCtr="1">
            <a:normAutofit/>
          </a:bodyPr>
          <a:lstStyle>
            <a:lvl1pPr marL="0" indent="0" algn="ctr">
              <a:buNone/>
              <a:defRPr sz="1600" b="0">
                <a:solidFill>
                  <a:schemeClr val="accent2"/>
                </a:solidFill>
              </a:defRPr>
            </a:lvl1pPr>
          </a:lstStyle>
          <a:p>
            <a:pPr lvl="0"/>
            <a:r>
              <a:rPr lang="en-GB" dirty="0"/>
              <a:t>Click to edit text</a:t>
            </a:r>
            <a:endParaRPr lang="en-US" dirty="0"/>
          </a:p>
        </p:txBody>
      </p:sp>
      <p:pic>
        <p:nvPicPr>
          <p:cNvPr id="9" name="STW Logo" descr="Shropshire,Telford and Wrekin Integrated Care System Logo" hidden="1">
            <a:extLst>
              <a:ext uri="{FF2B5EF4-FFF2-40B4-BE49-F238E27FC236}">
                <a16:creationId xmlns:a16="http://schemas.microsoft.com/office/drawing/2014/main" id="{0FF68249-4644-0A83-6FFF-21F1AFC1EB48}"/>
              </a:ext>
            </a:extLst>
          </p:cNvPr>
          <p:cNvPicPr>
            <a:picLocks noGrp="1" noRot="1" noChangeAspect="1" noMove="1" noResize="1" noEditPoints="1" noAdjustHandles="1" noChangeArrowheads="1" noChangeShapeType="1" noCrop="1"/>
          </p:cNvPicPr>
          <p:nvPr userDrawn="1"/>
        </p:nvPicPr>
        <p:blipFill>
          <a:blip r:embed="rId4"/>
          <a:stretch>
            <a:fillRect/>
          </a:stretch>
        </p:blipFill>
        <p:spPr>
          <a:xfrm>
            <a:off x="5688822" y="9987134"/>
            <a:ext cx="1478152" cy="432001"/>
          </a:xfrm>
          <a:prstGeom prst="rect">
            <a:avLst/>
          </a:prstGeom>
        </p:spPr>
      </p:pic>
    </p:spTree>
    <p:extLst>
      <p:ext uri="{BB962C8B-B14F-4D97-AF65-F5344CB8AC3E}">
        <p14:creationId xmlns:p14="http://schemas.microsoft.com/office/powerpoint/2010/main" val="323283353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82000"/>
                  </a:schemeClr>
                </a:solidFill>
              </a:defRPr>
            </a:lvl1pPr>
          </a:lstStyle>
          <a:p>
            <a:fld id="{BD113DA4-5673-7D4F-9994-B84BFC962244}" type="datetimeFigureOut">
              <a:rPr lang="en-GB" smtClean="0"/>
              <a:t>24/07/2025</a:t>
            </a:fld>
            <a:endParaRPr lang="en-GB" dirty="0"/>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82000"/>
                  </a:schemeClr>
                </a:solidFill>
              </a:defRPr>
            </a:lvl1pPr>
          </a:lstStyle>
          <a:p>
            <a:fld id="{AC50FCE3-9471-0943-8544-A15CFBF42004}" type="slidenum">
              <a:rPr lang="en-GB" smtClean="0"/>
              <a:t>‹#›</a:t>
            </a:fld>
            <a:endParaRPr lang="en-GB"/>
          </a:p>
        </p:txBody>
      </p:sp>
    </p:spTree>
    <p:extLst>
      <p:ext uri="{BB962C8B-B14F-4D97-AF65-F5344CB8AC3E}">
        <p14:creationId xmlns:p14="http://schemas.microsoft.com/office/powerpoint/2010/main" val="1850178957"/>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755934" rtl="0" eaLnBrk="1" latinLnBrk="0" hangingPunct="1">
        <a:lnSpc>
          <a:spcPct val="90000"/>
        </a:lnSpc>
        <a:spcBef>
          <a:spcPct val="0"/>
        </a:spcBef>
        <a:buNone/>
        <a:defRPr sz="3637" b="1" kern="1200">
          <a:solidFill>
            <a:schemeClr val="accent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1400" kern="1200">
          <a:solidFill>
            <a:srgbClr val="425563"/>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200" kern="1200">
          <a:solidFill>
            <a:srgbClr val="425563"/>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100" kern="1200">
          <a:solidFill>
            <a:srgbClr val="425563"/>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000" kern="1200">
          <a:solidFill>
            <a:srgbClr val="425563"/>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900" kern="1200">
          <a:solidFill>
            <a:srgbClr val="425563"/>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8"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hyperlink" Target="https://www.canva.com/design/DAGuEsClw6k/xdZ7-Zlrv0p0rMwj4iDXzg/edit?utm_content=DAGuEsClw6k&amp;utm_campaign=designshare&amp;utm_medium=link2&amp;utm_source=sharebutton" TargetMode="External"/><Relationship Id="rId13" Type="http://schemas.openxmlformats.org/officeDocument/2006/relationships/hyperlink" Target="mailto:SystemCQI@mpft.nhs.uk" TargetMode="External"/><Relationship Id="rId18" Type="http://schemas.openxmlformats.org/officeDocument/2006/relationships/hyperlink" Target="https://www.canva.com/design/DAGuEjFq_uw/eZR1Fl8PwogpCltJ_OXAQQ/edit?utm_content=DAGuEjFq_uw&amp;utm_campaign=designshare&amp;utm_medium=link2&amp;utm_source=sharebutton" TargetMode="External"/><Relationship Id="rId3" Type="http://schemas.openxmlformats.org/officeDocument/2006/relationships/hyperlink" Target="mailto:systemcqi@mpft.nhs.uk" TargetMode="External"/><Relationship Id="rId7" Type="http://schemas.openxmlformats.org/officeDocument/2006/relationships/hyperlink" Target="../2024/17%20October%202024/QI%20Network%2017.10.24%20%20-%20%20FINAL.pdf" TargetMode="External"/><Relationship Id="rId12" Type="http://schemas.openxmlformats.org/officeDocument/2006/relationships/image" Target="../media/image4.png"/><Relationship Id="rId17" Type="http://schemas.openxmlformats.org/officeDocument/2006/relationships/image" Target="../media/image6.png"/><Relationship Id="rId2" Type="http://schemas.openxmlformats.org/officeDocument/2006/relationships/notesSlide" Target="../notesSlides/notesSlide1.xml"/><Relationship Id="rId16" Type="http://schemas.openxmlformats.org/officeDocument/2006/relationships/hyperlink" Target="https://www.shropshiretelfordandwrekin.nhs.uk/our-work/system-quality-improvement/" TargetMode="External"/><Relationship Id="rId20" Type="http://schemas.openxmlformats.org/officeDocument/2006/relationships/image" Target="../media/image7.emf"/><Relationship Id="rId1" Type="http://schemas.openxmlformats.org/officeDocument/2006/relationships/slideLayout" Target="../slideLayouts/slideLayout1.xml"/><Relationship Id="rId6" Type="http://schemas.openxmlformats.org/officeDocument/2006/relationships/hyperlink" Target="https://youtu.be/r4oN7RFIK4c" TargetMode="External"/><Relationship Id="rId11" Type="http://schemas.openxmlformats.org/officeDocument/2006/relationships/hyperlink" Target="https://www.england.nhs.uk/ourwork/demand-and-capacity/" TargetMode="External"/><Relationship Id="rId5" Type="http://schemas.openxmlformats.org/officeDocument/2006/relationships/image" Target="../media/image3.png"/><Relationship Id="rId15" Type="http://schemas.openxmlformats.org/officeDocument/2006/relationships/image" Target="../media/image5.png"/><Relationship Id="rId10" Type="http://schemas.openxmlformats.org/officeDocument/2006/relationships/hyperlink" Target="https://aqua.nhs.uk/qsir-tools/" TargetMode="External"/><Relationship Id="rId19" Type="http://schemas.openxmlformats.org/officeDocument/2006/relationships/oleObject" Target="../embeddings/oleObject1.bin"/><Relationship Id="rId4" Type="http://schemas.openxmlformats.org/officeDocument/2006/relationships/image" Target="../media/image2.png"/><Relationship Id="rId9" Type="http://schemas.openxmlformats.org/officeDocument/2006/relationships/hyperlink" Target="https://aqua.nhs.uk/wp-content/uploads/2023/07/qsir-demand-and-capacity-a-comprehensive-guide.pdf" TargetMode="External"/><Relationship Id="rId14" Type="http://schemas.openxmlformats.org/officeDocument/2006/relationships/hyperlink" Target="https://staffsstokeics.org.uk/about/continuous-quality-improvement-cq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25">
            <a:extLst>
              <a:ext uri="{FF2B5EF4-FFF2-40B4-BE49-F238E27FC236}">
                <a16:creationId xmlns:a16="http://schemas.microsoft.com/office/drawing/2014/main" id="{4E186048-F1DB-8155-BB42-F574B39E6335}"/>
              </a:ext>
            </a:extLst>
          </p:cNvPr>
          <p:cNvSpPr>
            <a:spLocks noGrp="1"/>
          </p:cNvSpPr>
          <p:nvPr>
            <p:ph type="title"/>
          </p:nvPr>
        </p:nvSpPr>
        <p:spPr>
          <a:xfrm>
            <a:off x="396000" y="138000"/>
            <a:ext cx="5198914" cy="352611"/>
          </a:xfrm>
        </p:spPr>
        <p:txBody>
          <a:bodyPr>
            <a:normAutofit fontScale="90000"/>
          </a:bodyPr>
          <a:lstStyle/>
          <a:p>
            <a:r>
              <a:rPr lang="en-GB" dirty="0"/>
              <a:t>Quality Improvement Network </a:t>
            </a:r>
            <a:br>
              <a:rPr lang="en-GB" dirty="0"/>
            </a:br>
            <a:r>
              <a:rPr lang="en-GB" dirty="0"/>
              <a:t>Quarterly Update </a:t>
            </a:r>
          </a:p>
        </p:txBody>
      </p:sp>
      <p:sp>
        <p:nvSpPr>
          <p:cNvPr id="50" name="Content Placeholder 49">
            <a:extLst>
              <a:ext uri="{FF2B5EF4-FFF2-40B4-BE49-F238E27FC236}">
                <a16:creationId xmlns:a16="http://schemas.microsoft.com/office/drawing/2014/main" id="{E5BE6BD3-A962-9917-5D61-620A664BD6E2}"/>
              </a:ext>
            </a:extLst>
          </p:cNvPr>
          <p:cNvSpPr>
            <a:spLocks noGrp="1"/>
          </p:cNvSpPr>
          <p:nvPr>
            <p:ph sz="half" idx="15"/>
          </p:nvPr>
        </p:nvSpPr>
        <p:spPr>
          <a:xfrm>
            <a:off x="2592183" y="452088"/>
            <a:ext cx="1009146" cy="352611"/>
          </a:xfrm>
        </p:spPr>
        <p:txBody>
          <a:bodyPr>
            <a:normAutofit/>
          </a:bodyPr>
          <a:lstStyle/>
          <a:p>
            <a:r>
              <a:rPr lang="en-GB" sz="1600" dirty="0">
                <a:solidFill>
                  <a:schemeClr val="tx1"/>
                </a:solidFill>
              </a:rPr>
              <a:t>(Issue 12)</a:t>
            </a:r>
          </a:p>
        </p:txBody>
      </p:sp>
      <p:sp>
        <p:nvSpPr>
          <p:cNvPr id="35" name="Content Placeholder 34">
            <a:extLst>
              <a:ext uri="{FF2B5EF4-FFF2-40B4-BE49-F238E27FC236}">
                <a16:creationId xmlns:a16="http://schemas.microsoft.com/office/drawing/2014/main" id="{AE1BDFBA-7F29-738D-5BCE-6A96C07F1CF7}"/>
              </a:ext>
            </a:extLst>
          </p:cNvPr>
          <p:cNvSpPr>
            <a:spLocks noGrp="1"/>
          </p:cNvSpPr>
          <p:nvPr>
            <p:ph sz="half" idx="11"/>
          </p:nvPr>
        </p:nvSpPr>
        <p:spPr>
          <a:xfrm>
            <a:off x="400854" y="787684"/>
            <a:ext cx="4003039" cy="626953"/>
          </a:xfrm>
        </p:spPr>
        <p:txBody>
          <a:bodyPr>
            <a:normAutofit/>
          </a:bodyPr>
          <a:lstStyle/>
          <a:p>
            <a:r>
              <a:rPr lang="en-GB" b="0" dirty="0">
                <a:solidFill>
                  <a:schemeClr val="accent1"/>
                </a:solidFill>
              </a:rPr>
              <a:t>17 July 2025</a:t>
            </a:r>
            <a:endParaRPr lang="en-GB" sz="1100" b="0" dirty="0">
              <a:solidFill>
                <a:schemeClr val="accent1"/>
              </a:solidFill>
            </a:endParaRPr>
          </a:p>
        </p:txBody>
      </p:sp>
      <p:sp>
        <p:nvSpPr>
          <p:cNvPr id="39" name="Content Placeholder 38">
            <a:extLst>
              <a:ext uri="{FF2B5EF4-FFF2-40B4-BE49-F238E27FC236}">
                <a16:creationId xmlns:a16="http://schemas.microsoft.com/office/drawing/2014/main" id="{C1BB9A57-A745-5F34-1F9A-A9A33CF1BB89}"/>
              </a:ext>
            </a:extLst>
          </p:cNvPr>
          <p:cNvSpPr>
            <a:spLocks noGrp="1"/>
          </p:cNvSpPr>
          <p:nvPr>
            <p:ph sz="half" idx="10"/>
          </p:nvPr>
        </p:nvSpPr>
        <p:spPr>
          <a:xfrm>
            <a:off x="370449" y="981961"/>
            <a:ext cx="6817619" cy="458358"/>
          </a:xfrm>
        </p:spPr>
        <p:txBody>
          <a:bodyPr>
            <a:normAutofit/>
          </a:bodyPr>
          <a:lstStyle/>
          <a:p>
            <a:pPr algn="ctr"/>
            <a:r>
              <a:rPr lang="en-GB" sz="2800" dirty="0">
                <a:solidFill>
                  <a:schemeClr val="accent1"/>
                </a:solidFill>
              </a:rPr>
              <a:t>“Demand and Capacity”</a:t>
            </a:r>
          </a:p>
        </p:txBody>
      </p:sp>
      <p:sp>
        <p:nvSpPr>
          <p:cNvPr id="74" name="Content Placeholder 73">
            <a:extLst>
              <a:ext uri="{FF2B5EF4-FFF2-40B4-BE49-F238E27FC236}">
                <a16:creationId xmlns:a16="http://schemas.microsoft.com/office/drawing/2014/main" id="{E8489616-8353-3479-C68C-0A7F716176A8}"/>
              </a:ext>
            </a:extLst>
          </p:cNvPr>
          <p:cNvSpPr>
            <a:spLocks noGrp="1"/>
          </p:cNvSpPr>
          <p:nvPr>
            <p:ph sz="half" idx="1"/>
          </p:nvPr>
        </p:nvSpPr>
        <p:spPr>
          <a:xfrm>
            <a:off x="259712" y="1737728"/>
            <a:ext cx="7039090" cy="2061241"/>
          </a:xfrm>
        </p:spPr>
        <p:txBody>
          <a:bodyPr>
            <a:noAutofit/>
          </a:bodyPr>
          <a:lstStyle/>
          <a:p>
            <a:pPr>
              <a:lnSpc>
                <a:spcPct val="100000"/>
              </a:lnSpc>
            </a:pPr>
            <a:r>
              <a:rPr lang="en-GB" sz="1100" dirty="0">
                <a:solidFill>
                  <a:schemeClr val="tx1"/>
                </a:solidFill>
              </a:rPr>
              <a:t>Our 13th Quality Improvement Network explored how understanding and managing demand and capacity can inform and support Quality Improvement across our health and care systems.  Over 90 Network members joined the live event, which was co-developed and co-facilitated by John Costello of Midlands Partnership University NHS Foundation Trust and Nicky Durrant of Shropshire, Telford and Wrekin Integrated Care Board.  The session followed the Network’s core principles to </a:t>
            </a:r>
            <a:r>
              <a:rPr lang="en-GB" sz="1200" b="1" dirty="0">
                <a:solidFill>
                  <a:schemeClr val="tx1"/>
                </a:solidFill>
              </a:rPr>
              <a:t>connect</a:t>
            </a:r>
            <a:r>
              <a:rPr lang="en-GB" sz="1200" dirty="0">
                <a:solidFill>
                  <a:schemeClr val="tx1"/>
                </a:solidFill>
              </a:rPr>
              <a:t>, </a:t>
            </a:r>
            <a:r>
              <a:rPr lang="en-GB" sz="1200" b="1" dirty="0">
                <a:solidFill>
                  <a:schemeClr val="tx1"/>
                </a:solidFill>
              </a:rPr>
              <a:t>learn</a:t>
            </a:r>
            <a:r>
              <a:rPr lang="en-GB" sz="1200" dirty="0">
                <a:solidFill>
                  <a:schemeClr val="tx1"/>
                </a:solidFill>
              </a:rPr>
              <a:t>, </a:t>
            </a:r>
            <a:r>
              <a:rPr lang="en-GB" sz="1200" b="1" dirty="0">
                <a:solidFill>
                  <a:schemeClr val="tx1"/>
                </a:solidFill>
              </a:rPr>
              <a:t>share</a:t>
            </a:r>
            <a:r>
              <a:rPr lang="en-GB" sz="1200" dirty="0">
                <a:solidFill>
                  <a:schemeClr val="tx1"/>
                </a:solidFill>
              </a:rPr>
              <a:t> and i</a:t>
            </a:r>
            <a:r>
              <a:rPr lang="en-GB" sz="1200" b="1" dirty="0">
                <a:solidFill>
                  <a:schemeClr val="tx1"/>
                </a:solidFill>
              </a:rPr>
              <a:t>mprove.  </a:t>
            </a:r>
          </a:p>
          <a:p>
            <a:r>
              <a:rPr lang="en-GB" sz="1100" dirty="0">
                <a:solidFill>
                  <a:srgbClr val="000000"/>
                </a:solidFill>
                <a:latin typeface="Arial" panose="020B0604020202020204" pitchFamily="34" charset="0"/>
              </a:rPr>
              <a:t>The aim was to build confidence through shared knowledge, practical examples, and networking opportunities.  In the true style of Quality Improvement, this aim was measured, with a p</a:t>
            </a:r>
            <a:r>
              <a:rPr lang="en-GB" sz="1100" b="0" i="0" u="none" strike="noStrike" dirty="0">
                <a:solidFill>
                  <a:srgbClr val="000000"/>
                </a:solidFill>
                <a:effectLst/>
                <a:latin typeface="Arial" panose="020B0604020202020204" pitchFamily="34" charset="0"/>
              </a:rPr>
              <a:t>articipant poll, at the start of the event, asking members how confident they were in undertaking demand and capacity exercises, This provided a ‘temperature check’ at the start of the session, with this same poll repeated at the close of the session, enabling us to measure the impact of learning.  The results of these polls </a:t>
            </a:r>
            <a:r>
              <a:rPr lang="en-GB" sz="1100" dirty="0">
                <a:solidFill>
                  <a:srgbClr val="000000"/>
                </a:solidFill>
                <a:latin typeface="Arial" panose="020B0604020202020204" pitchFamily="34" charset="0"/>
              </a:rPr>
              <a:t>showed</a:t>
            </a:r>
            <a:r>
              <a:rPr lang="en-GB" sz="1100" b="0" i="0" u="none" strike="noStrike" dirty="0">
                <a:solidFill>
                  <a:srgbClr val="000000"/>
                </a:solidFill>
                <a:effectLst/>
                <a:latin typeface="Arial" panose="020B0604020202020204" pitchFamily="34" charset="0"/>
              </a:rPr>
              <a:t> improved confidence levels among attendees, indicating the positive impact of the event.</a:t>
            </a:r>
            <a:endParaRPr lang="en-US" sz="1400" b="0" i="0" dirty="0">
              <a:solidFill>
                <a:srgbClr val="000000"/>
              </a:solidFill>
              <a:effectLst/>
              <a:latin typeface="Segoe UI" panose="020B0502040204020203" pitchFamily="34" charset="0"/>
            </a:endParaRPr>
          </a:p>
          <a:p>
            <a:pPr>
              <a:lnSpc>
                <a:spcPct val="100000"/>
              </a:lnSpc>
            </a:pPr>
            <a:endParaRPr lang="en-GB" sz="1200" dirty="0">
              <a:solidFill>
                <a:schemeClr val="tx1"/>
              </a:solidFill>
            </a:endParaRPr>
          </a:p>
        </p:txBody>
      </p:sp>
      <p:sp>
        <p:nvSpPr>
          <p:cNvPr id="110" name="Content Placeholder 109">
            <a:extLst>
              <a:ext uri="{FF2B5EF4-FFF2-40B4-BE49-F238E27FC236}">
                <a16:creationId xmlns:a16="http://schemas.microsoft.com/office/drawing/2014/main" id="{51B193B7-2D3D-54B4-89F9-4DA65C599784}"/>
              </a:ext>
            </a:extLst>
          </p:cNvPr>
          <p:cNvSpPr>
            <a:spLocks noGrp="1"/>
          </p:cNvSpPr>
          <p:nvPr>
            <p:ph sz="half" idx="18"/>
          </p:nvPr>
        </p:nvSpPr>
        <p:spPr>
          <a:xfrm>
            <a:off x="291864" y="9434740"/>
            <a:ext cx="7115411" cy="432002"/>
          </a:xfrm>
        </p:spPr>
        <p:txBody>
          <a:bodyPr>
            <a:normAutofit fontScale="77500" lnSpcReduction="20000"/>
          </a:bodyPr>
          <a:lstStyle/>
          <a:p>
            <a:pPr>
              <a:lnSpc>
                <a:spcPct val="110000"/>
              </a:lnSpc>
              <a:spcBef>
                <a:spcPts val="0"/>
              </a:spcBef>
            </a:pPr>
            <a:r>
              <a:rPr lang="en-GB" sz="1800" b="1" dirty="0">
                <a:solidFill>
                  <a:schemeClr val="accent2"/>
                </a:solidFill>
                <a:effectLst/>
                <a:latin typeface="Arial" panose="020B0604020202020204" pitchFamily="34" charset="0"/>
                <a:ea typeface="Aptos" panose="020B0004020202020204" pitchFamily="34" charset="0"/>
                <a:cs typeface="Times New Roman" panose="02020603050405020304" pitchFamily="18" charset="0"/>
              </a:rPr>
              <a:t>Our Next Network Event - 16 October 2025 @ 10.30am – “Leading for Improvement”</a:t>
            </a:r>
            <a:endParaRPr lang="en-GB" sz="1800" dirty="0">
              <a:solidFill>
                <a:schemeClr val="accent2"/>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0000"/>
              </a:lnSpc>
              <a:spcBef>
                <a:spcPts val="0"/>
              </a:spcBef>
            </a:pPr>
            <a:r>
              <a:rPr lang="en-GB" sz="15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“An online MS Teams event - all Network members will automatically receive a diary invitation</a:t>
            </a:r>
            <a:endParaRPr lang="en-GB" sz="15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09" name="Content Placeholder 108">
            <a:extLst>
              <a:ext uri="{FF2B5EF4-FFF2-40B4-BE49-F238E27FC236}">
                <a16:creationId xmlns:a16="http://schemas.microsoft.com/office/drawing/2014/main" id="{9C50EDCA-EE10-E1B0-2AB2-F24A9F30E193}"/>
              </a:ext>
            </a:extLst>
          </p:cNvPr>
          <p:cNvSpPr>
            <a:spLocks noGrp="1"/>
          </p:cNvSpPr>
          <p:nvPr>
            <p:ph sz="half" idx="16"/>
          </p:nvPr>
        </p:nvSpPr>
        <p:spPr>
          <a:xfrm>
            <a:off x="2119547" y="10018759"/>
            <a:ext cx="3319426" cy="441931"/>
          </a:xfrm>
        </p:spPr>
        <p:txBody>
          <a:bodyPr>
            <a:normAutofit/>
          </a:bodyPr>
          <a:lstStyle/>
          <a:p>
            <a:r>
              <a:rPr lang="en-GB" sz="1400" b="1" kern="0" dirty="0">
                <a:solidFill>
                  <a:srgbClr val="000000"/>
                </a:solidFill>
                <a:latin typeface="Arial" panose="020B0604020202020204" pitchFamily="34" charset="0"/>
                <a:ea typeface="Aptos" panose="020B0004020202020204" pitchFamily="34" charset="0"/>
              </a:rPr>
              <a:t>E</a:t>
            </a:r>
            <a:r>
              <a:rPr lang="en-GB" sz="1400" b="1" kern="0" dirty="0">
                <a:solidFill>
                  <a:srgbClr val="000000"/>
                </a:solidFill>
                <a:effectLst/>
                <a:latin typeface="Arial" panose="020B0604020202020204" pitchFamily="34" charset="0"/>
                <a:ea typeface="Aptos" panose="020B0004020202020204" pitchFamily="34" charset="0"/>
              </a:rPr>
              <a:t>mail:  </a:t>
            </a:r>
            <a:r>
              <a:rPr lang="en-GB" sz="1400" b="1" u="sng" kern="0" dirty="0">
                <a:solidFill>
                  <a:srgbClr val="000000"/>
                </a:solidFill>
                <a:effectLst/>
                <a:latin typeface="Arial" panose="020B0604020202020204" pitchFamily="34" charset="0"/>
                <a:ea typeface="Aptos" panose="020B0004020202020204" pitchFamily="34" charset="0"/>
                <a:hlinkClick r:id="rId3"/>
              </a:rPr>
              <a:t>systemcqi@mpft.nhs.uk</a:t>
            </a:r>
            <a:r>
              <a:rPr lang="en-GB" sz="1400" dirty="0">
                <a:effectLst/>
              </a:rPr>
              <a:t> </a:t>
            </a:r>
            <a:endParaRPr lang="en-GB" sz="1400" dirty="0"/>
          </a:p>
        </p:txBody>
      </p:sp>
      <p:pic>
        <p:nvPicPr>
          <p:cNvPr id="112" name="SSOT Logo" descr="Staffordshire and Stoke-on-Trent Integrated Care System Logo">
            <a:extLst>
              <a:ext uri="{FF2B5EF4-FFF2-40B4-BE49-F238E27FC236}">
                <a16:creationId xmlns:a16="http://schemas.microsoft.com/office/drawing/2014/main" id="{DEF2F352-5896-38CB-6E7D-B38FB9895B9A}"/>
              </a:ext>
            </a:extLst>
          </p:cNvPr>
          <p:cNvPicPr>
            <a:picLocks noChangeAspect="1"/>
          </p:cNvPicPr>
          <p:nvPr/>
        </p:nvPicPr>
        <p:blipFill>
          <a:blip r:embed="rId4"/>
          <a:srcRect/>
          <a:stretch/>
        </p:blipFill>
        <p:spPr>
          <a:xfrm>
            <a:off x="396000" y="9994161"/>
            <a:ext cx="1478153" cy="407997"/>
          </a:xfrm>
          <a:prstGeom prst="rect">
            <a:avLst/>
          </a:prstGeom>
        </p:spPr>
      </p:pic>
      <p:pic>
        <p:nvPicPr>
          <p:cNvPr id="113" name="STW Logo" descr="Shropshire,Telford and Wrekin Integrated Care System Logo">
            <a:extLst>
              <a:ext uri="{FF2B5EF4-FFF2-40B4-BE49-F238E27FC236}">
                <a16:creationId xmlns:a16="http://schemas.microsoft.com/office/drawing/2014/main" id="{10AC416F-FF63-BB47-FA12-3E43D0746F37}"/>
              </a:ext>
            </a:extLst>
          </p:cNvPr>
          <p:cNvPicPr>
            <a:picLocks noChangeAspect="1"/>
          </p:cNvPicPr>
          <p:nvPr/>
        </p:nvPicPr>
        <p:blipFill>
          <a:blip r:embed="rId5"/>
          <a:stretch>
            <a:fillRect/>
          </a:stretch>
        </p:blipFill>
        <p:spPr>
          <a:xfrm>
            <a:off x="5688822" y="9987134"/>
            <a:ext cx="1478152" cy="432001"/>
          </a:xfrm>
          <a:prstGeom prst="rect">
            <a:avLst/>
          </a:prstGeom>
        </p:spPr>
      </p:pic>
      <p:sp>
        <p:nvSpPr>
          <p:cNvPr id="28" name="Content Placeholder 85">
            <a:extLst>
              <a:ext uri="{FF2B5EF4-FFF2-40B4-BE49-F238E27FC236}">
                <a16:creationId xmlns:a16="http://schemas.microsoft.com/office/drawing/2014/main" id="{969E59BD-177B-2874-3B37-23C5976D3B1C}"/>
              </a:ext>
            </a:extLst>
          </p:cNvPr>
          <p:cNvSpPr txBox="1">
            <a:spLocks/>
          </p:cNvSpPr>
          <p:nvPr/>
        </p:nvSpPr>
        <p:spPr>
          <a:xfrm>
            <a:off x="259712" y="3919361"/>
            <a:ext cx="7039090" cy="2141652"/>
          </a:xfrm>
          <a:prstGeom prst="rect">
            <a:avLst/>
          </a:prstGeom>
        </p:spPr>
        <p:txBody>
          <a:bodyPr vert="horz" lIns="0" tIns="0" rIns="0" bIns="0" numCol="1" spcCol="288000" rtlCol="0">
            <a:noAutofit/>
          </a:bodyPr>
          <a:lstStyle>
            <a:lvl1pPr marL="0" indent="0" algn="l" defTabSz="755934" rtl="0" eaLnBrk="1" latinLnBrk="0" hangingPunct="1">
              <a:lnSpc>
                <a:spcPct val="90000"/>
              </a:lnSpc>
              <a:spcBef>
                <a:spcPts val="827"/>
              </a:spcBef>
              <a:buFont typeface="Arial" panose="020B0604020202020204" pitchFamily="34" charset="0"/>
              <a:buNone/>
              <a:defRPr sz="1300" kern="1200">
                <a:solidFill>
                  <a:srgbClr val="425563"/>
                </a:solidFill>
                <a:latin typeface="+mn-lt"/>
                <a:ea typeface="+mn-ea"/>
                <a:cs typeface="+mn-cs"/>
              </a:defRPr>
            </a:lvl1pPr>
            <a:lvl2pPr marL="377967" indent="0" algn="l" defTabSz="755934" rtl="0" eaLnBrk="1" latinLnBrk="0" hangingPunct="1">
              <a:lnSpc>
                <a:spcPct val="90000"/>
              </a:lnSpc>
              <a:spcBef>
                <a:spcPts val="413"/>
              </a:spcBef>
              <a:buFont typeface="Arial" panose="020B0604020202020204" pitchFamily="34" charset="0"/>
              <a:buNone/>
              <a:defRPr sz="1200" kern="1200">
                <a:solidFill>
                  <a:srgbClr val="425563"/>
                </a:solidFill>
                <a:latin typeface="+mn-lt"/>
                <a:ea typeface="+mn-ea"/>
                <a:cs typeface="+mn-cs"/>
              </a:defRPr>
            </a:lvl2pPr>
            <a:lvl3pPr marL="755934" indent="0" algn="l" defTabSz="755934" rtl="0" eaLnBrk="1" latinLnBrk="0" hangingPunct="1">
              <a:lnSpc>
                <a:spcPct val="90000"/>
              </a:lnSpc>
              <a:spcBef>
                <a:spcPts val="413"/>
              </a:spcBef>
              <a:buFont typeface="Arial" panose="020B0604020202020204" pitchFamily="34" charset="0"/>
              <a:buNone/>
              <a:defRPr sz="1100" kern="1200">
                <a:solidFill>
                  <a:srgbClr val="425563"/>
                </a:solidFill>
                <a:latin typeface="+mn-lt"/>
                <a:ea typeface="+mn-ea"/>
                <a:cs typeface="+mn-cs"/>
              </a:defRPr>
            </a:lvl3pPr>
            <a:lvl4pPr marL="1133901" indent="0" algn="l" defTabSz="755934" rtl="0" eaLnBrk="1" latinLnBrk="0" hangingPunct="1">
              <a:lnSpc>
                <a:spcPct val="90000"/>
              </a:lnSpc>
              <a:spcBef>
                <a:spcPts val="413"/>
              </a:spcBef>
              <a:buFont typeface="Arial" panose="020B0604020202020204" pitchFamily="34" charset="0"/>
              <a:buNone/>
              <a:defRPr sz="1000" kern="1200">
                <a:solidFill>
                  <a:srgbClr val="425563"/>
                </a:solidFill>
                <a:latin typeface="+mn-lt"/>
                <a:ea typeface="+mn-ea"/>
                <a:cs typeface="+mn-cs"/>
              </a:defRPr>
            </a:lvl4pPr>
            <a:lvl5pPr marL="1511869" indent="0" algn="l" defTabSz="755934" rtl="0" eaLnBrk="1" latinLnBrk="0" hangingPunct="1">
              <a:lnSpc>
                <a:spcPct val="90000"/>
              </a:lnSpc>
              <a:spcBef>
                <a:spcPts val="413"/>
              </a:spcBef>
              <a:buFont typeface="Arial" panose="020B0604020202020204" pitchFamily="34" charset="0"/>
              <a:buNone/>
              <a:defRPr sz="900" kern="1200">
                <a:solidFill>
                  <a:srgbClr val="425563"/>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a:lnSpc>
                <a:spcPct val="100000"/>
              </a:lnSpc>
              <a:spcBef>
                <a:spcPts val="0"/>
              </a:spcBef>
            </a:pPr>
            <a:r>
              <a:rPr lang="en-GB" sz="1200" b="1" dirty="0">
                <a:solidFill>
                  <a:schemeClr val="tx1"/>
                </a:solidFill>
                <a:ea typeface="Aptos" panose="020B0004020202020204" pitchFamily="34" charset="0"/>
                <a:cs typeface="Times New Roman" panose="02020603050405020304" pitchFamily="18" charset="0"/>
              </a:rPr>
              <a:t>The Learning: </a:t>
            </a:r>
            <a:r>
              <a:rPr lang="en-GB" sz="1100" dirty="0">
                <a:solidFill>
                  <a:schemeClr val="tx1"/>
                </a:solidFill>
                <a:ea typeface="Aptos" panose="020B0004020202020204" pitchFamily="34" charset="0"/>
                <a:cs typeface="Times New Roman" panose="02020603050405020304" pitchFamily="18" charset="0"/>
              </a:rPr>
              <a:t>Nicky led us through </a:t>
            </a:r>
            <a:r>
              <a:rPr lang="en-GB" sz="1100" b="1" dirty="0">
                <a:solidFill>
                  <a:srgbClr val="000000"/>
                </a:solidFill>
                <a:ea typeface="Aptos" panose="020B0004020202020204" pitchFamily="34" charset="0"/>
                <a:cs typeface="Times New Roman" panose="02020603050405020304" pitchFamily="18" charset="0"/>
              </a:rPr>
              <a:t>u</a:t>
            </a:r>
            <a:r>
              <a:rPr lang="en-GB" sz="1100" b="1" dirty="0">
                <a:solidFill>
                  <a:srgbClr val="000000"/>
                </a:solidFill>
              </a:rPr>
              <a:t>nderstanding and measuring demand, capacity</a:t>
            </a:r>
            <a:r>
              <a:rPr lang="en-GB" sz="1100" dirty="0">
                <a:solidFill>
                  <a:srgbClr val="000000"/>
                </a:solidFill>
              </a:rPr>
              <a:t>​​ and v</a:t>
            </a:r>
            <a:r>
              <a:rPr lang="en-GB" sz="1100" b="1" dirty="0">
                <a:solidFill>
                  <a:srgbClr val="000000"/>
                </a:solidFill>
              </a:rPr>
              <a:t>ariation.  </a:t>
            </a:r>
            <a:r>
              <a:rPr lang="en-GB" sz="1100" dirty="0">
                <a:solidFill>
                  <a:srgbClr val="000000"/>
                </a:solidFill>
              </a:rPr>
              <a:t>​Members were shown a </a:t>
            </a:r>
            <a:r>
              <a:rPr lang="en-GB" sz="1100" b="1" dirty="0">
                <a:solidFill>
                  <a:srgbClr val="000000"/>
                </a:solidFill>
              </a:rPr>
              <a:t>3-step approach to managing demand and capacity,</a:t>
            </a:r>
            <a:r>
              <a:rPr lang="en-GB" sz="1100" dirty="0">
                <a:solidFill>
                  <a:srgbClr val="000000"/>
                </a:solidFill>
              </a:rPr>
              <a:t> that involves: </a:t>
            </a:r>
            <a:endParaRPr lang="en-US" sz="1100" dirty="0">
              <a:solidFill>
                <a:srgbClr val="000000"/>
              </a:solidFill>
            </a:endParaRPr>
          </a:p>
          <a:p>
            <a:pPr fontAlgn="base">
              <a:lnSpc>
                <a:spcPct val="100000"/>
              </a:lnSpc>
              <a:spcBef>
                <a:spcPts val="0"/>
              </a:spcBef>
            </a:pPr>
            <a:r>
              <a:rPr lang="en-GB" sz="1100" dirty="0">
                <a:solidFill>
                  <a:srgbClr val="000000"/>
                </a:solidFill>
              </a:rPr>
              <a:t>​</a:t>
            </a:r>
          </a:p>
          <a:p>
            <a:pPr marL="171450" indent="-171450" fontAlgn="base">
              <a:lnSpc>
                <a:spcPct val="100000"/>
              </a:lnSpc>
              <a:spcBef>
                <a:spcPts val="0"/>
              </a:spcBef>
              <a:buFont typeface="Arial" panose="020B0604020202020204" pitchFamily="34" charset="0"/>
              <a:buChar char="•"/>
            </a:pPr>
            <a:r>
              <a:rPr lang="en-GB" sz="1100" b="1" dirty="0">
                <a:solidFill>
                  <a:srgbClr val="000000"/>
                </a:solidFill>
              </a:rPr>
              <a:t>Understand Variation</a:t>
            </a:r>
            <a:r>
              <a:rPr lang="en-GB" sz="1100" dirty="0">
                <a:solidFill>
                  <a:srgbClr val="000000"/>
                </a:solidFill>
              </a:rPr>
              <a:t>: Use run charts &amp; daily data to identify patterns</a:t>
            </a:r>
            <a:r>
              <a:rPr lang="en-US" sz="1100" dirty="0">
                <a:solidFill>
                  <a:srgbClr val="000000"/>
                </a:solidFill>
              </a:rPr>
              <a:t>​</a:t>
            </a:r>
          </a:p>
          <a:p>
            <a:pPr marL="171450" indent="-171450" fontAlgn="base">
              <a:lnSpc>
                <a:spcPct val="100000"/>
              </a:lnSpc>
              <a:spcBef>
                <a:spcPts val="0"/>
              </a:spcBef>
              <a:buFont typeface="Arial" panose="020B0604020202020204" pitchFamily="34" charset="0"/>
              <a:buChar char="•"/>
            </a:pPr>
            <a:r>
              <a:rPr lang="en-GB" sz="1100" b="1" dirty="0">
                <a:solidFill>
                  <a:srgbClr val="000000"/>
                </a:solidFill>
              </a:rPr>
              <a:t>Reduce (Smooth) Variation</a:t>
            </a:r>
            <a:r>
              <a:rPr lang="en-GB" sz="1100" dirty="0">
                <a:solidFill>
                  <a:srgbClr val="000000"/>
                </a:solidFill>
              </a:rPr>
              <a:t>: ​In </a:t>
            </a:r>
            <a:r>
              <a:rPr lang="en-GB" sz="1100" b="1" dirty="0">
                <a:solidFill>
                  <a:srgbClr val="000000"/>
                </a:solidFill>
              </a:rPr>
              <a:t>capacity</a:t>
            </a:r>
            <a:r>
              <a:rPr lang="en-GB" sz="1100" dirty="0">
                <a:solidFill>
                  <a:srgbClr val="000000"/>
                </a:solidFill>
              </a:rPr>
              <a:t>: Adjust rotas, training schedules, and room use​ &amp; in </a:t>
            </a:r>
            <a:r>
              <a:rPr lang="en-GB" sz="1100" b="1" dirty="0">
                <a:solidFill>
                  <a:srgbClr val="000000"/>
                </a:solidFill>
              </a:rPr>
              <a:t>demand</a:t>
            </a:r>
            <a:r>
              <a:rPr lang="en-GB" sz="1100" dirty="0">
                <a:solidFill>
                  <a:srgbClr val="000000"/>
                </a:solidFill>
              </a:rPr>
              <a:t>: Spread planned activities more evenly​</a:t>
            </a:r>
          </a:p>
          <a:p>
            <a:pPr marL="171450" indent="-171450" fontAlgn="base">
              <a:lnSpc>
                <a:spcPct val="100000"/>
              </a:lnSpc>
              <a:spcBef>
                <a:spcPts val="0"/>
              </a:spcBef>
              <a:buFont typeface="Arial" panose="020B0604020202020204" pitchFamily="34" charset="0"/>
              <a:buChar char="•"/>
            </a:pPr>
            <a:r>
              <a:rPr lang="en-GB" sz="1100" b="1" dirty="0">
                <a:solidFill>
                  <a:srgbClr val="000000"/>
                </a:solidFill>
              </a:rPr>
              <a:t>Match Capacity to Demand</a:t>
            </a:r>
            <a:r>
              <a:rPr lang="en-GB" sz="1100" dirty="0">
                <a:solidFill>
                  <a:srgbClr val="000000"/>
                </a:solidFill>
              </a:rPr>
              <a:t>: Adjust appointment types, lengths, and timing; use skill mix</a:t>
            </a:r>
          </a:p>
          <a:p>
            <a:pPr fontAlgn="base">
              <a:lnSpc>
                <a:spcPct val="100000"/>
              </a:lnSpc>
              <a:spcBef>
                <a:spcPts val="0"/>
              </a:spcBef>
            </a:pPr>
            <a:endParaRPr lang="en-GB" sz="1100" dirty="0">
              <a:solidFill>
                <a:srgbClr val="000000"/>
              </a:solidFill>
            </a:endParaRPr>
          </a:p>
          <a:p>
            <a:pPr fontAlgn="base">
              <a:lnSpc>
                <a:spcPct val="100000"/>
              </a:lnSpc>
              <a:spcBef>
                <a:spcPts val="0"/>
              </a:spcBef>
            </a:pPr>
            <a:r>
              <a:rPr lang="en-GB" sz="1100" dirty="0">
                <a:solidFill>
                  <a:srgbClr val="000000"/>
                </a:solidFill>
              </a:rPr>
              <a:t>We concluded the learn section by exploring how demand and capacity supports Quality Improvement by helping us to understand the system, identify bottlenecks and variation, support data driven decision making, practice continuous improvement and enhance how people experience our services. We finished by exploring the importance of understanding and managing Failure Demand, with some practical strategies on how to minimise the impact.</a:t>
            </a:r>
          </a:p>
        </p:txBody>
      </p:sp>
      <p:sp>
        <p:nvSpPr>
          <p:cNvPr id="7" name="TextBox 14">
            <a:extLst>
              <a:ext uri="{FF2B5EF4-FFF2-40B4-BE49-F238E27FC236}">
                <a16:creationId xmlns:a16="http://schemas.microsoft.com/office/drawing/2014/main" id="{FFECD50C-F621-86F0-A111-6FA6109D69EF}"/>
              </a:ext>
            </a:extLst>
          </p:cNvPr>
          <p:cNvSpPr txBox="1"/>
          <p:nvPr/>
        </p:nvSpPr>
        <p:spPr>
          <a:xfrm>
            <a:off x="186397" y="6230680"/>
            <a:ext cx="7185721" cy="3000821"/>
          </a:xfrm>
          <a:prstGeom prst="rect">
            <a:avLst/>
          </a:prstGeom>
          <a:solidFill>
            <a:srgbClr val="FED8B8"/>
          </a:solid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u="none" strike="noStrike" kern="1200" cap="none" spc="0" normalizeH="0" baseline="0" noProof="0" dirty="0">
                <a:ln>
                  <a:noFill/>
                </a:ln>
                <a:effectLst/>
                <a:uLnTx/>
                <a:uFillTx/>
                <a:latin typeface="Arial" panose="020B0604020202020204"/>
                <a:ea typeface="+mn-ea"/>
                <a:cs typeface="+mn-cs"/>
              </a:rPr>
              <a:t>Application of Learning into our areas of work:</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200" b="1" u="none" strike="noStrike" kern="1200" cap="none" spc="0" normalizeH="0" baseline="0" noProof="0" dirty="0">
              <a:ln>
                <a:noFill/>
              </a:ln>
              <a:effectLst/>
              <a:uLnTx/>
              <a:uFillTx/>
              <a:latin typeface="Arial" panose="020B0604020202020204"/>
              <a:ea typeface="+mn-ea"/>
              <a:cs typeface="+mn-cs"/>
            </a:endParaRPr>
          </a:p>
          <a:p>
            <a:pPr>
              <a:defRPr/>
            </a:pPr>
            <a:r>
              <a:rPr lang="en-GB" sz="1100" dirty="0">
                <a:latin typeface="Arial" panose="020B0604020202020204"/>
                <a:cs typeface="Arial"/>
              </a:rPr>
              <a:t>90% of our members said they were going to apply their learning into their areas of work.  This was a really positive outcome to celebrate.  </a:t>
            </a:r>
            <a:r>
              <a:rPr kumimoji="0" lang="en-GB" sz="1100" b="0" u="none" strike="noStrike" kern="1200" cap="none" spc="0" normalizeH="0" baseline="0" noProof="0" dirty="0">
                <a:ln>
                  <a:noFill/>
                </a:ln>
                <a:effectLst/>
                <a:uLnTx/>
                <a:uFillTx/>
                <a:latin typeface="Arial" panose="020B0604020202020204"/>
                <a:ea typeface="+mn-ea"/>
                <a:cs typeface="Arial"/>
              </a:rPr>
              <a:t>To support our members in</a:t>
            </a:r>
            <a:r>
              <a:rPr lang="en-GB" sz="1100" dirty="0">
                <a:latin typeface="Arial" panose="020B0604020202020204"/>
                <a:cs typeface="Arial"/>
              </a:rPr>
              <a:t> this application of learning we are pleased to provide the following resources and links:  </a:t>
            </a:r>
          </a:p>
          <a:p>
            <a:pPr>
              <a:defRPr/>
            </a:pPr>
            <a:endParaRPr lang="en-GB" sz="1100" dirty="0">
              <a:latin typeface="Arial" panose="020B0604020202020204"/>
              <a:cs typeface="Arial"/>
            </a:endParaRPr>
          </a:p>
          <a:p>
            <a:pPr>
              <a:defRPr/>
            </a:pPr>
            <a:r>
              <a:rPr lang="en-GB" sz="1100" dirty="0">
                <a:latin typeface="Arial" panose="020B0604020202020204"/>
                <a:cs typeface="Arial"/>
              </a:rPr>
              <a:t>Find our </a:t>
            </a:r>
            <a:r>
              <a:rPr lang="en-GB" sz="1100" b="1" dirty="0">
                <a:latin typeface="Arial" panose="020B0604020202020204"/>
                <a:cs typeface="Arial"/>
              </a:rPr>
              <a:t>top tips </a:t>
            </a:r>
            <a:r>
              <a:rPr lang="en-GB" sz="1100" dirty="0">
                <a:latin typeface="Arial" panose="020B0604020202020204"/>
                <a:cs typeface="Arial"/>
              </a:rPr>
              <a:t>to support and guide follow up work from this session here (click to view) </a:t>
            </a:r>
          </a:p>
          <a:p>
            <a:pPr>
              <a:defRPr/>
            </a:pPr>
            <a:endParaRPr kumimoji="0" lang="en-GB" sz="1100" b="0" u="none" strike="noStrike" kern="1200" cap="none" spc="0" normalizeH="0" baseline="0" noProof="0" dirty="0">
              <a:ln>
                <a:noFill/>
              </a:ln>
              <a:effectLst/>
              <a:uLnTx/>
              <a:uFillTx/>
              <a:latin typeface="Arial" panose="020B0604020202020204"/>
              <a:ea typeface="+mn-ea"/>
              <a:cs typeface="Arial"/>
            </a:endParaRPr>
          </a:p>
          <a:p>
            <a:pPr marL="139700" lvl="0" indent="-139700">
              <a:buFont typeface="Arial" panose="020B0604020202020204" pitchFamily="34" charset="0"/>
              <a:buChar char="•"/>
              <a:defRPr/>
            </a:pPr>
            <a:r>
              <a:rPr lang="en-GB" sz="1100" dirty="0">
                <a:solidFill>
                  <a:srgbClr val="000000"/>
                </a:solidFill>
                <a:ea typeface="Aptos" panose="020B0004020202020204" pitchFamily="34" charset="0"/>
                <a:cs typeface="Times New Roman" panose="02020603050405020304" pitchFamily="18" charset="0"/>
                <a:hlinkClick r:id="rId6"/>
              </a:rPr>
              <a:t>Video recording </a:t>
            </a:r>
            <a:r>
              <a:rPr lang="en-GB" sz="1100" dirty="0">
                <a:solidFill>
                  <a:srgbClr val="000000"/>
                </a:solidFill>
                <a:ea typeface="Aptos" panose="020B0004020202020204" pitchFamily="34" charset="0"/>
                <a:cs typeface="Times New Roman" panose="02020603050405020304" pitchFamily="18" charset="0"/>
              </a:rPr>
              <a:t>from the event </a:t>
            </a:r>
            <a:endParaRPr lang="en-GB" sz="1100" dirty="0">
              <a:solidFill>
                <a:srgbClr val="000000"/>
              </a:solidFill>
              <a:ea typeface="Aptos" panose="020B0004020202020204" pitchFamily="34" charset="0"/>
              <a:cs typeface="Times New Roman" panose="02020603050405020304" pitchFamily="18" charset="0"/>
              <a:hlinkClick r:id="rId7" action="ppaction://hlinkfile">
                <a:extLst>
                  <a:ext uri="{A12FA001-AC4F-418D-AE19-62706E023703}">
                    <ahyp:hlinkClr xmlns:ahyp="http://schemas.microsoft.com/office/drawing/2018/hyperlinkcolor" val="tx"/>
                  </a:ext>
                </a:extLst>
              </a:hlinkClick>
            </a:endParaRPr>
          </a:p>
          <a:p>
            <a:pPr marL="139700" lvl="0" indent="-139700">
              <a:buFont typeface="Arial" panose="020B0604020202020204" pitchFamily="34" charset="0"/>
              <a:buChar char="•"/>
              <a:defRPr/>
            </a:pPr>
            <a:r>
              <a:rPr lang="en-GB" sz="1100" dirty="0">
                <a:solidFill>
                  <a:srgbClr val="000000"/>
                </a:solidFill>
                <a:ea typeface="Aptos" panose="020B0004020202020204" pitchFamily="34" charset="0"/>
                <a:cs typeface="Times New Roman" panose="02020603050405020304" pitchFamily="18" charset="0"/>
                <a:hlinkClick r:id="rId8"/>
              </a:rPr>
              <a:t>Presentation</a:t>
            </a:r>
            <a:r>
              <a:rPr lang="en-GB" sz="1100" dirty="0">
                <a:solidFill>
                  <a:srgbClr val="000000"/>
                </a:solidFill>
                <a:ea typeface="Aptos" panose="020B0004020202020204" pitchFamily="34" charset="0"/>
                <a:cs typeface="Times New Roman" panose="02020603050405020304" pitchFamily="18" charset="0"/>
              </a:rPr>
              <a:t> slide set</a:t>
            </a:r>
          </a:p>
          <a:p>
            <a:pPr marL="139700" lvl="0" indent="-139700">
              <a:buFont typeface="Arial" panose="020B0604020202020204" pitchFamily="34" charset="0"/>
              <a:buChar char="•"/>
              <a:defRPr/>
            </a:pPr>
            <a:r>
              <a:rPr lang="en-GB" sz="1100" dirty="0">
                <a:ea typeface="Aptos" panose="020B0004020202020204" pitchFamily="34" charset="0"/>
                <a:cs typeface="Times New Roman" panose="02020603050405020304" pitchFamily="18" charset="0"/>
              </a:rPr>
              <a:t>Support and tools, such as value stream maps, </a:t>
            </a:r>
          </a:p>
          <a:p>
            <a:pPr lvl="0">
              <a:defRPr/>
            </a:pPr>
            <a:r>
              <a:rPr lang="en-GB" sz="1100" dirty="0">
                <a:ea typeface="Aptos" panose="020B0004020202020204" pitchFamily="34" charset="0"/>
                <a:cs typeface="Times New Roman" panose="02020603050405020304" pitchFamily="18" charset="0"/>
              </a:rPr>
              <a:t>    run charts and time observations forms can be found </a:t>
            </a:r>
          </a:p>
          <a:p>
            <a:pPr lvl="0">
              <a:defRPr/>
            </a:pPr>
            <a:r>
              <a:rPr lang="en-GB" sz="1100" dirty="0">
                <a:ea typeface="Aptos" panose="020B0004020202020204" pitchFamily="34" charset="0"/>
                <a:cs typeface="Times New Roman" panose="02020603050405020304" pitchFamily="18" charset="0"/>
              </a:rPr>
              <a:t>    via the links below at: </a:t>
            </a:r>
          </a:p>
          <a:p>
            <a:pPr marL="596900" lvl="1" indent="-139700">
              <a:buFont typeface="Arial" panose="020B0604020202020204" pitchFamily="34" charset="0"/>
              <a:buChar char="•"/>
              <a:defRPr/>
            </a:pPr>
            <a:r>
              <a:rPr lang="en-GB" sz="1100" dirty="0">
                <a:ea typeface="Aptos" panose="020B0004020202020204" pitchFamily="34" charset="0"/>
                <a:cs typeface="Times New Roman" panose="02020603050405020304" pitchFamily="18" charset="0"/>
                <a:hlinkClick r:id="rId9"/>
              </a:rPr>
              <a:t>Demand and Capacity – a comprehensive guide </a:t>
            </a:r>
            <a:endParaRPr lang="en-GB" sz="1100" dirty="0">
              <a:ea typeface="Aptos" panose="020B0004020202020204" pitchFamily="34" charset="0"/>
              <a:cs typeface="Times New Roman" panose="02020603050405020304" pitchFamily="18" charset="0"/>
            </a:endParaRPr>
          </a:p>
          <a:p>
            <a:pPr marL="596900" lvl="1" indent="-139700">
              <a:buFont typeface="Arial" panose="020B0604020202020204" pitchFamily="34" charset="0"/>
              <a:buChar char="•"/>
              <a:defRPr/>
            </a:pPr>
            <a:r>
              <a:rPr lang="en-GB" sz="1100" dirty="0">
                <a:ea typeface="Aptos" panose="020B0004020202020204" pitchFamily="34" charset="0"/>
                <a:cs typeface="Times New Roman" panose="02020603050405020304" pitchFamily="18" charset="0"/>
                <a:hlinkClick r:id="rId10"/>
              </a:rPr>
              <a:t>QSIR</a:t>
            </a:r>
            <a:endParaRPr lang="en-GB" sz="1100" dirty="0">
              <a:ea typeface="Aptos" panose="020B0004020202020204" pitchFamily="34" charset="0"/>
              <a:cs typeface="Times New Roman" panose="02020603050405020304" pitchFamily="18" charset="0"/>
            </a:endParaRPr>
          </a:p>
          <a:p>
            <a:pPr marL="596900" lvl="1" indent="-139700">
              <a:buFont typeface="Arial" panose="020B0604020202020204" pitchFamily="34" charset="0"/>
              <a:buChar char="•"/>
              <a:defRPr/>
            </a:pPr>
            <a:r>
              <a:rPr lang="en-GB" sz="1100" dirty="0">
                <a:ea typeface="Aptos" panose="020B0004020202020204" pitchFamily="34" charset="0"/>
                <a:cs typeface="Times New Roman" panose="02020603050405020304" pitchFamily="18" charset="0"/>
                <a:hlinkClick r:id="rId11"/>
              </a:rPr>
              <a:t>NHS England </a:t>
            </a:r>
            <a:endParaRPr lang="en-GB" sz="1100" dirty="0">
              <a:ea typeface="Aptos" panose="020B0004020202020204" pitchFamily="34" charset="0"/>
              <a:cs typeface="Times New Roman" panose="02020603050405020304" pitchFamily="18" charset="0"/>
            </a:endParaRPr>
          </a:p>
          <a:p>
            <a:pPr>
              <a:defRPr/>
            </a:pPr>
            <a:endParaRPr lang="en-GB" sz="1100" dirty="0">
              <a:solidFill>
                <a:srgbClr val="000000"/>
              </a:solidFill>
              <a:ea typeface="Aptos" panose="020B0004020202020204" pitchFamily="34" charset="0"/>
              <a:cs typeface="Times New Roman" panose="02020603050405020304" pitchFamily="18" charset="0"/>
            </a:endParaRPr>
          </a:p>
        </p:txBody>
      </p:sp>
      <p:pic>
        <p:nvPicPr>
          <p:cNvPr id="64" name="Picture 63" descr="A diagram of quality improvement&#10;&#10;AI-generated content may be incorrect.">
            <a:extLst>
              <a:ext uri="{FF2B5EF4-FFF2-40B4-BE49-F238E27FC236}">
                <a16:creationId xmlns:a16="http://schemas.microsoft.com/office/drawing/2014/main" id="{791B6C83-239A-D958-5FD2-FB4DDDED90C7}"/>
              </a:ext>
            </a:extLst>
          </p:cNvPr>
          <p:cNvPicPr>
            <a:picLocks noChangeAspect="1"/>
          </p:cNvPicPr>
          <p:nvPr/>
        </p:nvPicPr>
        <p:blipFill>
          <a:blip r:embed="rId12"/>
          <a:stretch>
            <a:fillRect/>
          </a:stretch>
        </p:blipFill>
        <p:spPr>
          <a:xfrm>
            <a:off x="5859539" y="0"/>
            <a:ext cx="1650961" cy="1504602"/>
          </a:xfrm>
          <a:prstGeom prst="rect">
            <a:avLst/>
          </a:prstGeom>
        </p:spPr>
      </p:pic>
      <p:sp>
        <p:nvSpPr>
          <p:cNvPr id="69" name="Rectangle 1">
            <a:extLst>
              <a:ext uri="{FF2B5EF4-FFF2-40B4-BE49-F238E27FC236}">
                <a16:creationId xmlns:a16="http://schemas.microsoft.com/office/drawing/2014/main" id="{D08758CC-669E-630C-8142-8DD208E7019B}"/>
              </a:ext>
            </a:extLst>
          </p:cNvPr>
          <p:cNvSpPr>
            <a:spLocks noChangeArrowheads="1"/>
          </p:cNvSpPr>
          <p:nvPr/>
        </p:nvSpPr>
        <p:spPr bwMode="auto">
          <a:xfrm>
            <a:off x="0" y="0"/>
            <a:ext cx="75596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Content Placeholder 85">
            <a:extLst>
              <a:ext uri="{FF2B5EF4-FFF2-40B4-BE49-F238E27FC236}">
                <a16:creationId xmlns:a16="http://schemas.microsoft.com/office/drawing/2014/main" id="{AF003CC9-5E37-BA4E-378A-9DBE05A69779}"/>
              </a:ext>
            </a:extLst>
          </p:cNvPr>
          <p:cNvSpPr txBox="1">
            <a:spLocks/>
          </p:cNvSpPr>
          <p:nvPr/>
        </p:nvSpPr>
        <p:spPr>
          <a:xfrm>
            <a:off x="4158802" y="7840392"/>
            <a:ext cx="3060039" cy="1270112"/>
          </a:xfrm>
          <a:prstGeom prst="rect">
            <a:avLst/>
          </a:prstGeom>
          <a:solidFill>
            <a:schemeClr val="accent3">
              <a:lumMod val="20000"/>
              <a:lumOff val="80000"/>
            </a:schemeClr>
          </a:solidFill>
        </p:spPr>
        <p:txBody>
          <a:bodyPr vert="horz" lIns="0" tIns="0" rIns="0" bIns="0" numCol="1" spcCol="288000" rtlCol="0">
            <a:noAutofit/>
          </a:bodyPr>
          <a:lstStyle>
            <a:lvl1pPr marL="0" indent="0" algn="l" defTabSz="755934" rtl="0" eaLnBrk="1" latinLnBrk="0" hangingPunct="1">
              <a:lnSpc>
                <a:spcPct val="90000"/>
              </a:lnSpc>
              <a:spcBef>
                <a:spcPts val="827"/>
              </a:spcBef>
              <a:buFont typeface="Arial" panose="020B0604020202020204" pitchFamily="34" charset="0"/>
              <a:buNone/>
              <a:defRPr sz="1300" kern="1200">
                <a:solidFill>
                  <a:srgbClr val="425563"/>
                </a:solidFill>
                <a:latin typeface="+mn-lt"/>
                <a:ea typeface="+mn-ea"/>
                <a:cs typeface="+mn-cs"/>
              </a:defRPr>
            </a:lvl1pPr>
            <a:lvl2pPr marL="377967" indent="0" algn="l" defTabSz="755934" rtl="0" eaLnBrk="1" latinLnBrk="0" hangingPunct="1">
              <a:lnSpc>
                <a:spcPct val="90000"/>
              </a:lnSpc>
              <a:spcBef>
                <a:spcPts val="413"/>
              </a:spcBef>
              <a:buFont typeface="Arial" panose="020B0604020202020204" pitchFamily="34" charset="0"/>
              <a:buNone/>
              <a:defRPr sz="1200" kern="1200">
                <a:solidFill>
                  <a:srgbClr val="425563"/>
                </a:solidFill>
                <a:latin typeface="+mn-lt"/>
                <a:ea typeface="+mn-ea"/>
                <a:cs typeface="+mn-cs"/>
              </a:defRPr>
            </a:lvl2pPr>
            <a:lvl3pPr marL="755934" indent="0" algn="l" defTabSz="755934" rtl="0" eaLnBrk="1" latinLnBrk="0" hangingPunct="1">
              <a:lnSpc>
                <a:spcPct val="90000"/>
              </a:lnSpc>
              <a:spcBef>
                <a:spcPts val="413"/>
              </a:spcBef>
              <a:buFont typeface="Arial" panose="020B0604020202020204" pitchFamily="34" charset="0"/>
              <a:buNone/>
              <a:defRPr sz="1100" kern="1200">
                <a:solidFill>
                  <a:srgbClr val="425563"/>
                </a:solidFill>
                <a:latin typeface="+mn-lt"/>
                <a:ea typeface="+mn-ea"/>
                <a:cs typeface="+mn-cs"/>
              </a:defRPr>
            </a:lvl3pPr>
            <a:lvl4pPr marL="1133901" indent="0" algn="l" defTabSz="755934" rtl="0" eaLnBrk="1" latinLnBrk="0" hangingPunct="1">
              <a:lnSpc>
                <a:spcPct val="90000"/>
              </a:lnSpc>
              <a:spcBef>
                <a:spcPts val="413"/>
              </a:spcBef>
              <a:buFont typeface="Arial" panose="020B0604020202020204" pitchFamily="34" charset="0"/>
              <a:buNone/>
              <a:defRPr sz="1000" kern="1200">
                <a:solidFill>
                  <a:srgbClr val="425563"/>
                </a:solidFill>
                <a:latin typeface="+mn-lt"/>
                <a:ea typeface="+mn-ea"/>
                <a:cs typeface="+mn-cs"/>
              </a:defRPr>
            </a:lvl4pPr>
            <a:lvl5pPr marL="1511869" indent="0" algn="l" defTabSz="755934" rtl="0" eaLnBrk="1" latinLnBrk="0" hangingPunct="1">
              <a:lnSpc>
                <a:spcPct val="90000"/>
              </a:lnSpc>
              <a:spcBef>
                <a:spcPts val="413"/>
              </a:spcBef>
              <a:buFont typeface="Arial" panose="020B0604020202020204" pitchFamily="34" charset="0"/>
              <a:buNone/>
              <a:defRPr sz="900" kern="1200">
                <a:solidFill>
                  <a:srgbClr val="425563"/>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a:lnSpc>
                <a:spcPct val="100000"/>
              </a:lnSpc>
              <a:spcBef>
                <a:spcPts val="0"/>
              </a:spcBef>
              <a:defRPr/>
            </a:pPr>
            <a:r>
              <a:rPr lang="en-GB" sz="1100" dirty="0">
                <a:solidFill>
                  <a:schemeClr val="tx1"/>
                </a:solidFill>
                <a:ea typeface="Aptos" panose="020B0004020202020204" pitchFamily="34" charset="0"/>
                <a:cs typeface="Times New Roman" panose="02020603050405020304" pitchFamily="18" charset="0"/>
              </a:rPr>
              <a:t>  For more resources, videos and case studies   </a:t>
            </a:r>
          </a:p>
          <a:p>
            <a:pPr>
              <a:lnSpc>
                <a:spcPct val="100000"/>
              </a:lnSpc>
              <a:spcBef>
                <a:spcPts val="0"/>
              </a:spcBef>
              <a:defRPr/>
            </a:pPr>
            <a:r>
              <a:rPr lang="en-GB" sz="1100" dirty="0">
                <a:solidFill>
                  <a:schemeClr val="tx1"/>
                </a:solidFill>
                <a:ea typeface="Aptos" panose="020B0004020202020204" pitchFamily="34" charset="0"/>
                <a:cs typeface="Times New Roman" panose="02020603050405020304" pitchFamily="18" charset="0"/>
              </a:rPr>
              <a:t>  from all of our Networks visit our web spaces by  </a:t>
            </a:r>
          </a:p>
          <a:p>
            <a:pPr>
              <a:lnSpc>
                <a:spcPct val="100000"/>
              </a:lnSpc>
              <a:spcBef>
                <a:spcPts val="0"/>
              </a:spcBef>
              <a:defRPr/>
            </a:pPr>
            <a:r>
              <a:rPr lang="en-GB" sz="1100" dirty="0">
                <a:solidFill>
                  <a:schemeClr val="tx1"/>
                </a:solidFill>
                <a:ea typeface="Aptos" panose="020B0004020202020204" pitchFamily="34" charset="0"/>
                <a:cs typeface="Times New Roman" panose="02020603050405020304" pitchFamily="18" charset="0"/>
              </a:rPr>
              <a:t>  clicking the logos below: </a:t>
            </a:r>
          </a:p>
          <a:p>
            <a:pPr>
              <a:lnSpc>
                <a:spcPct val="100000"/>
              </a:lnSpc>
              <a:spcBef>
                <a:spcPts val="0"/>
              </a:spcBef>
              <a:defRPr/>
            </a:pPr>
            <a:endParaRPr lang="en-GB" sz="1200" dirty="0">
              <a:solidFill>
                <a:schemeClr val="tx1"/>
              </a:solidFill>
              <a:ea typeface="Aptos" panose="020B0004020202020204" pitchFamily="34" charset="0"/>
              <a:cs typeface="Times New Roman" panose="02020603050405020304" pitchFamily="18" charset="0"/>
            </a:endParaRPr>
          </a:p>
          <a:p>
            <a:pPr>
              <a:lnSpc>
                <a:spcPct val="100000"/>
              </a:lnSpc>
              <a:spcBef>
                <a:spcPts val="0"/>
              </a:spcBef>
              <a:defRPr/>
            </a:pPr>
            <a:endParaRPr lang="en-GB" sz="1100" dirty="0">
              <a:solidFill>
                <a:schemeClr val="tx1"/>
              </a:solidFill>
              <a:ea typeface="Aptos" panose="020B0004020202020204" pitchFamily="34" charset="0"/>
              <a:cs typeface="Times New Roman" panose="02020603050405020304" pitchFamily="18" charset="0"/>
            </a:endParaRPr>
          </a:p>
          <a:p>
            <a:pPr>
              <a:lnSpc>
                <a:spcPct val="100000"/>
              </a:lnSpc>
              <a:spcBef>
                <a:spcPts val="0"/>
              </a:spcBef>
              <a:defRPr/>
            </a:pPr>
            <a:r>
              <a:rPr lang="en-GB" sz="1100" dirty="0">
                <a:solidFill>
                  <a:schemeClr val="tx1"/>
                </a:solidFill>
                <a:ea typeface="Aptos" panose="020B0004020202020204" pitchFamily="34" charset="0"/>
                <a:cs typeface="Times New Roman" panose="02020603050405020304" pitchFamily="18" charset="0"/>
              </a:rPr>
              <a:t>  Or ask us directly for guidance and support at</a:t>
            </a:r>
          </a:p>
          <a:p>
            <a:pPr>
              <a:lnSpc>
                <a:spcPct val="100000"/>
              </a:lnSpc>
              <a:spcBef>
                <a:spcPts val="0"/>
              </a:spcBef>
              <a:defRPr/>
            </a:pPr>
            <a:r>
              <a:rPr lang="en-GB" sz="1100" dirty="0">
                <a:solidFill>
                  <a:schemeClr val="tx1"/>
                </a:solidFill>
                <a:ea typeface="Aptos" panose="020B0004020202020204" pitchFamily="34" charset="0"/>
                <a:cs typeface="Times New Roman" panose="02020603050405020304" pitchFamily="18" charset="0"/>
              </a:rPr>
              <a:t>  </a:t>
            </a:r>
            <a:r>
              <a:rPr lang="en-GB" sz="1100" dirty="0">
                <a:solidFill>
                  <a:schemeClr val="tx1"/>
                </a:solidFill>
                <a:ea typeface="Aptos" panose="020B0004020202020204" pitchFamily="34" charset="0"/>
                <a:cs typeface="Times New Roman" panose="02020603050405020304" pitchFamily="18" charset="0"/>
                <a:hlinkClick r:id="rId13"/>
              </a:rPr>
              <a:t>SystemCQI@mpft.nhs.uk</a:t>
            </a:r>
            <a:r>
              <a:rPr lang="en-GB" sz="1100" dirty="0">
                <a:solidFill>
                  <a:schemeClr val="tx1"/>
                </a:solidFill>
                <a:ea typeface="Aptos" panose="020B0004020202020204" pitchFamily="34" charset="0"/>
                <a:cs typeface="Times New Roman" panose="02020603050405020304" pitchFamily="18" charset="0"/>
              </a:rPr>
              <a:t>   </a:t>
            </a:r>
          </a:p>
        </p:txBody>
      </p:sp>
      <p:pic>
        <p:nvPicPr>
          <p:cNvPr id="9" name="Picture 8">
            <a:hlinkClick r:id="rId14"/>
            <a:extLst>
              <a:ext uri="{FF2B5EF4-FFF2-40B4-BE49-F238E27FC236}">
                <a16:creationId xmlns:a16="http://schemas.microsoft.com/office/drawing/2014/main" id="{E51E7DCD-5BB2-5FA5-DB87-35C4256D0E19}"/>
              </a:ext>
            </a:extLst>
          </p:cNvPr>
          <p:cNvPicPr>
            <a:picLocks noChangeAspect="1"/>
          </p:cNvPicPr>
          <p:nvPr/>
        </p:nvPicPr>
        <p:blipFill>
          <a:blip r:embed="rId15"/>
          <a:stretch>
            <a:fillRect/>
          </a:stretch>
        </p:blipFill>
        <p:spPr>
          <a:xfrm>
            <a:off x="5922217" y="8376370"/>
            <a:ext cx="902462" cy="249855"/>
          </a:xfrm>
          <a:prstGeom prst="rect">
            <a:avLst/>
          </a:prstGeom>
        </p:spPr>
      </p:pic>
      <p:pic>
        <p:nvPicPr>
          <p:cNvPr id="10" name="Picture 9">
            <a:hlinkClick r:id="rId16"/>
            <a:extLst>
              <a:ext uri="{FF2B5EF4-FFF2-40B4-BE49-F238E27FC236}">
                <a16:creationId xmlns:a16="http://schemas.microsoft.com/office/drawing/2014/main" id="{ADBC2843-433F-3B97-3083-C51552E79094}"/>
              </a:ext>
            </a:extLst>
          </p:cNvPr>
          <p:cNvPicPr>
            <a:picLocks noChangeAspect="1"/>
          </p:cNvPicPr>
          <p:nvPr/>
        </p:nvPicPr>
        <p:blipFill>
          <a:blip r:embed="rId17"/>
          <a:stretch>
            <a:fillRect/>
          </a:stretch>
        </p:blipFill>
        <p:spPr>
          <a:xfrm>
            <a:off x="4625593" y="8376370"/>
            <a:ext cx="902463" cy="263683"/>
          </a:xfrm>
          <a:prstGeom prst="rect">
            <a:avLst/>
          </a:prstGeom>
        </p:spPr>
      </p:pic>
      <p:graphicFrame>
        <p:nvGraphicFramePr>
          <p:cNvPr id="15" name="Object 14">
            <a:hlinkClick r:id="rId18"/>
            <a:extLst>
              <a:ext uri="{FF2B5EF4-FFF2-40B4-BE49-F238E27FC236}">
                <a16:creationId xmlns:a16="http://schemas.microsoft.com/office/drawing/2014/main" id="{22800A09-56BB-ACE6-9582-E914E3433298}"/>
              </a:ext>
            </a:extLst>
          </p:cNvPr>
          <p:cNvGraphicFramePr>
            <a:graphicFrameLocks noChangeAspect="1"/>
          </p:cNvGraphicFramePr>
          <p:nvPr>
            <p:extLst>
              <p:ext uri="{D42A27DB-BD31-4B8C-83A1-F6EECF244321}">
                <p14:modId xmlns:p14="http://schemas.microsoft.com/office/powerpoint/2010/main" val="1904977897"/>
              </p:ext>
            </p:extLst>
          </p:nvPr>
        </p:nvGraphicFramePr>
        <p:xfrm>
          <a:off x="5936814" y="7023806"/>
          <a:ext cx="1282027" cy="721140"/>
        </p:xfrm>
        <a:graphic>
          <a:graphicData uri="http://schemas.openxmlformats.org/presentationml/2006/ole">
            <mc:AlternateContent xmlns:mc="http://schemas.openxmlformats.org/markup-compatibility/2006">
              <mc:Choice xmlns:v="urn:schemas-microsoft-com:vml" Requires="v">
                <p:oleObj name="Acrobat Document" r:id="rId19" imgW="6096000" imgH="3429000" progId="Acrobat.Document.DC">
                  <p:embed/>
                </p:oleObj>
              </mc:Choice>
              <mc:Fallback>
                <p:oleObj name="Acrobat Document" r:id="rId19" imgW="6096000" imgH="3429000" progId="Acrobat.Document.DC">
                  <p:embed/>
                  <p:pic>
                    <p:nvPicPr>
                      <p:cNvPr id="0" name=""/>
                      <p:cNvPicPr/>
                      <p:nvPr/>
                    </p:nvPicPr>
                    <p:blipFill>
                      <a:blip r:embed="rId20"/>
                      <a:stretch>
                        <a:fillRect/>
                      </a:stretch>
                    </p:blipFill>
                    <p:spPr>
                      <a:xfrm>
                        <a:off x="5936814" y="7023806"/>
                        <a:ext cx="1282027" cy="721140"/>
                      </a:xfrm>
                      <a:prstGeom prst="rect">
                        <a:avLst/>
                      </a:prstGeom>
                    </p:spPr>
                  </p:pic>
                </p:oleObj>
              </mc:Fallback>
            </mc:AlternateContent>
          </a:graphicData>
        </a:graphic>
      </p:graphicFrame>
    </p:spTree>
    <p:extLst>
      <p:ext uri="{BB962C8B-B14F-4D97-AF65-F5344CB8AC3E}">
        <p14:creationId xmlns:p14="http://schemas.microsoft.com/office/powerpoint/2010/main" val="1878033918"/>
      </p:ext>
    </p:extLst>
  </p:cSld>
  <p:clrMapOvr>
    <a:masterClrMapping/>
  </p:clrMapOvr>
</p:sld>
</file>

<file path=ppt/theme/theme1.xml><?xml version="1.0" encoding="utf-8"?>
<a:theme xmlns:a="http://schemas.openxmlformats.org/drawingml/2006/main" name="Office Theme">
  <a:themeElements>
    <a:clrScheme name="NHS_Blues and Greens">
      <a:dk1>
        <a:srgbClr val="000000"/>
      </a:dk1>
      <a:lt1>
        <a:srgbClr val="FFFFFF"/>
      </a:lt1>
      <a:dk2>
        <a:srgbClr val="768692"/>
      </a:dk2>
      <a:lt2>
        <a:srgbClr val="E8EDEE"/>
      </a:lt2>
      <a:accent1>
        <a:srgbClr val="005EB8"/>
      </a:accent1>
      <a:accent2>
        <a:srgbClr val="002F86"/>
      </a:accent2>
      <a:accent3>
        <a:srgbClr val="41B6E6"/>
      </a:accent3>
      <a:accent4>
        <a:srgbClr val="00A9CE"/>
      </a:accent4>
      <a:accent5>
        <a:srgbClr val="00A499"/>
      </a:accent5>
      <a:accent6>
        <a:srgbClr val="70AD47"/>
      </a:accent6>
      <a:hlink>
        <a:srgbClr val="0563C1"/>
      </a:hlink>
      <a:folHlink>
        <a:srgbClr val="78BE2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1836</TotalTime>
  <Words>577</Words>
  <Application>Microsoft Office PowerPoint</Application>
  <PresentationFormat>Custom</PresentationFormat>
  <Paragraphs>38</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Aptos</vt:lpstr>
      <vt:lpstr>Arial</vt:lpstr>
      <vt:lpstr>Segoe UI</vt:lpstr>
      <vt:lpstr>Office Theme</vt:lpstr>
      <vt:lpstr>Acrobat Document</vt:lpstr>
      <vt:lpstr>Quality Improvement Network  Quarterly Update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Gemma Rudd (ML)</dc:creator>
  <cp:lastModifiedBy>Roz Jones (RRE) MPFT</cp:lastModifiedBy>
  <cp:revision>218</cp:revision>
  <dcterms:created xsi:type="dcterms:W3CDTF">2024-10-10T16:00:19Z</dcterms:created>
  <dcterms:modified xsi:type="dcterms:W3CDTF">2025-07-24T10:30:11Z</dcterms:modified>
</cp:coreProperties>
</file>