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notesMasterIdLst>
    <p:notesMasterId r:id="rId7"/>
  </p:notesMasterIdLst>
  <p:handoutMasterIdLst>
    <p:handoutMasterId r:id="rId8"/>
  </p:handoutMasterIdLst>
  <p:sldIdLst>
    <p:sldId id="262" r:id="rId5"/>
    <p:sldId id="263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472BE85-F579-A393-292E-83DBF875A508}" name="Charlotte Dunn (QNC) SSOT ICB" initials="CD(SI" userId="S::Charlotte.Dunn@staffsstoke.icb.nhs.uk::c0f3dfb3-8135-4e01-ae29-fde0359c9148" providerId="AD"/>
  <p188:author id="{57D191FB-03E4-8457-D427-7B27D73EC42A}" name="Daniel Pickford (QNC) SSOT ICB" initials="DP" userId="S::Daniel.Pickford@staffsstoke.icb.nhs.uk::ea36e4f2-70fa-4213-95ed-65b014ceba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B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5F1B2B-EF52-40C9-8617-907BE2A754A1}" v="1" dt="2024-10-30T04:48:41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456" y="-19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B870E0-9BC7-3C3A-5EFC-724413DFA3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1E258D-8F3C-45A6-F1F0-6E139426F8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E26AF-CDD9-4E82-99F7-F68B9F491434}" type="datetimeFigureOut">
              <a:rPr lang="en-GB" smtClean="0"/>
              <a:t>11/11/2024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7A4C98-B1BA-DB8D-D397-268290AA58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C9A90-1F07-7769-6DB5-FA9B04CE2A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D740F-2B94-4375-8A90-691F0CCD5CD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61225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14EA5-AE03-6546-8BE7-A9142132C8F2}" type="datetimeFigureOut">
              <a:rPr lang="en-GB" smtClean="0"/>
              <a:t>11/11/2024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F8840-5B0B-FA45-A42A-8635ED9270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493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1pPr>
    <a:lvl2pPr marL="304175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2pPr>
    <a:lvl3pPr marL="608350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3pPr>
    <a:lvl4pPr marL="912525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4pPr>
    <a:lvl5pPr marL="1216701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5pPr>
    <a:lvl6pPr marL="1520876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6pPr>
    <a:lvl7pPr marL="1825051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7pPr>
    <a:lvl8pPr marL="2129226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8pPr>
    <a:lvl9pPr marL="2433401" algn="l" defTabSz="608350" rtl="0" eaLnBrk="1" latinLnBrk="0" hangingPunct="1">
      <a:defRPr sz="79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F8840-5B0B-FA45-A42A-8635ED92707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814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F8840-5B0B-FA45-A42A-8635ED92707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455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1B84317-848E-CF61-370A-8AA260663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5A8226-7D22-95B7-E585-55EA2F1C6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7" name="Picture 6" descr="Staffordshire and Stoke-on-Trent Integrated Care System Logo">
            <a:extLst>
              <a:ext uri="{FF2B5EF4-FFF2-40B4-BE49-F238E27FC236}">
                <a16:creationId xmlns:a16="http://schemas.microsoft.com/office/drawing/2014/main" id="{1F0DE239-52B5-B4D7-6BE0-F2488E5828C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27" name="Picture 26" descr="NHS Logo">
            <a:extLst>
              <a:ext uri="{FF2B5EF4-FFF2-40B4-BE49-F238E27FC236}">
                <a16:creationId xmlns:a16="http://schemas.microsoft.com/office/drawing/2014/main" id="{C52B1A06-0B87-05C7-8922-D8AE1AB4BCA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7F48E24-A839-E3C4-17B5-3178B38655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357746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F9CC05-49CE-96A0-EADF-E821A7D09049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2" y="2603450"/>
            <a:ext cx="6858793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067107"/>
            <a:ext cx="3298717" cy="518950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9B6B67F-B28F-8FDD-088B-80C2FBD5FA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58818" y="3212005"/>
            <a:ext cx="2818915" cy="2818915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6265545"/>
            <a:ext cx="3298717" cy="299106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3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814D11-7DB9-8375-8F14-A2BA6F4D3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8E1792-D7A0-AB27-7C7A-8568CF295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5" name="Picture 4" descr="Staffordshire and Stoke-on-Trent Integrated Care System Logo">
            <a:extLst>
              <a:ext uri="{FF2B5EF4-FFF2-40B4-BE49-F238E27FC236}">
                <a16:creationId xmlns:a16="http://schemas.microsoft.com/office/drawing/2014/main" id="{50776A8F-E0CA-D525-578C-CAA6FE95003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8" name="Picture 7" descr="NHS Logo">
            <a:extLst>
              <a:ext uri="{FF2B5EF4-FFF2-40B4-BE49-F238E27FC236}">
                <a16:creationId xmlns:a16="http://schemas.microsoft.com/office/drawing/2014/main" id="{A630B6D6-887A-CA3F-C442-96B7435C30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1839779"/>
            <a:ext cx="3298717" cy="4561021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1839779"/>
            <a:ext cx="3298717" cy="4561021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93AC3FE-D663-CFC1-E65D-BB5F983F804A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342109" y="6663962"/>
            <a:ext cx="6875457" cy="259265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13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E34773-9806-E409-2E29-B830369AA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42268F-B80D-5584-9FCC-3C9FFA383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8" name="Picture 7" descr="Staffordshire and Stoke-on-Trent Integrated Care System Logo">
            <a:extLst>
              <a:ext uri="{FF2B5EF4-FFF2-40B4-BE49-F238E27FC236}">
                <a16:creationId xmlns:a16="http://schemas.microsoft.com/office/drawing/2014/main" id="{178FF2D7-78AC-1089-AE28-AE2B18C2C93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9" name="Picture 8" descr="NHS Logo">
            <a:extLst>
              <a:ext uri="{FF2B5EF4-FFF2-40B4-BE49-F238E27FC236}">
                <a16:creationId xmlns:a16="http://schemas.microsoft.com/office/drawing/2014/main" id="{AD634765-719A-CBEB-C0E9-86E37FFDF99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1839779"/>
            <a:ext cx="3298717" cy="350533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1839779"/>
            <a:ext cx="3298717" cy="350533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2CE82F-9C43-6DC5-A8D9-885C6100FCDC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358705" y="5628489"/>
            <a:ext cx="3298717" cy="350533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E2874-9299-84FF-C638-5D39AF5F467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918849" y="5628489"/>
            <a:ext cx="3298717" cy="350533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16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F3E03D-7EE3-6BCD-9390-884734C21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C937BA-C4D5-28ED-53EB-00E36F970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7" name="Picture 6" descr="Staffordshire and Stoke-on-Trent Integrated Care System Logo">
            <a:extLst>
              <a:ext uri="{FF2B5EF4-FFF2-40B4-BE49-F238E27FC236}">
                <a16:creationId xmlns:a16="http://schemas.microsoft.com/office/drawing/2014/main" id="{3126112C-1DB1-74A3-CF99-AF44A5EB210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10" name="Picture 9" descr="NHS Logo">
            <a:extLst>
              <a:ext uri="{FF2B5EF4-FFF2-40B4-BE49-F238E27FC236}">
                <a16:creationId xmlns:a16="http://schemas.microsoft.com/office/drawing/2014/main" id="{9C0072F4-C64A-E917-AFBF-09DD93B12E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253925E-6D7E-60A7-A8F2-D8C7AB38CED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819952"/>
            <a:ext cx="6858790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6E0995B-039A-0273-A11C-F3579C7CA5E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501" y="3259871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04DC49D-AFF2-9BF6-7B1A-7F711DB73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180697"/>
            <a:ext cx="3298717" cy="279989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9BDA5266-1649-862A-94CC-E252B52052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6033" y="7142587"/>
            <a:ext cx="2143856" cy="2143856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259EF-6252-E883-3C84-B932F4E2B6CF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918645" y="3259871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1BAE05-0617-695A-5BE4-28CEC1CC70F5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180696"/>
            <a:ext cx="3298717" cy="507591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0FACCB7-4E75-A2D0-72AE-016A0654F8B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B499C4A-62B1-FCE9-DC2D-500263968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F0E05A-EADC-E343-7FF4-EC80CCB92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12" name="Picture 11" descr="Staffordshire and Stoke-on-Trent Integrated Care System Logo">
            <a:extLst>
              <a:ext uri="{FF2B5EF4-FFF2-40B4-BE49-F238E27FC236}">
                <a16:creationId xmlns:a16="http://schemas.microsoft.com/office/drawing/2014/main" id="{179D6A95-5FE3-5B20-558E-08912AE944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13" name="Picture 12" descr="NHS Logo">
            <a:extLst>
              <a:ext uri="{FF2B5EF4-FFF2-40B4-BE49-F238E27FC236}">
                <a16:creationId xmlns:a16="http://schemas.microsoft.com/office/drawing/2014/main" id="{7A4C528F-74A1-B212-24EB-578DC7CEB3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6E0995B-039A-0273-A11C-F3579C7CA5E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501" y="181124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04DC49D-AFF2-9BF6-7B1A-7F711DB73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2732070"/>
            <a:ext cx="3298717" cy="262150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259EF-6252-E883-3C84-B932F4E2B6CF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918645" y="181124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1BAE05-0617-695A-5BE4-28CEC1CC70F5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2732070"/>
            <a:ext cx="3298717" cy="26215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0244BA2-998F-F39C-4B3C-D116FA99FE7D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358775" y="568033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7A981D-D41A-7F83-0DBA-4D9EBA25D429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59048" y="6601160"/>
            <a:ext cx="3298717" cy="262150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7192F38-2CBE-E5CD-3E12-AF2578C3A778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918919" y="568033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DFB741-492B-5F80-ADC4-23ABB74B284D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3919192" y="6601160"/>
            <a:ext cx="3298717" cy="26215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0FACCB7-4E75-A2D0-72AE-016A0654F8B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67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5D6C75-0903-9285-5E8B-A324728BD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E146DF-5190-6AA5-D25A-FAE5FB49F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5" name="Picture 4" descr="Staffordshire and Stoke-on-Trent Integrated Care System Logo">
            <a:extLst>
              <a:ext uri="{FF2B5EF4-FFF2-40B4-BE49-F238E27FC236}">
                <a16:creationId xmlns:a16="http://schemas.microsoft.com/office/drawing/2014/main" id="{0E22FCB2-852D-CDD5-9025-FEA3B176CBD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8" name="Picture 7" descr="NHS Logo">
            <a:extLst>
              <a:ext uri="{FF2B5EF4-FFF2-40B4-BE49-F238E27FC236}">
                <a16:creationId xmlns:a16="http://schemas.microsoft.com/office/drawing/2014/main" id="{555C68C8-9561-69C1-6627-4BE203CD8CB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7F48E24-A839-E3C4-17B5-3178B38655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357746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F9CC05-49CE-96A0-EADF-E821A7D09049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2" y="2603450"/>
            <a:ext cx="6858793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067107"/>
            <a:ext cx="3298717" cy="219843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9B6B67F-B28F-8FDD-088B-80C2FBD5FA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98674" y="6437699"/>
            <a:ext cx="2818915" cy="2818915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067107"/>
            <a:ext cx="3298717" cy="5189507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06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0ED680-FB49-E980-3DFB-3529F190C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95F306-F737-15A3-FC5E-EF2E08CD3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6" name="Picture 5" descr="Staffordshire and Stoke-on-Trent Integrated Care System Logo">
            <a:extLst>
              <a:ext uri="{FF2B5EF4-FFF2-40B4-BE49-F238E27FC236}">
                <a16:creationId xmlns:a16="http://schemas.microsoft.com/office/drawing/2014/main" id="{AF1F71C8-8584-4654-FE6F-04B49BB72C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8" name="Picture 7" descr="NHS Logo">
            <a:extLst>
              <a:ext uri="{FF2B5EF4-FFF2-40B4-BE49-F238E27FC236}">
                <a16:creationId xmlns:a16="http://schemas.microsoft.com/office/drawing/2014/main" id="{9824D8BE-3FA7-27FB-348F-A30BECF32A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7F48E24-A839-E3C4-17B5-3178B38655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3" y="1357746"/>
            <a:ext cx="4583887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F9CC05-49CE-96A0-EADF-E821A7D09049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3" y="2603450"/>
            <a:ext cx="4583887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821838FA-C68F-E92F-056D-96182D12C3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73710" y="1570415"/>
            <a:ext cx="2143856" cy="2143856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067107"/>
            <a:ext cx="3298717" cy="519680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067107"/>
            <a:ext cx="3298717" cy="518950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202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CAD60B-B2B2-D294-43E6-C327E69B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B04D41-D7F2-E883-F648-27A1046B1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6" name="Picture 5" descr="Staffordshire and Stoke-on-Trent Integrated Care System Logo">
            <a:extLst>
              <a:ext uri="{FF2B5EF4-FFF2-40B4-BE49-F238E27FC236}">
                <a16:creationId xmlns:a16="http://schemas.microsoft.com/office/drawing/2014/main" id="{F45EEB60-00B0-A943-B537-2588AD400A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7" name="Picture 6" descr="NHS Logo">
            <a:extLst>
              <a:ext uri="{FF2B5EF4-FFF2-40B4-BE49-F238E27FC236}">
                <a16:creationId xmlns:a16="http://schemas.microsoft.com/office/drawing/2014/main" id="{E2A8E20B-66C4-AB5E-BEC1-BA03D64C7E2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253925E-6D7E-60A7-A8F2-D8C7AB38CED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357746"/>
            <a:ext cx="459546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A08E417-FDB0-9704-0BE5-A81F80A5FC66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3" y="2603450"/>
            <a:ext cx="4595462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9BDA5266-1649-862A-94CC-E252B52052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73710" y="1570415"/>
            <a:ext cx="2143856" cy="2143856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6E0995B-039A-0273-A11C-F3579C7CA5E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501" y="405331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04DC49D-AFF2-9BF6-7B1A-7F711DB73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974139"/>
            <a:ext cx="3298717" cy="430356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259EF-6252-E883-3C84-B932F4E2B6CF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918645" y="4053314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1BAE05-0617-695A-5BE4-28CEC1CC70F5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974139"/>
            <a:ext cx="3298717" cy="430356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0FACCB7-4E75-A2D0-72AE-016A0654F8B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99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89F11B-E1B9-3A0A-9C9D-03CBD8236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5E5B76-AF7C-4EFA-6223-0CD1465704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4" name="Picture 3" descr="Staffordshire and Stoke-on-Trent Integrated Care System Logo">
            <a:extLst>
              <a:ext uri="{FF2B5EF4-FFF2-40B4-BE49-F238E27FC236}">
                <a16:creationId xmlns:a16="http://schemas.microsoft.com/office/drawing/2014/main" id="{945A9FC7-B02E-7586-39DB-82B7AD24A3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6" name="Picture 5" descr="NHS Logo">
            <a:extLst>
              <a:ext uri="{FF2B5EF4-FFF2-40B4-BE49-F238E27FC236}">
                <a16:creationId xmlns:a16="http://schemas.microsoft.com/office/drawing/2014/main" id="{29A69019-53A2-6621-3E48-A62513DAB3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168D853-F398-E23D-82D4-8AD16F56F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8644" y="4067107"/>
            <a:ext cx="3301200" cy="5241085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AD12F7D-6257-D709-87FA-7325FE9964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357746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4E8361-DFB2-8B00-15B1-F3C713E0B503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2" y="2603450"/>
            <a:ext cx="6858793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6E0995B-039A-0273-A11C-F3579C7CA5E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501" y="4067107"/>
            <a:ext cx="3298921" cy="710223"/>
          </a:xfrm>
        </p:spPr>
        <p:txBody>
          <a:bodyPr anchor="b">
            <a:noAutofit/>
          </a:bodyPr>
          <a:lstStyle>
            <a:lvl1pPr marL="0" indent="0">
              <a:buNone/>
              <a:defRPr sz="2600" b="1">
                <a:solidFill>
                  <a:schemeClr val="accent2"/>
                </a:solidFill>
              </a:defRPr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04DC49D-AFF2-9BF6-7B1A-7F711DB73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5011082"/>
            <a:ext cx="3298717" cy="427597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1BAE05-0617-695A-5BE4-28CEC1CC70F5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045975"/>
            <a:ext cx="3298717" cy="5241085"/>
          </a:xfrm>
        </p:spPr>
        <p:txBody>
          <a:bodyPr lIns="251999" tIns="251999" rIns="251999" bIns="251999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377967" indent="0">
              <a:buNone/>
              <a:defRPr>
                <a:solidFill>
                  <a:schemeClr val="bg2"/>
                </a:solidFill>
              </a:defRPr>
            </a:lvl2pPr>
            <a:lvl3pPr marL="755934" indent="0">
              <a:buNone/>
              <a:defRPr>
                <a:solidFill>
                  <a:schemeClr val="bg2"/>
                </a:solidFill>
              </a:defRPr>
            </a:lvl3pPr>
            <a:lvl4pPr marL="1133901" indent="0">
              <a:buNone/>
              <a:defRPr>
                <a:solidFill>
                  <a:schemeClr val="bg2"/>
                </a:solidFill>
              </a:defRPr>
            </a:lvl4pPr>
            <a:lvl5pPr marL="1511869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A349F5-3281-43B6-6733-158A2F80946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01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lyer p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F70F9D-F361-89DE-1946-8E5EA433A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B5FEAD-1BD3-14C0-5392-9814DD1326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3818688"/>
          </a:xfrm>
          <a:prstGeom prst="rect">
            <a:avLst/>
          </a:prstGeom>
        </p:spPr>
      </p:pic>
      <p:pic>
        <p:nvPicPr>
          <p:cNvPr id="6" name="Picture 5" descr="Staffordshire and Stoke-on-Trent Integrated Care System Logo">
            <a:extLst>
              <a:ext uri="{FF2B5EF4-FFF2-40B4-BE49-F238E27FC236}">
                <a16:creationId xmlns:a16="http://schemas.microsoft.com/office/drawing/2014/main" id="{BB31F674-3471-51D1-6E1D-DF47BBE3C3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9" name="Picture 8" descr="NHS Logo">
            <a:extLst>
              <a:ext uri="{FF2B5EF4-FFF2-40B4-BE49-F238E27FC236}">
                <a16:creationId xmlns:a16="http://schemas.microsoft.com/office/drawing/2014/main" id="{5C1AB7EE-D128-A8AB-AAB5-7A97D1084E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9796E68-BF32-F950-7F83-970EF2EFC7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357746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53853C-1D51-7E3E-C395-76C2C172E50C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2" y="2603450"/>
            <a:ext cx="6858793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04DC49D-AFF2-9BF6-7B1A-7F711DB73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067107"/>
            <a:ext cx="6858792" cy="3019657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68D853-F398-E23D-82D4-8AD16F56F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8774" y="7304697"/>
            <a:ext cx="6861069" cy="1982632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E8009B0-9242-D9A4-663E-1524343533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402" y="7652526"/>
            <a:ext cx="1286973" cy="1286973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1BAE05-0617-695A-5BE4-28CEC1CC70F5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840376" y="7304698"/>
            <a:ext cx="5377260" cy="1982631"/>
          </a:xfrm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377967" indent="0">
              <a:buNone/>
              <a:defRPr>
                <a:solidFill>
                  <a:schemeClr val="bg2"/>
                </a:solidFill>
              </a:defRPr>
            </a:lvl2pPr>
            <a:lvl3pPr marL="755934" indent="0">
              <a:buNone/>
              <a:defRPr>
                <a:solidFill>
                  <a:schemeClr val="bg2"/>
                </a:solidFill>
              </a:defRPr>
            </a:lvl3pPr>
            <a:lvl4pPr marL="1133901" indent="0">
              <a:buNone/>
              <a:defRPr>
                <a:solidFill>
                  <a:schemeClr val="bg2"/>
                </a:solidFill>
              </a:defRPr>
            </a:lvl4pPr>
            <a:lvl5pPr marL="1511869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6A330E2-FC7C-8186-4F7B-98C8358C0D10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85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E3F6FE-3BE8-8D7A-F116-19D28B7A6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EC50B9-947B-1290-F1F7-4547D9A6B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2" name="Picture 1" descr="Staffordshire and Stoke-on-Trent Integrated Care System Logo">
            <a:extLst>
              <a:ext uri="{FF2B5EF4-FFF2-40B4-BE49-F238E27FC236}">
                <a16:creationId xmlns:a16="http://schemas.microsoft.com/office/drawing/2014/main" id="{688035E0-1EDB-691D-996A-42A45685B5E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3" name="Picture 2" descr="NHS Logo">
            <a:extLst>
              <a:ext uri="{FF2B5EF4-FFF2-40B4-BE49-F238E27FC236}">
                <a16:creationId xmlns:a16="http://schemas.microsoft.com/office/drawing/2014/main" id="{B747D226-AA93-E8E4-7319-99AC6B0CE31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7F48E24-A839-E3C4-17B5-3178B38655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839779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F9CC05-49CE-96A0-EADF-E821A7D09049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58502" y="3085483"/>
            <a:ext cx="6858793" cy="718462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 goes here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067107"/>
            <a:ext cx="3298717" cy="518950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4067107"/>
            <a:ext cx="3298717" cy="518950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40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D0587E-7391-2FCC-3668-8CC0F7486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27461C-1D94-BCC1-D1F2-BEC69E38B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4" name="Picture 3" descr="Staffordshire and Stoke-on-Trent Integrated Care System Logo">
            <a:extLst>
              <a:ext uri="{FF2B5EF4-FFF2-40B4-BE49-F238E27FC236}">
                <a16:creationId xmlns:a16="http://schemas.microsoft.com/office/drawing/2014/main" id="{3A1A63BF-B44C-DBB1-8616-205521EECD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5" name="Picture 4" descr="NHS Logo">
            <a:extLst>
              <a:ext uri="{FF2B5EF4-FFF2-40B4-BE49-F238E27FC236}">
                <a16:creationId xmlns:a16="http://schemas.microsoft.com/office/drawing/2014/main" id="{EF76D362-FEA2-CB18-165F-144536BF4EB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7F48E24-A839-E3C4-17B5-3178B38655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8502" y="1839779"/>
            <a:ext cx="6858793" cy="1083983"/>
          </a:xfrm>
        </p:spPr>
        <p:txBody>
          <a:bodyPr lIns="0" tIns="0" rIns="0" bIns="0" anchor="b" anchorCtr="0">
            <a:noAutofit/>
          </a:bodyPr>
          <a:lstStyle>
            <a:lvl1pPr algn="l">
              <a:defRPr sz="36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Heading one goes here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3186923"/>
            <a:ext cx="3298717" cy="606969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3186923"/>
            <a:ext cx="3298717" cy="606969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57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lyer p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8000DE-D949-6D1C-5028-575B2DEEA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58368"/>
            <a:ext cx="7559675" cy="5334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1C994C-348B-727D-568A-50341B847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559675" cy="1576619"/>
          </a:xfrm>
          <a:prstGeom prst="rect">
            <a:avLst/>
          </a:prstGeom>
        </p:spPr>
      </p:pic>
      <p:pic>
        <p:nvPicPr>
          <p:cNvPr id="8" name="Picture 7" descr="Staffordshire and Stoke-on-Trent Integrated Care System Logo">
            <a:extLst>
              <a:ext uri="{FF2B5EF4-FFF2-40B4-BE49-F238E27FC236}">
                <a16:creationId xmlns:a16="http://schemas.microsoft.com/office/drawing/2014/main" id="{A7925704-84A7-2C29-9BDB-2D7F996A88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8775" y="360718"/>
            <a:ext cx="2593253" cy="690475"/>
          </a:xfrm>
          <a:prstGeom prst="rect">
            <a:avLst/>
          </a:prstGeom>
        </p:spPr>
      </p:pic>
      <p:pic>
        <p:nvPicPr>
          <p:cNvPr id="9" name="Picture 8" descr="NHS Logo">
            <a:extLst>
              <a:ext uri="{FF2B5EF4-FFF2-40B4-BE49-F238E27FC236}">
                <a16:creationId xmlns:a16="http://schemas.microsoft.com/office/drawing/2014/main" id="{2D2AEA58-2523-C23A-E696-1FD65731571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323670" y="346585"/>
            <a:ext cx="893898" cy="35959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31EA637-4466-C1C7-4DD1-384D3DC2E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1839779"/>
            <a:ext cx="3298717" cy="741683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F054727-F92C-23DE-1676-DD511694A7CC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918918" y="1839779"/>
            <a:ext cx="3298717" cy="741683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377967" indent="0">
              <a:buNone/>
              <a:defRPr>
                <a:solidFill>
                  <a:schemeClr val="tx2"/>
                </a:solidFill>
              </a:defRPr>
            </a:lvl2pPr>
            <a:lvl3pPr marL="755934" indent="0">
              <a:buNone/>
              <a:defRPr>
                <a:solidFill>
                  <a:schemeClr val="tx2"/>
                </a:solidFill>
              </a:defRPr>
            </a:lvl3pPr>
            <a:lvl4pPr marL="1133901" indent="0">
              <a:buNone/>
              <a:defRPr>
                <a:solidFill>
                  <a:schemeClr val="tx2"/>
                </a:solidFill>
              </a:defRPr>
            </a:lvl4pPr>
            <a:lvl5pPr marL="1511869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17162AD-6FBF-D809-4D1C-7712586C05F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776" y="9491241"/>
            <a:ext cx="6858790" cy="441646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378013" indent="0">
              <a:buNone/>
              <a:defRPr>
                <a:solidFill>
                  <a:schemeClr val="bg1"/>
                </a:solidFill>
              </a:defRPr>
            </a:lvl2pPr>
            <a:lvl3pPr marL="756026" indent="0">
              <a:buNone/>
              <a:defRPr>
                <a:solidFill>
                  <a:schemeClr val="bg1"/>
                </a:solidFill>
              </a:defRPr>
            </a:lvl3pPr>
            <a:lvl4pPr marL="1134039" indent="0">
              <a:buNone/>
              <a:defRPr>
                <a:solidFill>
                  <a:schemeClr val="bg1"/>
                </a:solidFill>
              </a:defRPr>
            </a:lvl4pPr>
            <a:lvl5pPr marL="15120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Contact details go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69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5">
          <p15:clr>
            <a:srgbClr val="FBAE40"/>
          </p15:clr>
        </p15:guide>
        <p15:guide id="2" pos="22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07BD7738-5585-2243-9AF1-EF5224BB20A2}" type="datetime6">
              <a:rPr lang="en-GB" smtClean="0"/>
              <a:t>November 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91ADA573-2A08-624E-8340-0E9169E511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8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  <p:sldLayoutId id="2147483695" r:id="rId3"/>
    <p:sldLayoutId id="2147483687" r:id="rId4"/>
    <p:sldLayoutId id="2147483688" r:id="rId5"/>
    <p:sldLayoutId id="2147483692" r:id="rId6"/>
    <p:sldLayoutId id="2147483697" r:id="rId7"/>
    <p:sldLayoutId id="2147483698" r:id="rId8"/>
    <p:sldLayoutId id="2147483701" r:id="rId9"/>
    <p:sldLayoutId id="2147483703" r:id="rId10"/>
    <p:sldLayoutId id="2147483702" r:id="rId11"/>
    <p:sldLayoutId id="2147483699" r:id="rId12"/>
    <p:sldLayoutId id="2147483700" r:id="rId13"/>
  </p:sldLayoutIdLst>
  <p:hf sldNum="0" hdr="0" ftr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ancerchampionsgm.org.uk/wp-content/uploads/sites/2/2021/10/Bowel-Screening-%E2%80%93-Language-Support.pdf" TargetMode="External"/><Relationship Id="rId13" Type="http://schemas.openxmlformats.org/officeDocument/2006/relationships/hyperlink" Target="https://www.ndti.org.uk/assets/files/Annual-Health-Check-Toolkit-Final.pdf" TargetMode="External"/><Relationship Id="rId3" Type="http://schemas.openxmlformats.org/officeDocument/2006/relationships/hyperlink" Target="https://c9online.sharepoint.com/sites/GP365/Primary%20Care%20Documents/Forms/AllItems.aspx?id=%2Fsites%2FGP365%2FPrimary%20Care%20Documents%2FLearning%20Disability%2FCancer%20Screening%20and%20Immunisations%20Easy%20Read%20Resource%20%2D%20FINAL%202%2E%20x%20pdf%2Epdf&amp;parent=%2Fsites%2FGP365%2FPrimary%20Care%20Documents%2FLearning%20Disability" TargetMode="External"/><Relationship Id="rId7" Type="http://schemas.openxmlformats.org/officeDocument/2006/relationships/hyperlink" Target="https://youtu.be/U8DHFXeKrBk" TargetMode="External"/><Relationship Id="rId12" Type="http://schemas.openxmlformats.org/officeDocument/2006/relationships/hyperlink" Target="https://www.mencap.org.uk/easyread/annual-health-check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jq6hM-uA8lQ?si=NgsrMlzZrtSTEZC5" TargetMode="External"/><Relationship Id="rId11" Type="http://schemas.openxmlformats.org/officeDocument/2006/relationships/hyperlink" Target="https://dimensions-uk.org/wp-content/uploads/GP-Health-check-Step-by-Step-Guide-to-LDAHCs.pdf" TargetMode="External"/><Relationship Id="rId5" Type="http://schemas.openxmlformats.org/officeDocument/2006/relationships/hyperlink" Target="https://assets.publishing.service.gov.uk/media/667abe64c7f64e234208ffa2/CSP05_easy_guide_to_cervical_screening_June_2024_PDF.pdf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s://c9online.sharepoint.com/sites/GP365/SitePages/Learning-Disability(1).aspx#national-template-for-ahcs-and-generating-health-action-plans" TargetMode="External"/><Relationship Id="rId4" Type="http://schemas.openxmlformats.org/officeDocument/2006/relationships/hyperlink" Target="https://assets.practice365.co.uk/wp-content/uploads/sites/507/2024/04/Easy-Read-Pneumococcal-Vaccine.pdf" TargetMode="External"/><Relationship Id="rId9" Type="http://schemas.openxmlformats.org/officeDocument/2006/relationships/hyperlink" Target="https://www.youtube.com/watch?v=DXqbNfdZQgA" TargetMode="External"/><Relationship Id="rId14" Type="http://schemas.openxmlformats.org/officeDocument/2006/relationships/hyperlink" Target="https://www.ndti.org.uk/resources/better-health-for-people-with-learning-disabilitie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Leder.programme@nhs.net" TargetMode="External"/><Relationship Id="rId13" Type="http://schemas.openxmlformats.org/officeDocument/2006/relationships/hyperlink" Target="https://www.gmc-uk.org/-/media/documents/prescribing-guidance-updated-english-20210405_pdf-85260533.pdf" TargetMode="External"/><Relationship Id="rId18" Type="http://schemas.openxmlformats.org/officeDocument/2006/relationships/hyperlink" Target="https://www.mencap.org.uk/resource/assessing-mental-capacity-when-making-decisions" TargetMode="External"/><Relationship Id="rId3" Type="http://schemas.openxmlformats.org/officeDocument/2006/relationships/hyperlink" Target="https://www.england.nhs.uk/digital-weight-management/information-for-healthcare-professionals/" TargetMode="External"/><Relationship Id="rId21" Type="http://schemas.openxmlformats.org/officeDocument/2006/relationships/hyperlink" Target="https://www.youtube.com/watch?v=hot_CPPm5U0" TargetMode="External"/><Relationship Id="rId7" Type="http://schemas.openxmlformats.org/officeDocument/2006/relationships/hyperlink" Target="https://leder.nhs.uk/about" TargetMode="External"/><Relationship Id="rId12" Type="http://schemas.openxmlformats.org/officeDocument/2006/relationships/hyperlink" Target="https://www.england.nhs.uk/wp-content/uploads/2024/03/PRN01035_iii_network-contract-DES_part-a-clinical-and-support-services-Section-8-version-3_9-april-2024.pdf" TargetMode="External"/><Relationship Id="rId17" Type="http://schemas.openxmlformats.org/officeDocument/2006/relationships/hyperlink" Target="https://www.nhs.uk/conditions/social-care-and-support-guide/making-decisions-for-someone-else/mental-capacity-act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staffsstokeics.org.uk/your-health-and-care/learning-disability/health-passport/" TargetMode="External"/><Relationship Id="rId20" Type="http://schemas.openxmlformats.org/officeDocument/2006/relationships/hyperlink" Target="https://www.mencap.org.uk/sites/default/files/2018-02/Mental%20Capacity%20Act%20-%20Easy%20Read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9online.sharepoint.com/:f:/s/GP365/Et0VYR3NTVtAgx1-avv6kTsB-QVFytLPEbTp8y_dkiDLJw?e=3NSVFJ" TargetMode="External"/><Relationship Id="rId11" Type="http://schemas.openxmlformats.org/officeDocument/2006/relationships/hyperlink" Target="https://c9online.sharepoint.com/sites/GP365/SitePages/Learning-Disability(1).aspx#national-template-for-ahcs-and-generating-health-action-plans" TargetMode="External"/><Relationship Id="rId24" Type="http://schemas.openxmlformats.org/officeDocument/2006/relationships/image" Target="cid:image010.png@01DB255D.52B017E0" TargetMode="External"/><Relationship Id="rId5" Type="http://schemas.openxmlformats.org/officeDocument/2006/relationships/hyperlink" Target="https://c9online.sharepoint.com/:b:/s/GP365/ES2lkp0ehrZIhtzZYQ1RDDkBn0yjEvVxDryX5JuLnO1eRw?e=EqoUAV" TargetMode="External"/><Relationship Id="rId15" Type="http://schemas.openxmlformats.org/officeDocument/2006/relationships/hyperlink" Target="https://leder.nhs.uk/resources/resource-bank" TargetMode="External"/><Relationship Id="rId23" Type="http://schemas.openxmlformats.org/officeDocument/2006/relationships/image" Target="../media/image9.png"/><Relationship Id="rId10" Type="http://schemas.openxmlformats.org/officeDocument/2006/relationships/hyperlink" Target="https://leder.nhs.uk/report" TargetMode="External"/><Relationship Id="rId19" Type="http://schemas.openxmlformats.org/officeDocument/2006/relationships/hyperlink" Target="https://www.mencap.org.uk/resource/mental-capacity-act-2005-top-tips" TargetMode="External"/><Relationship Id="rId4" Type="http://schemas.openxmlformats.org/officeDocument/2006/relationships/hyperlink" Target="https://staffsstokeics.org.uk/local-weight-management-services/" TargetMode="External"/><Relationship Id="rId9" Type="http://schemas.openxmlformats.org/officeDocument/2006/relationships/hyperlink" Target="https://staffsstokeics.org.uk/leder/" TargetMode="External"/><Relationship Id="rId14" Type="http://schemas.openxmlformats.org/officeDocument/2006/relationships/hyperlink" Target="https://www.rpharms.com/Portals/0/RPS%20document%20library/Open%20access/Repeat%20Prescribing%20Toolkit/00554%202409%20-%20RCGP%20Repeat%20Prescribing%20Toolkit_241004d.pdf" TargetMode="External"/><Relationship Id="rId22" Type="http://schemas.openxmlformats.org/officeDocument/2006/relationships/hyperlink" Target="https://www.resus.org.uk/respect/respect-healthcare-professiona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32FC555-A34B-D0E9-EC06-AA838D9B4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656" y="1529857"/>
            <a:ext cx="6858793" cy="645473"/>
          </a:xfrm>
        </p:spPr>
        <p:txBody>
          <a:bodyPr/>
          <a:lstStyle/>
          <a:p>
            <a:pPr algn="ctr"/>
            <a:r>
              <a:rPr lang="en-GB" sz="2000" dirty="0">
                <a:latin typeface="Arial"/>
                <a:cs typeface="Arial"/>
              </a:rPr>
              <a:t>Learning from Lives and Deaths </a:t>
            </a:r>
            <a:r>
              <a:rPr lang="en-GB" sz="2000" b="1" dirty="0">
                <a:effectLst/>
                <a:latin typeface="Arial"/>
                <a:ea typeface="Calibri"/>
                <a:cs typeface="Arial"/>
              </a:rPr>
              <a:t>of People with a Learning Disability and Autistic People (LeDeR)</a:t>
            </a:r>
            <a:endParaRPr lang="en-GB" sz="2000" dirty="0">
              <a:latin typeface="Arial"/>
              <a:ea typeface="Calibri"/>
              <a:cs typeface="Arial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F8DFDF-99D6-5914-A5CD-A9A7C9DD2C4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13393" y="3049903"/>
            <a:ext cx="6532887" cy="342615"/>
          </a:xfr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GB" sz="1800" dirty="0">
                <a:solidFill>
                  <a:schemeClr val="accent1"/>
                </a:solidFill>
              </a:rPr>
              <a:t>Briefing for Primary Care/GP practices – November 2024</a:t>
            </a:r>
          </a:p>
          <a:p>
            <a:pPr algn="ctr"/>
            <a:endParaRPr lang="en-GB" sz="20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7D795C1-C7D1-5417-58C7-B7DBE2A68CF1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252165" y="3751030"/>
            <a:ext cx="3634035" cy="6154025"/>
          </a:xfrm>
          <a:ln w="28575">
            <a:solidFill>
              <a:srgbClr val="0070C0"/>
            </a:solidFill>
          </a:ln>
          <a:effectLst>
            <a:innerShdw blurRad="114300">
              <a:prstClr val="black"/>
            </a:innerShdw>
          </a:effectLst>
        </p:spPr>
        <p:txBody>
          <a:bodyPr vert="horz" lIns="0" tIns="0" rIns="0" bIns="0" rtlCol="0" anchor="t">
            <a:noAutofit/>
          </a:bodyPr>
          <a:lstStyle/>
          <a:p>
            <a:pPr marL="171450" indent="9525" algn="ctr">
              <a:lnSpc>
                <a:spcPct val="100000"/>
              </a:lnSpc>
              <a:spcBef>
                <a:spcPts val="0"/>
              </a:spcBef>
            </a:pPr>
            <a:endParaRPr lang="en-GB" sz="800" b="1" dirty="0">
              <a:solidFill>
                <a:schemeClr val="tx1"/>
              </a:solidFill>
              <a:ea typeface="Calibri"/>
            </a:endParaRPr>
          </a:p>
          <a:p>
            <a:pPr marL="171450" indent="9525" algn="ctr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chemeClr val="tx1"/>
                </a:solidFill>
                <a:ea typeface="Calibri"/>
              </a:rPr>
              <a:t>Screening and vaccinations</a:t>
            </a:r>
            <a:endParaRPr lang="en-GB" sz="1100" b="1" dirty="0">
              <a:solidFill>
                <a:schemeClr val="tx1"/>
              </a:solidFill>
              <a:ea typeface="Calibri"/>
              <a:cs typeface="Arial"/>
            </a:endParaRPr>
          </a:p>
          <a:p>
            <a:pPr marL="171450" indent="9525">
              <a:lnSpc>
                <a:spcPct val="100000"/>
              </a:lnSpc>
              <a:spcBef>
                <a:spcPts val="0"/>
              </a:spcBef>
            </a:pPr>
            <a:endParaRPr lang="en-GB" sz="1100" b="1" dirty="0">
              <a:solidFill>
                <a:srgbClr val="0070C0"/>
              </a:solidFill>
              <a:ea typeface="Calibri"/>
            </a:endParaRPr>
          </a:p>
          <a:p>
            <a:pPr marL="171450" indent="9525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rgbClr val="0070C0"/>
                </a:solidFill>
                <a:effectLst/>
                <a:ea typeface="Calibri"/>
              </a:rPr>
              <a:t>Positive Practice:</a:t>
            </a:r>
            <a:endParaRPr lang="en-GB" sz="1100" b="1" dirty="0">
              <a:solidFill>
                <a:srgbClr val="0070C0"/>
              </a:solidFill>
              <a:effectLst/>
              <a:ea typeface="Calibri"/>
              <a:cs typeface="Arial" panose="020B0604020202020204"/>
            </a:endParaRPr>
          </a:p>
          <a:p>
            <a:pPr marL="171450" indent="95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  <a:ea typeface="Calibri"/>
                <a:cs typeface="Arial"/>
              </a:rPr>
              <a:t>  Age-appropriate screening and annual vaccinations  </a:t>
            </a:r>
          </a:p>
          <a:p>
            <a:pPr marL="171450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  <a:ea typeface="Calibri"/>
                <a:cs typeface="Arial"/>
              </a:rPr>
              <a:t>   received for the majority of people.</a:t>
            </a:r>
          </a:p>
          <a:p>
            <a:pPr marL="171450" indent="9525">
              <a:lnSpc>
                <a:spcPct val="100000"/>
              </a:lnSpc>
              <a:spcBef>
                <a:spcPts val="0"/>
              </a:spcBef>
            </a:pPr>
            <a:endParaRPr lang="en-GB" sz="1100" b="1" dirty="0">
              <a:solidFill>
                <a:schemeClr val="accent1"/>
              </a:solidFill>
              <a:ea typeface="Calibri"/>
              <a:cs typeface="Arial"/>
            </a:endParaRPr>
          </a:p>
          <a:p>
            <a:pPr marL="171450" indent="9525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chemeClr val="accent1"/>
                </a:solidFill>
                <a:ea typeface="Calibri"/>
                <a:cs typeface="Arial"/>
              </a:rPr>
              <a:t>Learning/Improvement areas:</a:t>
            </a:r>
          </a:p>
          <a:p>
            <a:pPr marL="171450" indent="95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  <a:highlight>
                  <a:srgbClr val="FFFFFF"/>
                </a:highlight>
                <a:ea typeface="Calibri"/>
                <a:cs typeface="Arial"/>
              </a:rPr>
              <a:t>   Some individuals did not receive vaccinations or age-</a:t>
            </a:r>
          </a:p>
          <a:p>
            <a:pPr marL="171450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  <a:highlight>
                  <a:srgbClr val="FFFFFF"/>
                </a:highlight>
                <a:ea typeface="Calibri"/>
                <a:cs typeface="Arial"/>
              </a:rPr>
              <a:t>    appropriate screening.</a:t>
            </a:r>
          </a:p>
          <a:p>
            <a:pPr marL="171450" indent="95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  <a:highlight>
                  <a:srgbClr val="FFFFFF"/>
                </a:highlight>
              </a:rPr>
              <a:t>   Pneumococcal vaccine not offered to those at high </a:t>
            </a:r>
          </a:p>
          <a:p>
            <a:pPr marL="171450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  <a:highlight>
                  <a:srgbClr val="FFFFFF"/>
                </a:highlight>
              </a:rPr>
              <a:t>    risk of Pneumonia.</a:t>
            </a:r>
          </a:p>
          <a:p>
            <a:pPr marL="171450" indent="9525">
              <a:lnSpc>
                <a:spcPct val="100000"/>
              </a:lnSpc>
              <a:defRPr/>
            </a:pPr>
            <a:r>
              <a:rPr lang="en-GB" sz="1100" b="1" dirty="0">
                <a:solidFill>
                  <a:schemeClr val="tx1"/>
                </a:solidFill>
              </a:rPr>
              <a:t>Useful resources:</a:t>
            </a:r>
          </a:p>
          <a:p>
            <a:pPr marL="171450" indent="9525">
              <a:lnSpc>
                <a:spcPct val="100000"/>
              </a:lnSpc>
              <a:defRPr/>
            </a:pPr>
            <a:r>
              <a:rPr lang="en-GB" sz="1100" dirty="0">
                <a:hlinkClick r:id="rId3"/>
              </a:rPr>
              <a:t>Easy Read resources Cancer Screening and Immunisations</a:t>
            </a:r>
            <a:r>
              <a:rPr lang="en-GB" sz="1100" dirty="0"/>
              <a:t> </a:t>
            </a:r>
            <a:endParaRPr lang="en-GB" sz="1100" dirty="0">
              <a:solidFill>
                <a:schemeClr val="tx1"/>
              </a:solidFill>
            </a:endParaRPr>
          </a:p>
          <a:p>
            <a:pPr marL="171450" marR="0" lvl="0" indent="9525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Pneumococcal vaccine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4461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:</a:t>
            </a: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dirty="0">
                <a:solidFill>
                  <a:srgbClr val="004461"/>
                </a:solidFill>
                <a:latin typeface="Arial" panose="020B0604020202020204"/>
                <a:hlinkClick r:id="rId4"/>
              </a:rPr>
              <a:t>Easy read guide to the pneumococcal vaccine </a:t>
            </a:r>
            <a:endParaRPr lang="en-GB" sz="1100" dirty="0">
              <a:solidFill>
                <a:srgbClr val="004461"/>
              </a:solidFill>
              <a:latin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Cervical Screening:</a:t>
            </a:r>
            <a:endParaRPr lang="en-GB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dirty="0">
                <a:solidFill>
                  <a:schemeClr val="accent2"/>
                </a:solidFill>
                <a:latin typeface="Arial" panose="020B0604020202020204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Easy read guide to Cervical Screening</a:t>
            </a:r>
            <a:endParaRPr lang="en-GB" sz="1100" dirty="0">
              <a:solidFill>
                <a:schemeClr val="accent2"/>
              </a:solidFill>
              <a:latin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u="sng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6"/>
              </a:rPr>
              <a:t>Video for people with LD to support their understanding of cervical screening</a:t>
            </a:r>
            <a:endParaRPr lang="en-GB" sz="1100" u="sng" dirty="0">
              <a:solidFill>
                <a:srgbClr val="467886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7"/>
              </a:rPr>
              <a:t>Cally's story - reasonable adjustments to attend appointments</a:t>
            </a:r>
            <a:endParaRPr lang="en-GB" sz="1100" u="sng" dirty="0">
              <a:solidFill>
                <a:srgbClr val="467886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b="1" dirty="0">
                <a:solidFill>
                  <a:schemeClr val="tx1"/>
                </a:solidFill>
                <a:latin typeface="Arial" panose="020B0604020202020204"/>
              </a:rPr>
              <a:t>Bowel Cancer Screening:</a:t>
            </a:r>
            <a:endParaRPr lang="en-GB" sz="1100" b="1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FIT Testing videos in other languages</a:t>
            </a:r>
            <a:endParaRPr lang="en-GB" sz="11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b="1" dirty="0">
                <a:solidFill>
                  <a:schemeClr val="tx1"/>
                </a:solidFill>
                <a:latin typeface="Arial" panose="020B0604020202020204"/>
              </a:rPr>
              <a:t>Breast Screening:</a:t>
            </a:r>
            <a:endParaRPr lang="en-GB" sz="1100" b="1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100" dirty="0">
                <a:solidFill>
                  <a:schemeClr val="tx1"/>
                </a:solidFill>
                <a:latin typeface="Arial" panose="020B0604020202020204"/>
                <a:hlinkClick r:id="rId9"/>
              </a:rPr>
              <a:t>ICS video - what happens at breast screening appointments</a:t>
            </a: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b="1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b="1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b="1" dirty="0">
              <a:solidFill>
                <a:schemeClr val="tx1"/>
              </a:solidFill>
              <a:latin typeface="Arial" panose="020B0604020202020204"/>
              <a:cs typeface="Arial" panose="020B0604020202020204"/>
            </a:endParaRPr>
          </a:p>
          <a:p>
            <a:pPr marL="182245" marR="0" lvl="0" algn="l" defTabSz="755934" rtl="0" eaLnBrk="1" fontAlgn="auto" latinLnBrk="0" hangingPunct="1">
              <a:lnSpc>
                <a:spcPct val="100000"/>
              </a:lnSpc>
              <a:spcBef>
                <a:spcPts val="827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cs typeface="Arial" panose="020B0604020202020204"/>
            </a:endParaRPr>
          </a:p>
          <a:p>
            <a:pPr marL="171450" marR="0" lvl="0" indent="-171450" algn="l" defTabSz="755934" rtl="0" eaLnBrk="1" fontAlgn="auto" latinLnBrk="0" hangingPunct="1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4461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+mn-cs"/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  <a:highlight>
                <a:srgbClr val="FFFFFF"/>
              </a:highlight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  <a:highlight>
                <a:srgbClr val="FFFFFF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dirty="0">
              <a:solidFill>
                <a:schemeClr val="tx1"/>
              </a:solidFill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dirty="0">
              <a:solidFill>
                <a:schemeClr val="tx1"/>
              </a:solidFill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b="1" dirty="0">
              <a:solidFill>
                <a:schemeClr val="tx1"/>
              </a:solidFill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000" b="1" dirty="0">
                <a:solidFill>
                  <a:schemeClr val="tx1"/>
                </a:solidFill>
                <a:ea typeface="Calibri"/>
                <a:cs typeface="Arial"/>
              </a:rPr>
              <a:t> </a:t>
            </a:r>
            <a:endParaRPr lang="en-GB" sz="1100" dirty="0">
              <a:solidFill>
                <a:schemeClr val="tx1"/>
              </a:solidFill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b="0" i="0" dirty="0">
              <a:solidFill>
                <a:schemeClr val="tx1"/>
              </a:solidFill>
              <a:effectLst/>
              <a:latin typeface="Arial"/>
              <a:ea typeface="Calibri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100" b="0" i="0" dirty="0">
              <a:solidFill>
                <a:schemeClr val="tx1"/>
              </a:solidFill>
              <a:effectLst/>
              <a:latin typeface="Arial"/>
              <a:ea typeface="Calibri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903D39-B910-C6F3-B610-58F49EE06970}"/>
              </a:ext>
            </a:extLst>
          </p:cNvPr>
          <p:cNvSpPr txBox="1"/>
          <p:nvPr/>
        </p:nvSpPr>
        <p:spPr>
          <a:xfrm>
            <a:off x="1610795" y="10243363"/>
            <a:ext cx="3634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>
                <a:solidFill>
                  <a:srgbClr val="FFFFFF"/>
                </a:solidFill>
              </a:rPr>
              <a:t>Please see overleaf for more information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59209-54F0-1683-7C60-B3548326DADF}"/>
              </a:ext>
            </a:extLst>
          </p:cNvPr>
          <p:cNvSpPr txBox="1"/>
          <p:nvPr/>
        </p:nvSpPr>
        <p:spPr>
          <a:xfrm>
            <a:off x="4041125" y="3751030"/>
            <a:ext cx="3403849" cy="614014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</a:endParaRPr>
          </a:p>
          <a:p>
            <a:pPr marL="0" marR="0" lvl="0" indent="0" algn="ctr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</a:rPr>
              <a:t>Annual Health checks (AHC</a:t>
            </a:r>
            <a:r>
              <a:rPr lang="en-GB" sz="1100" b="1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)</a:t>
            </a:r>
            <a:endParaRPr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/>
                <a:ea typeface="Calibri"/>
                <a:cs typeface="Arial"/>
              </a:rPr>
              <a:t>Positive Practice:</a:t>
            </a:r>
          </a:p>
          <a:p>
            <a:pPr marL="171450" indent="-171450" defTabSz="755934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Some extremely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</a:rPr>
              <a:t> comprehensive AHCs, with an MDT approach. </a:t>
            </a:r>
          </a:p>
          <a:p>
            <a:pPr marL="171450" indent="-171450" defTabSz="755934">
              <a:buFont typeface="Arial" panose="020B0604020202020204" pitchFamily="34" charset="0"/>
              <a:buChar char="•"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Reasonable adjustments made e.g.</a:t>
            </a:r>
            <a:r>
              <a:rPr lang="en-GB" sz="11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face to face</a:t>
            </a:r>
            <a:r>
              <a:rPr lang="en-GB" sz="1100" dirty="0">
                <a:solidFill>
                  <a:srgbClr val="000000"/>
                </a:solidFill>
                <a:latin typeface="Arial" panose="020B0604020202020204"/>
              </a:rPr>
              <a:t>,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allowing family and cares to be present, longer GP appointment times</a:t>
            </a:r>
            <a:r>
              <a:rPr lang="en-GB" sz="1100" dirty="0">
                <a:solidFill>
                  <a:srgbClr val="000000"/>
                </a:solidFill>
                <a:latin typeface="Arial" panose="020B0604020202020204"/>
              </a:rPr>
              <a:t>.</a:t>
            </a:r>
            <a:endParaRPr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Arial" panose="020B0604020202020204"/>
              <a:ea typeface="Calibri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/>
                <a:ea typeface="Calibri"/>
                <a:cs typeface="Arial"/>
              </a:rPr>
              <a:t>Learning/Improvement areas:</a:t>
            </a:r>
            <a:endParaRPr lang="en-GB" sz="1100" b="1" i="0" u="none" strike="noStrike" kern="1200" cap="none" spc="0" normalizeH="0" baseline="0" noProof="0" dirty="0">
              <a:ln>
                <a:noFill/>
              </a:ln>
              <a:solidFill>
                <a:srgbClr val="005EB8"/>
              </a:solidFill>
              <a:effectLst/>
              <a:uLnTx/>
              <a:uFillTx/>
              <a:latin typeface="Arial" panose="020B0604020202020204"/>
              <a:ea typeface="Calibri"/>
              <a:cs typeface="Arial"/>
            </a:endParaRPr>
          </a:p>
          <a:p>
            <a:pPr marL="171450" marR="0" lvl="0" indent="-17145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/>
                <a:cs typeface="Arial"/>
              </a:rPr>
              <a:t>AHC’s not completed at all or not carried out on all health </a:t>
            </a:r>
            <a:r>
              <a:rPr lang="en-GB" sz="1100" dirty="0">
                <a:solidFill>
                  <a:srgbClr val="000000"/>
                </a:solidFill>
                <a:latin typeface="Arial" panose="020B0604020202020204"/>
                <a:ea typeface="Calibri"/>
                <a:cs typeface="Arial"/>
              </a:rPr>
              <a:t>conditions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/>
                <a:cs typeface="Arial"/>
              </a:rPr>
              <a:t>.</a:t>
            </a:r>
            <a:endParaRPr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Calibri"/>
              <a:cs typeface="Arial"/>
            </a:endParaRPr>
          </a:p>
          <a:p>
            <a:pPr marL="171450" indent="-171450" defTabSz="755934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ea typeface="Calibri"/>
                <a:cs typeface="Arial"/>
              </a:rPr>
              <a:t>Important to complete face to face AHCs as opposed to remotely/virtually. </a:t>
            </a:r>
          </a:p>
          <a:p>
            <a:pPr marL="171450" indent="-171450" defTabSz="755934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ea typeface="Calibri"/>
                <a:cs typeface="Arial"/>
              </a:rPr>
              <a:t>Lack of information in relation to completion of Health Action Plans following AHCs. </a:t>
            </a: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Calibri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Calibri"/>
                <a:cs typeface="Arial"/>
              </a:rPr>
              <a:t>Useful resources</a:t>
            </a:r>
            <a:r>
              <a:rPr lang="en-GB" sz="1100" b="1" dirty="0">
                <a:solidFill>
                  <a:srgbClr val="000000"/>
                </a:solidFill>
                <a:latin typeface="Arial" panose="020B0604020202020204"/>
                <a:ea typeface="Calibri"/>
                <a:cs typeface="Arial"/>
              </a:rPr>
              <a:t>:</a:t>
            </a:r>
            <a:endParaRPr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Calibri"/>
              <a:cs typeface="Arial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+mn-cs"/>
            </a:endParaRPr>
          </a:p>
          <a:p>
            <a:pPr defTabSz="755934">
              <a:defRPr/>
            </a:pPr>
            <a:r>
              <a:rPr lang="en-GB" sz="1100" u="sng" dirty="0">
                <a:solidFill>
                  <a:srgbClr val="0563C1"/>
                </a:solidFill>
                <a:ea typeface="Calibri" panose="020F0502020204030204" pitchFamily="34" charset="0"/>
                <a:hlinkClick r:id="rId10"/>
              </a:rPr>
              <a:t>Learning Disability (sharepoint.com)</a:t>
            </a:r>
            <a:endParaRPr lang="en-GB" sz="1100" u="sng" dirty="0">
              <a:solidFill>
                <a:srgbClr val="0563C1"/>
              </a:solidFill>
              <a:ea typeface="Calibri" panose="020F0502020204030204" pitchFamily="34" charset="0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100" dirty="0">
              <a:solidFill>
                <a:srgbClr val="242424"/>
              </a:solidFill>
              <a:latin typeface="Arial" panose="020B0604020202020204"/>
              <a:ea typeface="Calibri" panose="020F0502020204030204" pitchFamily="34" charset="0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dirty="0">
                <a:hlinkClick r:id="rId11"/>
              </a:rPr>
              <a:t>GP-Health-check-Step-by-Step-Guide-to-LDAHCs.pdf (dimensions-uk.org)</a:t>
            </a:r>
            <a:endParaRPr lang="en-GB" sz="1100" dirty="0"/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100" u="sng" dirty="0">
              <a:solidFill>
                <a:srgbClr val="0563C1"/>
              </a:solidFill>
              <a:latin typeface="Arial" panose="020B0604020202020204"/>
              <a:ea typeface="Calibri" panose="020F0502020204030204" pitchFamily="34" charset="0"/>
            </a:endParaRP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100" u="sng" dirty="0">
                <a:solidFill>
                  <a:srgbClr val="0563C1"/>
                </a:solidFill>
                <a:latin typeface="Arial" panose="020B0604020202020204"/>
                <a:ea typeface="Calibri" panose="020F0502020204030204" pitchFamily="34" charset="0"/>
                <a:hlinkClick r:id="rId12"/>
              </a:rPr>
              <a:t>https://www.mencap.org.uk/easyread/annual-health-checks</a:t>
            </a:r>
            <a:r>
              <a:rPr lang="en-GB" sz="1100" u="sng" dirty="0">
                <a:solidFill>
                  <a:srgbClr val="0563C1"/>
                </a:solidFill>
                <a:latin typeface="Arial" panose="020B0604020202020204"/>
                <a:ea typeface="Calibri" panose="020F0502020204030204" pitchFamily="34" charset="0"/>
              </a:rPr>
              <a:t> </a:t>
            </a:r>
          </a:p>
          <a:p>
            <a:pPr marL="0" marR="0" lvl="0" indent="0" algn="l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0" i="0" u="sng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+mn-cs"/>
            </a:endParaRPr>
          </a:p>
          <a:p>
            <a:pPr defTabSz="755934">
              <a:defRPr/>
            </a:pPr>
            <a:r>
              <a:rPr lang="en-GB" sz="1100" dirty="0">
                <a:hlinkClick r:id="rId13"/>
              </a:rPr>
              <a:t>https://www.ndti.org.uk/assets/files/Annual-Health-Check-Toolkit-Final.pdf</a:t>
            </a:r>
            <a:endParaRPr lang="en-GB" sz="1100" dirty="0"/>
          </a:p>
          <a:p>
            <a:pPr defTabSz="755934">
              <a:defRPr/>
            </a:pPr>
            <a:endParaRPr lang="en-GB" sz="1100" dirty="0"/>
          </a:p>
          <a:p>
            <a:pPr defTabSz="755934">
              <a:defRPr/>
            </a:pPr>
            <a:r>
              <a:rPr lang="en-GB" sz="1100" dirty="0">
                <a:hlinkClick r:id="rId14"/>
              </a:rPr>
              <a:t>Better health for people with learning disabilities</a:t>
            </a:r>
            <a:endParaRPr lang="en-GB" sz="1100" dirty="0"/>
          </a:p>
          <a:p>
            <a:pPr defTabSz="755934">
              <a:defRPr/>
            </a:pPr>
            <a:endParaRPr lang="en-GB" sz="1100" dirty="0"/>
          </a:p>
          <a:p>
            <a:pPr defTabSz="755934">
              <a:defRPr/>
            </a:pPr>
            <a:endParaRPr lang="en-GB" sz="1100" dirty="0"/>
          </a:p>
          <a:p>
            <a:pPr defTabSz="755934">
              <a:defRPr/>
            </a:pPr>
            <a:endParaRPr lang="en-GB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3C6852-CA64-3F96-D4B9-1AEE5F0C0FC3}"/>
              </a:ext>
            </a:extLst>
          </p:cNvPr>
          <p:cNvSpPr txBox="1"/>
          <p:nvPr/>
        </p:nvSpPr>
        <p:spPr>
          <a:xfrm>
            <a:off x="327427" y="3299938"/>
            <a:ext cx="711754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Arial"/>
              </a:rPr>
              <a:t>This briefing provides positive practice, learning/improvements and resources from LeDeR reviews closed over the last 2-3 months.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D62C20-EA5A-96B7-DEFF-52B74D19F3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2761" y="2329022"/>
            <a:ext cx="6937849" cy="64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1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3E67BC-2B13-03A0-F88A-F135460BA4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004" y="6104240"/>
            <a:ext cx="3736872" cy="3115562"/>
          </a:xfrm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lIns="0" tIns="0" rIns="0" bIns="0" rtlCol="0" anchor="t">
            <a:noAutofit/>
          </a:bodyPr>
          <a:lstStyle/>
          <a:p>
            <a:pPr indent="85725" algn="ctr">
              <a:lnSpc>
                <a:spcPct val="100000"/>
              </a:lnSpc>
              <a:spcBef>
                <a:spcPts val="0"/>
              </a:spcBef>
            </a:pPr>
            <a:endParaRPr lang="en-GB" sz="800" b="1" dirty="0">
              <a:solidFill>
                <a:schemeClr val="tx1"/>
              </a:solidFill>
              <a:ea typeface="Calibri"/>
              <a:cs typeface="Arial"/>
            </a:endParaRPr>
          </a:p>
          <a:p>
            <a:pPr indent="85725" algn="ctr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chemeClr val="tx1"/>
                </a:solidFill>
                <a:ea typeface="Calibri"/>
                <a:cs typeface="Arial"/>
              </a:rPr>
              <a:t>Referrals to other services</a:t>
            </a:r>
          </a:p>
          <a:p>
            <a:pPr indent="85725" algn="ctr">
              <a:lnSpc>
                <a:spcPct val="100000"/>
              </a:lnSpc>
              <a:spcBef>
                <a:spcPts val="0"/>
              </a:spcBef>
            </a:pPr>
            <a:endParaRPr lang="en-GB" sz="800" b="1" dirty="0">
              <a:solidFill>
                <a:schemeClr val="tx1"/>
              </a:solidFill>
              <a:ea typeface="Calibri"/>
              <a:cs typeface="Arial"/>
            </a:endParaRPr>
          </a:p>
          <a:p>
            <a:pPr indent="85725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chemeClr val="accent1"/>
                </a:solidFill>
                <a:highlight>
                  <a:srgbClr val="FFFFFF"/>
                </a:highlight>
                <a:ea typeface="Calibri"/>
                <a:cs typeface="Arial"/>
              </a:rPr>
              <a:t>Learning/Improvement areas:</a:t>
            </a:r>
          </a:p>
          <a:p>
            <a:pPr marL="85725" indent="952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  <a:ea typeface="Calibri"/>
                <a:cs typeface="Arial"/>
              </a:rPr>
              <a:t> Lack of referrals to specialist services for long term  </a:t>
            </a:r>
          </a:p>
          <a:p>
            <a:pPr marL="85725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  <a:ea typeface="Calibri"/>
                <a:cs typeface="Arial"/>
              </a:rPr>
              <a:t>   conditions e.g. cardiology, nephrology, palliative  </a:t>
            </a:r>
          </a:p>
          <a:p>
            <a:pPr marL="85725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  <a:ea typeface="Calibri"/>
                <a:cs typeface="Arial"/>
              </a:rPr>
              <a:t>   care and cancer services.</a:t>
            </a:r>
          </a:p>
          <a:p>
            <a:pPr marL="857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  No referral to weight management services or </a:t>
            </a:r>
          </a:p>
          <a:p>
            <a:pPr marL="85725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olidFill>
                  <a:schemeClr val="tx1"/>
                </a:solidFill>
              </a:rPr>
              <a:t>   healthy eating advice provided.</a:t>
            </a:r>
            <a:endParaRPr lang="en-GB" sz="1100" dirty="0">
              <a:solidFill>
                <a:schemeClr val="tx1"/>
              </a:solidFill>
              <a:cs typeface="Arial"/>
            </a:endParaRPr>
          </a:p>
          <a:p>
            <a:pPr indent="85725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rgbClr val="0070C0"/>
                </a:solidFill>
                <a:highlight>
                  <a:srgbClr val="FFFFFF"/>
                </a:highlight>
              </a:rPr>
              <a:t> </a:t>
            </a:r>
          </a:p>
          <a:p>
            <a:pPr indent="85725">
              <a:lnSpc>
                <a:spcPct val="100000"/>
              </a:lnSpc>
              <a:spcBef>
                <a:spcPts val="0"/>
              </a:spcBef>
            </a:pPr>
            <a:r>
              <a:rPr lang="en-GB" sz="1100" b="1" dirty="0">
                <a:solidFill>
                  <a:schemeClr val="tx1"/>
                </a:solidFill>
                <a:highlight>
                  <a:srgbClr val="FFFFFF"/>
                </a:highlight>
              </a:rPr>
              <a:t>Useful resources:</a:t>
            </a:r>
          </a:p>
          <a:p>
            <a:pPr marL="85725"/>
            <a:r>
              <a:rPr lang="en-GB" sz="1100" dirty="0">
                <a:hlinkClick r:id="rId3"/>
              </a:rPr>
              <a:t>NHS England » Information for healthcare     professionals</a:t>
            </a:r>
            <a:endParaRPr lang="en-GB" sz="1100" dirty="0"/>
          </a:p>
          <a:p>
            <a:pPr marL="85725"/>
            <a:r>
              <a:rPr lang="en-GB" sz="1100" u="sng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ICS local weight management services</a:t>
            </a:r>
            <a:r>
              <a:rPr lang="en-GB" sz="1100" u="sng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85725"/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Weight management 24-25 SSOT guide.pdf</a:t>
            </a:r>
            <a:endParaRPr lang="en-GB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85725"/>
            <a:r>
              <a:rPr kumimoji="0" lang="en-GB" altLang="en-US" sz="11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6"/>
              </a:rPr>
              <a:t>Lifestyle Services for people with LD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3DC947-8B79-B253-4E9D-D8C53497D92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88706" y="9240943"/>
            <a:ext cx="7086599" cy="44164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000" dirty="0">
                <a:solidFill>
                  <a:schemeClr val="tx1"/>
                </a:solidFill>
                <a:latin typeface="Arial"/>
                <a:cs typeface="Arial"/>
              </a:rPr>
              <a:t>To find out more information about LeDeR, please visit:</a:t>
            </a:r>
            <a:r>
              <a:rPr lang="en-GB" sz="1000" b="1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r>
              <a:rPr lang="en-GB" sz="1000" b="1" dirty="0">
                <a:solidFill>
                  <a:srgbClr val="0070C0"/>
                </a:solidFill>
                <a:latin typeface="Arial"/>
                <a:ea typeface="+mn-lt"/>
                <a:cs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LeDeR - About LeDeR</a:t>
            </a:r>
            <a:endParaRPr lang="en-GB" sz="1000" b="1" dirty="0">
              <a:solidFill>
                <a:srgbClr val="0070C0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000" dirty="0">
                <a:solidFill>
                  <a:schemeClr val="tx1"/>
                </a:solidFill>
                <a:latin typeface="Arial"/>
                <a:cs typeface="Arial"/>
              </a:rPr>
              <a:t>For more information on our local LeDeR programme, please contact our Team - </a:t>
            </a:r>
            <a:r>
              <a:rPr lang="en-GB" sz="1000" dirty="0">
                <a:solidFill>
                  <a:schemeClr val="tx1"/>
                </a:solidFill>
                <a:effectLst/>
                <a:latin typeface="Arial"/>
                <a:ea typeface="Calibri"/>
                <a:cs typeface="Arial"/>
              </a:rPr>
              <a:t>Email:</a:t>
            </a:r>
            <a:r>
              <a:rPr lang="en-GB" sz="1000" b="1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GB" sz="1000" b="1" dirty="0">
                <a:solidFill>
                  <a:srgbClr val="0070C0"/>
                </a:solidFill>
                <a:latin typeface="Arial"/>
                <a:ea typeface="Calibri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Leder.programme@nhs.net</a:t>
            </a:r>
            <a:r>
              <a:rPr lang="en-GB" sz="1000" b="1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or visit </a:t>
            </a:r>
            <a:r>
              <a:rPr lang="en-GB" sz="1050" dirty="0">
                <a:hlinkClick r:id="rId9"/>
              </a:rPr>
              <a:t>LeDeR - Staffordshire and Stoke-on-Trent, ICS (staffsstokeics.org.uk)</a:t>
            </a:r>
            <a:r>
              <a:rPr lang="en-GB" sz="1050" dirty="0"/>
              <a:t> </a:t>
            </a:r>
            <a:endParaRPr lang="en-GB" sz="1000" b="1" dirty="0">
              <a:solidFill>
                <a:srgbClr val="0070C0"/>
              </a:solidFill>
              <a:highlight>
                <a:srgbClr val="FFFF00"/>
              </a:highlight>
              <a:latin typeface="Arial"/>
              <a:ea typeface="Calibri" panose="020F0502020204030204" pitchFamily="34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000" dirty="0">
                <a:solidFill>
                  <a:schemeClr val="tx1"/>
                </a:solidFill>
                <a:latin typeface="Arial"/>
                <a:cs typeface="Arial"/>
              </a:rPr>
              <a:t>You can report a death at:</a:t>
            </a:r>
            <a:r>
              <a:rPr lang="en-GB" sz="1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 </a:t>
            </a:r>
            <a:r>
              <a:rPr lang="en-GB" sz="1000" b="1" dirty="0">
                <a:solidFill>
                  <a:srgbClr val="0070C0"/>
                </a:solidFill>
                <a:latin typeface="Arial"/>
                <a:ea typeface="+mn-lt"/>
                <a:cs typeface="Arial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Report the death of someone with a learning disability or an autistic person (leder.nhs.uk)</a:t>
            </a:r>
            <a:endParaRPr lang="en-GB" sz="1000" b="1" u="sng" kern="100" dirty="0">
              <a:solidFill>
                <a:srgbClr val="0070C0"/>
              </a:solidFill>
              <a:effectLst/>
              <a:latin typeface="Arial"/>
              <a:ea typeface="Calibri"/>
              <a:cs typeface="Arial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5E0B05-BA09-B0B8-FBBB-E0A30565FB38}"/>
              </a:ext>
            </a:extLst>
          </p:cNvPr>
          <p:cNvSpPr txBox="1"/>
          <p:nvPr/>
        </p:nvSpPr>
        <p:spPr>
          <a:xfrm>
            <a:off x="133272" y="1638724"/>
            <a:ext cx="3447146" cy="220060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100" b="1" dirty="0">
                <a:ea typeface="Calibri"/>
                <a:cs typeface="Arial"/>
              </a:rPr>
              <a:t>Record keeping/documentation</a:t>
            </a:r>
            <a:endParaRPr lang="en-US" dirty="0"/>
          </a:p>
          <a:p>
            <a:pPr algn="ctr"/>
            <a:endParaRPr lang="en-GB" sz="1100" b="1" dirty="0">
              <a:solidFill>
                <a:srgbClr val="000000"/>
              </a:solidFill>
              <a:ea typeface="Calibri"/>
              <a:cs typeface="Arial"/>
            </a:endParaRPr>
          </a:p>
          <a:p>
            <a:r>
              <a:rPr lang="en-GB" sz="1100" b="1" dirty="0">
                <a:solidFill>
                  <a:schemeClr val="accent1"/>
                </a:solidFill>
                <a:highlight>
                  <a:srgbClr val="FFFFFF"/>
                </a:highlight>
                <a:ea typeface="Calibri"/>
                <a:cs typeface="Arial"/>
              </a:rPr>
              <a:t>Learning/Improvement areas: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ea typeface="Calibri"/>
                <a:cs typeface="Arial"/>
              </a:rPr>
              <a:t>Lack of record keeping in relation to AHCs and reviews undertaken for individuals.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a typeface="Calibri"/>
                <a:cs typeface="Arial"/>
              </a:rPr>
              <a:t>Lack of information in relation to completion of Health Action Plans following AHCs.. </a:t>
            </a:r>
          </a:p>
          <a:p>
            <a:endParaRPr lang="en-GB" sz="500" b="1" dirty="0">
              <a:solidFill>
                <a:schemeClr val="accent1"/>
              </a:solidFill>
              <a:ea typeface="Calibri"/>
              <a:cs typeface="Arial"/>
            </a:endParaRPr>
          </a:p>
          <a:p>
            <a:r>
              <a:rPr lang="en-GB" sz="1100" b="1" dirty="0">
                <a:solidFill>
                  <a:schemeClr val="tx1"/>
                </a:solidFill>
                <a:ea typeface="Calibri"/>
                <a:cs typeface="Arial"/>
              </a:rPr>
              <a:t>Useful resources:</a:t>
            </a:r>
            <a:endParaRPr lang="en-GB" sz="1100" b="1" dirty="0">
              <a:solidFill>
                <a:schemeClr val="accent1"/>
              </a:solidFill>
              <a:ea typeface="Calibri"/>
              <a:cs typeface="Arial"/>
            </a:endParaRPr>
          </a:p>
          <a:p>
            <a:r>
              <a:rPr lang="en-GB" sz="1100" dirty="0">
                <a:hlinkClick r:id="rId11"/>
              </a:rPr>
              <a:t>Learning Disability - generating health action plans</a:t>
            </a:r>
            <a:endParaRPr lang="en-GB" sz="1100" dirty="0"/>
          </a:p>
          <a:p>
            <a:endParaRPr lang="en-GB" sz="1100" b="1" dirty="0">
              <a:solidFill>
                <a:schemeClr val="accent1"/>
              </a:solidFill>
              <a:ea typeface="Calibri"/>
              <a:cs typeface="Arial"/>
            </a:endParaRPr>
          </a:p>
          <a:p>
            <a:r>
              <a:rPr lang="en-GB" sz="1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Capturing and coding reasonable adjustments for recording and sharing information </a:t>
            </a:r>
            <a:r>
              <a:rPr lang="en-GB" sz="1100" u="sng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11"/>
              </a:rPr>
              <a:t>Learning Disability</a:t>
            </a:r>
            <a:endParaRPr lang="en-GB" sz="1100" b="1" dirty="0">
              <a:solidFill>
                <a:schemeClr val="accen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49F94F-91A1-E8E3-B13B-B26D7F327FA6}"/>
              </a:ext>
            </a:extLst>
          </p:cNvPr>
          <p:cNvSpPr txBox="1"/>
          <p:nvPr/>
        </p:nvSpPr>
        <p:spPr>
          <a:xfrm>
            <a:off x="133272" y="3957741"/>
            <a:ext cx="3447146" cy="318548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/>
            <a:endParaRPr lang="en-GB" sz="300" b="1" dirty="0">
              <a:highlight>
                <a:srgbClr val="FFFFFF"/>
              </a:highlight>
            </a:endParaRPr>
          </a:p>
          <a:p>
            <a:pPr algn="ctr"/>
            <a:r>
              <a:rPr lang="en-GB" sz="1100" b="1" dirty="0">
                <a:highlight>
                  <a:srgbClr val="FFFFFF"/>
                </a:highlight>
              </a:rPr>
              <a:t>Medication Reviews</a:t>
            </a:r>
            <a:endParaRPr lang="en-US" dirty="0">
              <a:cs typeface="Arial" panose="020B0604020202020204"/>
            </a:endParaRPr>
          </a:p>
          <a:p>
            <a:r>
              <a:rPr lang="en-GB" sz="1100" b="1" dirty="0">
                <a:solidFill>
                  <a:schemeClr val="accent1"/>
                </a:solidFill>
                <a:highlight>
                  <a:srgbClr val="FFFFFF"/>
                </a:highlight>
              </a:rPr>
              <a:t>Positive Practice:</a:t>
            </a:r>
            <a:endParaRPr lang="en-US" dirty="0">
              <a:solidFill>
                <a:schemeClr val="accent1"/>
              </a:solidFill>
              <a:cs typeface="Arial" panose="020B0604020202020204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highlight>
                  <a:srgbClr val="FFFFFF"/>
                </a:highlight>
              </a:rPr>
              <a:t>Majority of individuals received regular medication reviews. </a:t>
            </a:r>
            <a:endParaRPr lang="en-GB" sz="1100" b="1" dirty="0">
              <a:solidFill>
                <a:srgbClr val="0070C0"/>
              </a:solidFill>
              <a:highlight>
                <a:srgbClr val="FFFFFF"/>
              </a:highlight>
            </a:endParaRPr>
          </a:p>
          <a:p>
            <a:r>
              <a:rPr lang="en-GB" sz="1100" b="1" dirty="0">
                <a:solidFill>
                  <a:srgbClr val="0070C0"/>
                </a:solidFill>
                <a:highlight>
                  <a:srgbClr val="FFFFFF"/>
                </a:highlight>
              </a:rPr>
              <a:t>Learning and Improvement areas:</a:t>
            </a:r>
            <a:endParaRPr lang="en-GB" sz="1100" b="1" dirty="0">
              <a:solidFill>
                <a:srgbClr val="0070C0"/>
              </a:solidFill>
              <a:highlight>
                <a:srgbClr val="FFFFFF"/>
              </a:highlight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  <a:highlight>
                  <a:srgbClr val="FFFFFF"/>
                </a:highlight>
              </a:rPr>
              <a:t>Not all individuals received medication reviews and lack of evidence STOMP and did not record the type of medication being reviewed.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highlight>
                  <a:srgbClr val="FFFFFF"/>
                </a:highlight>
              </a:rPr>
              <a:t>Medication reviews to be completed annually.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highlight>
                <a:srgbClr val="FFFFFF"/>
              </a:highlight>
            </a:endParaRPr>
          </a:p>
          <a:p>
            <a:r>
              <a:rPr lang="en-GB" sz="1100" b="1" dirty="0">
                <a:highlight>
                  <a:srgbClr val="FFFFFF"/>
                </a:highlight>
              </a:rPr>
              <a:t>    </a:t>
            </a:r>
            <a:r>
              <a:rPr lang="en-GB" sz="1100" b="1" dirty="0">
                <a:solidFill>
                  <a:schemeClr val="tx1"/>
                </a:solidFill>
                <a:highlight>
                  <a:srgbClr val="FFFFFF"/>
                </a:highlight>
              </a:rPr>
              <a:t>Useful resources:</a:t>
            </a:r>
          </a:p>
          <a:p>
            <a:r>
              <a:rPr lang="en-GB" sz="11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12"/>
              </a:rPr>
              <a:t>Network contract directed enhanced service (england.nhs.uk)</a:t>
            </a:r>
            <a:endParaRPr lang="en-GB" sz="1100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Aptos" panose="020B0004020202020204" pitchFamily="34" charset="0"/>
            </a:endParaRPr>
          </a:p>
          <a:p>
            <a:r>
              <a:rPr lang="en-GB" sz="11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hlinkClick r:id="rId13"/>
              </a:rPr>
              <a:t>GMC prescribing guidance</a:t>
            </a:r>
            <a:endParaRPr lang="en-GB" sz="1100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Aptos" panose="020B0004020202020204" pitchFamily="34" charset="0"/>
            </a:endParaRPr>
          </a:p>
          <a:p>
            <a:r>
              <a:rPr lang="en-GB" sz="1100" u="sng" dirty="0">
                <a:solidFill>
                  <a:srgbClr val="0000FF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  <a:hlinkClick r:id="rId14"/>
              </a:rPr>
              <a:t>RCGP repeat prescribing toolkit</a:t>
            </a:r>
            <a:endParaRPr lang="en-GB" sz="1100" u="sng" dirty="0">
              <a:solidFill>
                <a:srgbClr val="0000FF"/>
              </a:solidFill>
              <a:effectLst/>
              <a:ea typeface="Aptos" panose="020B0004020202020204" pitchFamily="34" charset="0"/>
            </a:endParaRPr>
          </a:p>
          <a:p>
            <a:endParaRPr lang="en-GB" sz="1100" dirty="0">
              <a:cs typeface="Arial" panose="020B0604020202020204"/>
            </a:endParaRPr>
          </a:p>
          <a:p>
            <a:r>
              <a:rPr lang="en-GB" sz="1100" dirty="0">
                <a:cs typeface="Arial" panose="020B0604020202020204"/>
              </a:rPr>
              <a:t>There will be some STOMP/STAMP training offered in Q4.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AA2520-97E5-BD10-5071-7DAAB55E8E67}"/>
              </a:ext>
            </a:extLst>
          </p:cNvPr>
          <p:cNvSpPr txBox="1"/>
          <p:nvPr/>
        </p:nvSpPr>
        <p:spPr>
          <a:xfrm>
            <a:off x="147623" y="7261643"/>
            <a:ext cx="3432795" cy="1954381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100" b="1" u="sng" dirty="0"/>
              <a:t>Additional useful resources</a:t>
            </a:r>
            <a:endParaRPr lang="en-US" dirty="0"/>
          </a:p>
          <a:p>
            <a:endParaRPr lang="en-GB" sz="1100" b="1" u="sng" dirty="0">
              <a:solidFill>
                <a:srgbClr val="000000"/>
              </a:solidFill>
            </a:endParaRPr>
          </a:p>
          <a:p>
            <a:r>
              <a:rPr lang="en-GB" sz="1100" dirty="0">
                <a:solidFill>
                  <a:srgbClr val="009C98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https://leder.nhs.uk/resources/resource-bank</a:t>
            </a:r>
            <a:r>
              <a:rPr lang="en-GB" sz="1100" dirty="0">
                <a:solidFill>
                  <a:srgbClr val="009C98"/>
                </a:solidFill>
              </a:rPr>
              <a:t> - </a:t>
            </a:r>
            <a:r>
              <a:rPr lang="en-GB" sz="1100" dirty="0"/>
              <a:t>The resource bank is of use to healthcare professionals supporting people with a learning disability or people who are autistic with their health or care.</a:t>
            </a:r>
          </a:p>
          <a:p>
            <a:endParaRPr lang="en-GB" sz="1100" dirty="0">
              <a:hlinkClick r:id="rId16"/>
            </a:endParaRPr>
          </a:p>
          <a:p>
            <a:r>
              <a:rPr lang="en-GB" sz="1100" dirty="0">
                <a:hlinkClick r:id="rId16"/>
              </a:rPr>
              <a:t>Health Passports</a:t>
            </a:r>
            <a:r>
              <a:rPr lang="en-GB" sz="1100" dirty="0"/>
              <a:t> - Our resource centre is here to help you access the Health Passport and get support with filling it out and using it. </a:t>
            </a:r>
          </a:p>
          <a:p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F6E62D-94B8-9958-F418-646B3AFD9067}"/>
              </a:ext>
            </a:extLst>
          </p:cNvPr>
          <p:cNvSpPr txBox="1"/>
          <p:nvPr/>
        </p:nvSpPr>
        <p:spPr>
          <a:xfrm>
            <a:off x="3675180" y="1638724"/>
            <a:ext cx="3751223" cy="430887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100" b="1" dirty="0"/>
              <a:t>Mental Capacity Assessments (MCA)</a:t>
            </a:r>
            <a:endParaRPr lang="en-US" dirty="0"/>
          </a:p>
          <a:p>
            <a:pPr algn="ctr"/>
            <a:endParaRPr lang="en-GB" sz="500" b="1" dirty="0">
              <a:solidFill>
                <a:srgbClr val="000000"/>
              </a:solidFill>
              <a:ea typeface="Calibri"/>
              <a:cs typeface="Arial"/>
            </a:endParaRPr>
          </a:p>
          <a:p>
            <a:r>
              <a:rPr lang="en-GB" sz="1100" b="1" dirty="0">
                <a:solidFill>
                  <a:schemeClr val="accent1"/>
                </a:solidFill>
                <a:highlight>
                  <a:srgbClr val="FFFFFF"/>
                </a:highlight>
                <a:ea typeface="Calibri"/>
                <a:cs typeface="Arial"/>
              </a:rPr>
              <a:t>Learning/Improvement areas: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Lack of documentation in clinical records of formal MCAs and best interest decisions in relation to screening, vaccinations and medications – where required. </a:t>
            </a:r>
            <a:endParaRPr lang="en-GB" sz="1100" dirty="0">
              <a:cs typeface="Arial" panose="020B0604020202020204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cs typeface="Arial" panose="020B0604020202020204"/>
              </a:rPr>
              <a:t>ReSPECT document not fully completed in relation to capacity section, no legible and no clear clinical rationale. </a:t>
            </a:r>
            <a:endParaRPr lang="en-GB" sz="1100" dirty="0"/>
          </a:p>
          <a:p>
            <a:endParaRPr lang="en-GB" sz="500" dirty="0"/>
          </a:p>
          <a:p>
            <a:r>
              <a:rPr lang="en-GB" sz="1100" b="1" dirty="0"/>
              <a:t>Useful resources:</a:t>
            </a:r>
            <a:endParaRPr lang="en-GB" sz="1100" b="1" dirty="0">
              <a:cs typeface="Arial"/>
            </a:endParaRPr>
          </a:p>
          <a:p>
            <a:r>
              <a:rPr lang="en-GB" sz="1100" dirty="0">
                <a:hlinkClick r:id="rId17"/>
              </a:rPr>
              <a:t>Mental Capacity Act - Social care and support guide - NHS (www.nhs.uk)</a:t>
            </a:r>
            <a:endParaRPr lang="en-GB" sz="1100" dirty="0"/>
          </a:p>
          <a:p>
            <a:endParaRPr lang="en-GB" sz="1100" dirty="0"/>
          </a:p>
          <a:p>
            <a:r>
              <a:rPr lang="en-GB" sz="1100" dirty="0">
                <a:hlinkClick r:id="rId18"/>
              </a:rPr>
              <a:t>Assessing-mental-capacity-when-making-decisions</a:t>
            </a:r>
            <a:endParaRPr lang="en-GB" sz="1100" dirty="0"/>
          </a:p>
          <a:p>
            <a:endParaRPr lang="en-GB" sz="1100" dirty="0"/>
          </a:p>
          <a:p>
            <a:r>
              <a:rPr lang="en-GB" sz="1100" dirty="0">
                <a:hlinkClick r:id="rId19"/>
              </a:rPr>
              <a:t>mental-capacity-act-2005-top-tips Mencap</a:t>
            </a:r>
            <a:endParaRPr lang="en-GB" sz="1100" dirty="0"/>
          </a:p>
          <a:p>
            <a:endParaRPr lang="en-GB" sz="1100" dirty="0"/>
          </a:p>
          <a:p>
            <a:r>
              <a:rPr lang="en-GB" sz="1100" dirty="0">
                <a:hlinkClick r:id="rId20"/>
              </a:rPr>
              <a:t>Mental Capacity Act Easy Read</a:t>
            </a:r>
            <a:r>
              <a:rPr lang="en-GB" sz="1100" dirty="0"/>
              <a:t> </a:t>
            </a:r>
          </a:p>
          <a:p>
            <a:endParaRPr lang="en-GB" sz="1100" dirty="0"/>
          </a:p>
          <a:p>
            <a:r>
              <a:rPr lang="en-GB" sz="1100" dirty="0">
                <a:hlinkClick r:id="rId21"/>
              </a:rPr>
              <a:t>Learning Disabilities - Expert examples of assessing capacity (youtube.com)</a:t>
            </a:r>
            <a:r>
              <a:rPr lang="en-GB" sz="1100" dirty="0"/>
              <a:t> </a:t>
            </a:r>
          </a:p>
          <a:p>
            <a:endParaRPr lang="en-GB" sz="1100" dirty="0"/>
          </a:p>
          <a:p>
            <a:r>
              <a:rPr lang="en-GB" sz="1100" dirty="0">
                <a:hlinkClick r:id="rId22"/>
              </a:rPr>
              <a:t>ReSPECT for healthcare professionals | Resuscitation Council UK</a:t>
            </a:r>
            <a:endParaRPr lang="en-GB" sz="110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C3C6C1EF-D48D-B43E-7072-0CDD5F78C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7831" y="-152400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1025" name="Picture 1" descr="​Folder icon">
            <a:extLst>
              <a:ext uri="{FF2B5EF4-FFF2-40B4-BE49-F238E27FC236}">
                <a16:creationId xmlns:a16="http://schemas.microsoft.com/office/drawing/2014/main" id="{EFF3D084-F687-FFBC-D343-3BDFDDEAA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r:link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31" y="-1524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007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45b9a6e-a9f0-4f70-8ace-875107188005" xsi:nil="true"/>
    <lcf76f155ced4ddcb4097134ff3c332f xmlns="3d41a180-a2cd-4657-894d-6efd1ae7ebfb">
      <Terms xmlns="http://schemas.microsoft.com/office/infopath/2007/PartnerControls"/>
    </lcf76f155ced4ddcb4097134ff3c332f>
    <_Flow_SignoffStatus xmlns="3d41a180-a2cd-4657-894d-6efd1ae7ebf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B337DB8F1FBC478B91BEB9EA374570" ma:contentTypeVersion="19" ma:contentTypeDescription="Create a new document." ma:contentTypeScope="" ma:versionID="5a1ef3a10e9306c86acc961249318f16">
  <xsd:schema xmlns:xsd="http://www.w3.org/2001/XMLSchema" xmlns:xs="http://www.w3.org/2001/XMLSchema" xmlns:p="http://schemas.microsoft.com/office/2006/metadata/properties" xmlns:ns2="3d41a180-a2cd-4657-894d-6efd1ae7ebfb" xmlns:ns3="145b9a6e-a9f0-4f70-8ace-875107188005" targetNamespace="http://schemas.microsoft.com/office/2006/metadata/properties" ma:root="true" ma:fieldsID="74fcf7eab278ba3d15b295de0c174d91" ns2:_="" ns3:_="">
    <xsd:import namespace="3d41a180-a2cd-4657-894d-6efd1ae7ebfb"/>
    <xsd:import namespace="145b9a6e-a9f0-4f70-8ace-8751071880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1a180-a2cd-4657-894d-6efd1ae7eb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ign-off status" ma:internalName="Sign_x002d_off_x0020_status">
      <xsd:simpleType>
        <xsd:restriction base="dms:Text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b9a6e-a9f0-4f70-8ace-87510718800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6ad1029-ed7e-4c91-b702-ea66a2286528}" ma:internalName="TaxCatchAll" ma:showField="CatchAllData" ma:web="145b9a6e-a9f0-4f70-8ace-8751071880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82110A-C536-4086-B0DF-CA42ABDCA844}">
  <ds:schemaRefs>
    <ds:schemaRef ds:uri="http://schemas.microsoft.com/office/2006/documentManagement/types"/>
    <ds:schemaRef ds:uri="http://purl.org/dc/elements/1.1/"/>
    <ds:schemaRef ds:uri="145b9a6e-a9f0-4f70-8ace-875107188005"/>
    <ds:schemaRef ds:uri="3d41a180-a2cd-4657-894d-6efd1ae7ebfb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4A6F565-C9EC-4EB7-8661-60F02E7B68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7BD98A-7EAE-4737-9ABA-4D7FEFDBEE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1a180-a2cd-4657-894d-6efd1ae7ebfb"/>
    <ds:schemaRef ds:uri="145b9a6e-a9f0-4f70-8ace-8751071880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2339</TotalTime>
  <Words>798</Words>
  <Application>Microsoft Office PowerPoint</Application>
  <PresentationFormat>Custom</PresentationFormat>
  <Paragraphs>136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Calibri</vt:lpstr>
      <vt:lpstr>Office Theme</vt:lpstr>
      <vt:lpstr>Learning from Lives and Deaths of People with a Learning Disability and Autistic People (LeDeR)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Clucas (MLCSU)</dc:creator>
  <cp:lastModifiedBy>Rachel Smith (QNC) SSOT ICB</cp:lastModifiedBy>
  <cp:revision>371</cp:revision>
  <dcterms:created xsi:type="dcterms:W3CDTF">2022-12-19T14:10:57Z</dcterms:created>
  <dcterms:modified xsi:type="dcterms:W3CDTF">2024-11-11T16:38:38Z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0x01010007B337DB8F1FBC478B91BEB9EA374570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