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9" r:id="rId5"/>
    <p:sldId id="256" r:id="rId6"/>
    <p:sldId id="274" r:id="rId7"/>
    <p:sldId id="275" r:id="rId8"/>
    <p:sldId id="276" r:id="rId9"/>
    <p:sldId id="278" r:id="rId10"/>
    <p:sldId id="279" r:id="rId11"/>
    <p:sldId id="277" r:id="rId12"/>
    <p:sldId id="280" r:id="rId13"/>
    <p:sldId id="28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8B00"/>
    <a:srgbClr val="D6763A"/>
    <a:srgbClr val="918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A5AB5F-3629-4A59-A207-6E35F5B3BC8F}" v="28" dt="2023-10-05T13:57:03.3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712"/>
    <p:restoredTop sz="94694"/>
  </p:normalViewPr>
  <p:slideViewPr>
    <p:cSldViewPr snapToGrid="0" snapToObjects="1">
      <p:cViewPr varScale="1">
        <p:scale>
          <a:sx n="62" d="100"/>
          <a:sy n="62" d="100"/>
        </p:scale>
        <p:origin x="110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mogen Crouch Hyde" userId="521eb704-86b2-4d4a-a811-0d3bbffc9c85" providerId="ADAL" clId="{58A5AB5F-3629-4A59-A207-6E35F5B3BC8F}"/>
    <pc:docChg chg="undo redo custSel modSld">
      <pc:chgData name="Imogen Crouch Hyde" userId="521eb704-86b2-4d4a-a811-0d3bbffc9c85" providerId="ADAL" clId="{58A5AB5F-3629-4A59-A207-6E35F5B3BC8F}" dt="2023-10-05T13:59:18.868" v="299" actId="20577"/>
      <pc:docMkLst>
        <pc:docMk/>
      </pc:docMkLst>
      <pc:sldChg chg="modSp mod">
        <pc:chgData name="Imogen Crouch Hyde" userId="521eb704-86b2-4d4a-a811-0d3bbffc9c85" providerId="ADAL" clId="{58A5AB5F-3629-4A59-A207-6E35F5B3BC8F}" dt="2023-10-05T13:36:04.404" v="5" actId="5793"/>
        <pc:sldMkLst>
          <pc:docMk/>
          <pc:sldMk cId="3465019701" sldId="256"/>
        </pc:sldMkLst>
        <pc:spChg chg="mod">
          <ac:chgData name="Imogen Crouch Hyde" userId="521eb704-86b2-4d4a-a811-0d3bbffc9c85" providerId="ADAL" clId="{58A5AB5F-3629-4A59-A207-6E35F5B3BC8F}" dt="2023-10-05T13:36:04.404" v="5" actId="5793"/>
          <ac:spMkLst>
            <pc:docMk/>
            <pc:sldMk cId="3465019701" sldId="256"/>
            <ac:spMk id="9" creationId="{2F2A0B5E-59F3-E2D9-25B2-F71B5B3C4E60}"/>
          </ac:spMkLst>
        </pc:spChg>
      </pc:sldChg>
      <pc:sldChg chg="modSp mod">
        <pc:chgData name="Imogen Crouch Hyde" userId="521eb704-86b2-4d4a-a811-0d3bbffc9c85" providerId="ADAL" clId="{58A5AB5F-3629-4A59-A207-6E35F5B3BC8F}" dt="2023-10-05T13:41:17.600" v="141" actId="20577"/>
        <pc:sldMkLst>
          <pc:docMk/>
          <pc:sldMk cId="1030295052" sldId="274"/>
        </pc:sldMkLst>
        <pc:graphicFrameChg chg="mod modGraphic">
          <ac:chgData name="Imogen Crouch Hyde" userId="521eb704-86b2-4d4a-a811-0d3bbffc9c85" providerId="ADAL" clId="{58A5AB5F-3629-4A59-A207-6E35F5B3BC8F}" dt="2023-10-05T13:41:17.600" v="141" actId="20577"/>
          <ac:graphicFrameMkLst>
            <pc:docMk/>
            <pc:sldMk cId="1030295052" sldId="274"/>
            <ac:graphicFrameMk id="11" creationId="{9491E0D3-4673-82B1-FADB-366AD877769F}"/>
          </ac:graphicFrameMkLst>
        </pc:graphicFrameChg>
      </pc:sldChg>
      <pc:sldChg chg="modSp mod">
        <pc:chgData name="Imogen Crouch Hyde" userId="521eb704-86b2-4d4a-a811-0d3bbffc9c85" providerId="ADAL" clId="{58A5AB5F-3629-4A59-A207-6E35F5B3BC8F}" dt="2023-10-05T13:41:36.679" v="145" actId="21"/>
        <pc:sldMkLst>
          <pc:docMk/>
          <pc:sldMk cId="1168448386" sldId="275"/>
        </pc:sldMkLst>
        <pc:graphicFrameChg chg="mod modGraphic">
          <ac:chgData name="Imogen Crouch Hyde" userId="521eb704-86b2-4d4a-a811-0d3bbffc9c85" providerId="ADAL" clId="{58A5AB5F-3629-4A59-A207-6E35F5B3BC8F}" dt="2023-10-05T13:41:36.679" v="145" actId="21"/>
          <ac:graphicFrameMkLst>
            <pc:docMk/>
            <pc:sldMk cId="1168448386" sldId="275"/>
            <ac:graphicFrameMk id="2" creationId="{D7B6409A-A2BD-538E-5073-114153C2C896}"/>
          </ac:graphicFrameMkLst>
        </pc:graphicFrameChg>
      </pc:sldChg>
      <pc:sldChg chg="modSp mod">
        <pc:chgData name="Imogen Crouch Hyde" userId="521eb704-86b2-4d4a-a811-0d3bbffc9c85" providerId="ADAL" clId="{58A5AB5F-3629-4A59-A207-6E35F5B3BC8F}" dt="2023-10-05T13:43:05.560" v="180" actId="20577"/>
        <pc:sldMkLst>
          <pc:docMk/>
          <pc:sldMk cId="981626148" sldId="276"/>
        </pc:sldMkLst>
        <pc:graphicFrameChg chg="mod modGraphic">
          <ac:chgData name="Imogen Crouch Hyde" userId="521eb704-86b2-4d4a-a811-0d3bbffc9c85" providerId="ADAL" clId="{58A5AB5F-3629-4A59-A207-6E35F5B3BC8F}" dt="2023-10-05T13:43:05.560" v="180" actId="20577"/>
          <ac:graphicFrameMkLst>
            <pc:docMk/>
            <pc:sldMk cId="981626148" sldId="276"/>
            <ac:graphicFrameMk id="3" creationId="{8DC7E87F-0CF2-6FD5-43CC-37C721186E1F}"/>
          </ac:graphicFrameMkLst>
        </pc:graphicFrameChg>
      </pc:sldChg>
      <pc:sldChg chg="modSp mod">
        <pc:chgData name="Imogen Crouch Hyde" userId="521eb704-86b2-4d4a-a811-0d3bbffc9c85" providerId="ADAL" clId="{58A5AB5F-3629-4A59-A207-6E35F5B3BC8F}" dt="2023-10-05T13:50:30.476" v="268" actId="1076"/>
        <pc:sldMkLst>
          <pc:docMk/>
          <pc:sldMk cId="3695833414" sldId="277"/>
        </pc:sldMkLst>
        <pc:graphicFrameChg chg="mod modGraphic">
          <ac:chgData name="Imogen Crouch Hyde" userId="521eb704-86b2-4d4a-a811-0d3bbffc9c85" providerId="ADAL" clId="{58A5AB5F-3629-4A59-A207-6E35F5B3BC8F}" dt="2023-10-05T13:50:30.476" v="268" actId="1076"/>
          <ac:graphicFrameMkLst>
            <pc:docMk/>
            <pc:sldMk cId="3695833414" sldId="277"/>
            <ac:graphicFrameMk id="2" creationId="{E0FA7785-89A0-4A70-2878-C59325ADF15B}"/>
          </ac:graphicFrameMkLst>
        </pc:graphicFrameChg>
      </pc:sldChg>
      <pc:sldChg chg="modSp mod">
        <pc:chgData name="Imogen Crouch Hyde" userId="521eb704-86b2-4d4a-a811-0d3bbffc9c85" providerId="ADAL" clId="{58A5AB5F-3629-4A59-A207-6E35F5B3BC8F}" dt="2023-10-05T13:47:50.057" v="236" actId="20577"/>
        <pc:sldMkLst>
          <pc:docMk/>
          <pc:sldMk cId="3621481578" sldId="278"/>
        </pc:sldMkLst>
        <pc:graphicFrameChg chg="mod modGraphic">
          <ac:chgData name="Imogen Crouch Hyde" userId="521eb704-86b2-4d4a-a811-0d3bbffc9c85" providerId="ADAL" clId="{58A5AB5F-3629-4A59-A207-6E35F5B3BC8F}" dt="2023-10-05T13:47:50.057" v="236" actId="20577"/>
          <ac:graphicFrameMkLst>
            <pc:docMk/>
            <pc:sldMk cId="3621481578" sldId="278"/>
            <ac:graphicFrameMk id="2" creationId="{A5B4BEEA-E774-BF27-F83C-D417CDA32256}"/>
          </ac:graphicFrameMkLst>
        </pc:graphicFrameChg>
      </pc:sldChg>
      <pc:sldChg chg="modSp mod">
        <pc:chgData name="Imogen Crouch Hyde" userId="521eb704-86b2-4d4a-a811-0d3bbffc9c85" providerId="ADAL" clId="{58A5AB5F-3629-4A59-A207-6E35F5B3BC8F}" dt="2023-10-05T13:47:38.918" v="217" actId="1076"/>
        <pc:sldMkLst>
          <pc:docMk/>
          <pc:sldMk cId="784117638" sldId="279"/>
        </pc:sldMkLst>
        <pc:graphicFrameChg chg="mod modGraphic">
          <ac:chgData name="Imogen Crouch Hyde" userId="521eb704-86b2-4d4a-a811-0d3bbffc9c85" providerId="ADAL" clId="{58A5AB5F-3629-4A59-A207-6E35F5B3BC8F}" dt="2023-10-05T13:47:38.918" v="217" actId="1076"/>
          <ac:graphicFrameMkLst>
            <pc:docMk/>
            <pc:sldMk cId="784117638" sldId="279"/>
            <ac:graphicFrameMk id="3" creationId="{F8234FA1-937A-E6B5-FCA1-41B8ECA9C1EF}"/>
          </ac:graphicFrameMkLst>
        </pc:graphicFrameChg>
      </pc:sldChg>
      <pc:sldChg chg="modSp mod">
        <pc:chgData name="Imogen Crouch Hyde" userId="521eb704-86b2-4d4a-a811-0d3bbffc9c85" providerId="ADAL" clId="{58A5AB5F-3629-4A59-A207-6E35F5B3BC8F}" dt="2023-10-05T13:58:43.573" v="296" actId="20577"/>
        <pc:sldMkLst>
          <pc:docMk/>
          <pc:sldMk cId="1627873585" sldId="280"/>
        </pc:sldMkLst>
        <pc:graphicFrameChg chg="mod modGraphic">
          <ac:chgData name="Imogen Crouch Hyde" userId="521eb704-86b2-4d4a-a811-0d3bbffc9c85" providerId="ADAL" clId="{58A5AB5F-3629-4A59-A207-6E35F5B3BC8F}" dt="2023-10-05T13:58:43.573" v="296" actId="20577"/>
          <ac:graphicFrameMkLst>
            <pc:docMk/>
            <pc:sldMk cId="1627873585" sldId="280"/>
            <ac:graphicFrameMk id="3" creationId="{7844805A-F6A4-2E97-D1D2-9B76DFA858BA}"/>
          </ac:graphicFrameMkLst>
        </pc:graphicFrameChg>
      </pc:sldChg>
      <pc:sldChg chg="modSp mod">
        <pc:chgData name="Imogen Crouch Hyde" userId="521eb704-86b2-4d4a-a811-0d3bbffc9c85" providerId="ADAL" clId="{58A5AB5F-3629-4A59-A207-6E35F5B3BC8F}" dt="2023-10-05T13:59:18.868" v="299" actId="20577"/>
        <pc:sldMkLst>
          <pc:docMk/>
          <pc:sldMk cId="1123533561" sldId="281"/>
        </pc:sldMkLst>
        <pc:graphicFrameChg chg="mod modGraphic">
          <ac:chgData name="Imogen Crouch Hyde" userId="521eb704-86b2-4d4a-a811-0d3bbffc9c85" providerId="ADAL" clId="{58A5AB5F-3629-4A59-A207-6E35F5B3BC8F}" dt="2023-10-05T13:59:18.868" v="299" actId="20577"/>
          <ac:graphicFrameMkLst>
            <pc:docMk/>
            <pc:sldMk cId="1123533561" sldId="281"/>
            <ac:graphicFrameMk id="2" creationId="{F2BE27B5-11ED-D9ED-63F8-C477B1FEB79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D0A68-D555-424D-BC53-94BBD9311C9A}" type="datetimeFigureOut">
              <a:rPr lang="en-GB" smtClean="0"/>
              <a:t>05/10/2023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83C879-26E1-BA47-AE9E-7C217F4DE1E1}" type="slidenum">
              <a:rPr lang="en-GB" smtClean="0"/>
              <a:t>‹#›</a:t>
            </a:fld>
            <a:endParaRPr lang="en-GB"/>
          </a:p>
        </p:txBody>
      </p:sp>
    </p:spTree>
    <p:extLst>
      <p:ext uri="{BB962C8B-B14F-4D97-AF65-F5344CB8AC3E}">
        <p14:creationId xmlns:p14="http://schemas.microsoft.com/office/powerpoint/2010/main" val="2466556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Logo">
            <a:extLst>
              <a:ext uri="{FF2B5EF4-FFF2-40B4-BE49-F238E27FC236}">
                <a16:creationId xmlns:a16="http://schemas.microsoft.com/office/drawing/2014/main" id="{75947483-D0EB-2EF5-97EB-FAD2D6C4D898}"/>
              </a:ext>
            </a:extLst>
          </p:cNvPr>
          <p:cNvPicPr>
            <a:picLocks noChangeAspect="1"/>
          </p:cNvPicPr>
          <p:nvPr userDrawn="1"/>
        </p:nvPicPr>
        <p:blipFill>
          <a:blip r:embed="rId2"/>
          <a:srcRect/>
          <a:stretch/>
        </p:blipFill>
        <p:spPr>
          <a:xfrm>
            <a:off x="857046" y="501995"/>
            <a:ext cx="2815200" cy="777046"/>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F2D453A-332D-8E8F-6B3F-1ACE9970D8E2}"/>
              </a:ext>
            </a:extLst>
          </p:cNvPr>
          <p:cNvPicPr>
            <a:picLocks noChangeAspect="1"/>
          </p:cNvPicPr>
          <p:nvPr userDrawn="1"/>
        </p:nvPicPr>
        <p:blipFill>
          <a:blip r:embed="rId4"/>
          <a:stretch>
            <a:fillRect/>
          </a:stretch>
        </p:blipFill>
        <p:spPr>
          <a:xfrm>
            <a:off x="0" y="0"/>
            <a:ext cx="127000" cy="6858000"/>
          </a:xfrm>
          <a:prstGeom prst="rect">
            <a:avLst/>
          </a:prstGeom>
        </p:spPr>
      </p:pic>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25CDB478-D6B7-B63A-E620-B31BF59BF939}"/>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1555957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0C8130B-AAA0-9022-6BAE-650904CA00BC}"/>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61298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4666C653-A27C-350F-36A7-7E4916252DF8}"/>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3014022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054315B6-429B-5610-788F-46F4E302700C}"/>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2699796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470026"/>
            <a:ext cx="10515600" cy="2852737"/>
          </a:xfrm>
        </p:spPr>
        <p:txBody>
          <a:bodyPr lIns="0" tIns="0" rIns="0" bIns="0"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lIns="0" tIns="0" rIns="0" bIns="0"/>
          <a:lstStyle>
            <a:lvl1pPr marL="0" indent="0">
              <a:buNone/>
              <a:defRPr sz="240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cxnSp>
        <p:nvCxnSpPr>
          <p:cNvPr id="8" name="Straight Connector 7">
            <a:extLst>
              <a:ext uri="{FF2B5EF4-FFF2-40B4-BE49-F238E27FC236}">
                <a16:creationId xmlns:a16="http://schemas.microsoft.com/office/drawing/2014/main" id="{19346039-C782-7100-D6EB-FF6D10C56BC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585311D6-736C-DBD3-161F-4F491F3E6F77}"/>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4118548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825625"/>
            <a:ext cx="5181600" cy="4351338"/>
          </a:xfrm>
        </p:spPr>
        <p:txBody>
          <a:bodyPr lIns="0" tIns="0" r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5" name="Picture 4">
            <a:extLst>
              <a:ext uri="{FF2B5EF4-FFF2-40B4-BE49-F238E27FC236}">
                <a16:creationId xmlns:a16="http://schemas.microsoft.com/office/drawing/2014/main" id="{9163F54E-0A0F-4899-11E5-CBD2DD3FBD43}"/>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1677804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tx2">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l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351338"/>
          </a:xfrm>
        </p:spPr>
        <p:txBody>
          <a:bodyPr l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4381501"/>
          </a:xfrm>
        </p:spPr>
        <p:txBody>
          <a:bodyPr lIns="0" tIns="108000" rIns="0" bIns="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3" name="Picture 12" descr="A picture containing text&#10;&#10;Description automatically generated">
            <a:extLst>
              <a:ext uri="{FF2B5EF4-FFF2-40B4-BE49-F238E27FC236}">
                <a16:creationId xmlns:a16="http://schemas.microsoft.com/office/drawing/2014/main" id="{52D8E2A2-A42D-098E-F9B7-B92332E8ADE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38850" y="5313121"/>
            <a:ext cx="6192000" cy="1530935"/>
          </a:xfrm>
          <a:prstGeom prst="rect">
            <a:avLst/>
          </a:prstGeom>
        </p:spPr>
      </p:pic>
      <p:sp>
        <p:nvSpPr>
          <p:cNvPr id="22" name="Footer Placeholder 4">
            <a:extLst>
              <a:ext uri="{FF2B5EF4-FFF2-40B4-BE49-F238E27FC236}">
                <a16:creationId xmlns:a16="http://schemas.microsoft.com/office/drawing/2014/main" id="{D12D15F8-49B8-0CB3-FE93-B57FC49A69F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dirty="0"/>
              <a:t>Staffordshire and Stoke-on-Trent Integrated Care System</a:t>
            </a:r>
          </a:p>
          <a:p>
            <a:r>
              <a:rPr lang="en-US" dirty="0"/>
              <a:t>
</a:t>
            </a:r>
          </a:p>
        </p:txBody>
      </p:sp>
      <p:pic>
        <p:nvPicPr>
          <p:cNvPr id="5" name="Picture 4">
            <a:extLst>
              <a:ext uri="{FF2B5EF4-FFF2-40B4-BE49-F238E27FC236}">
                <a16:creationId xmlns:a16="http://schemas.microsoft.com/office/drawing/2014/main" id="{73E21AE6-DA6D-FBDD-EC96-7B3D37E1812F}"/>
              </a:ext>
            </a:extLst>
          </p:cNvPr>
          <p:cNvPicPr>
            <a:picLocks noChangeAspect="1"/>
          </p:cNvPicPr>
          <p:nvPr userDrawn="1"/>
        </p:nvPicPr>
        <p:blipFill>
          <a:blip r:embed="rId3"/>
          <a:stretch>
            <a:fillRect/>
          </a:stretch>
        </p:blipFill>
        <p:spPr>
          <a:xfrm>
            <a:off x="0" y="0"/>
            <a:ext cx="127000" cy="6858000"/>
          </a:xfrm>
          <a:prstGeom prst="rect">
            <a:avLst/>
          </a:prstGeom>
        </p:spPr>
      </p:pic>
    </p:spTree>
    <p:extLst>
      <p:ext uri="{BB962C8B-B14F-4D97-AF65-F5344CB8AC3E}">
        <p14:creationId xmlns:p14="http://schemas.microsoft.com/office/powerpoint/2010/main" val="1808299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lIns="0" tIns="0" rIns="0" bIns="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607905"/>
            <a:ext cx="5157787" cy="358175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lIns="0" tIns="0" rIns="0" bIns="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607905"/>
            <a:ext cx="5183188" cy="358175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2" name="Straight Connector 11">
            <a:extLst>
              <a:ext uri="{FF2B5EF4-FFF2-40B4-BE49-F238E27FC236}">
                <a16:creationId xmlns:a16="http://schemas.microsoft.com/office/drawing/2014/main" id="{0DBE5CE0-83D5-9E17-A8C5-763CFD27C4FD}"/>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E49F8E1-4754-52AA-5D2B-C9A193207F8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1" name="Slide Number Placeholder 5">
            <a:extLst>
              <a:ext uri="{FF2B5EF4-FFF2-40B4-BE49-F238E27FC236}">
                <a16:creationId xmlns:a16="http://schemas.microsoft.com/office/drawing/2014/main" id="{4E6055D7-A6D7-962F-F3BA-27F66571878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7" name="Picture 6">
            <a:extLst>
              <a:ext uri="{FF2B5EF4-FFF2-40B4-BE49-F238E27FC236}">
                <a16:creationId xmlns:a16="http://schemas.microsoft.com/office/drawing/2014/main" id="{300FCA31-3F7F-8BA6-3BC4-4826AD16E8F6}"/>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182214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B1352976-200E-1748-E4F4-53729AD47F64}"/>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3505615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E8D5FF26-590E-1E05-CC67-CFD6728F5FB8}"/>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3107342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tx2">
            <a:alpha val="849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450847"/>
            <a:ext cx="10515600" cy="2261511"/>
          </a:xfrm>
        </p:spPr>
        <p:txBody>
          <a:bodyPr lIns="0" r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3804434"/>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43910" y="4272598"/>
            <a:ext cx="8064500" cy="1993900"/>
          </a:xfrm>
          <a:prstGeom prst="rect">
            <a:avLst/>
          </a:prstGeom>
        </p:spPr>
      </p:pic>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C6F3E21-3F07-BAC4-9A44-31579D495864}"/>
              </a:ext>
            </a:extLst>
          </p:cNvPr>
          <p:cNvPicPr>
            <a:picLocks noChangeAspect="1"/>
          </p:cNvPicPr>
          <p:nvPr userDrawn="1"/>
        </p:nvPicPr>
        <p:blipFill>
          <a:blip r:embed="rId3"/>
          <a:stretch>
            <a:fillRect/>
          </a:stretch>
        </p:blipFill>
        <p:spPr>
          <a:xfrm>
            <a:off x="0" y="0"/>
            <a:ext cx="127000" cy="6858000"/>
          </a:xfrm>
          <a:prstGeom prst="rect">
            <a:avLst/>
          </a:prstGeom>
        </p:spPr>
      </p:pic>
      <p:pic>
        <p:nvPicPr>
          <p:cNvPr id="5" name="Picture 4" descr="Logo for Staffordshire and Stoke-on-Trent Integrated Care System">
            <a:extLst>
              <a:ext uri="{FF2B5EF4-FFF2-40B4-BE49-F238E27FC236}">
                <a16:creationId xmlns:a16="http://schemas.microsoft.com/office/drawing/2014/main" id="{431D3125-2B35-4767-CEC9-9C3468F9A7C6}"/>
              </a:ext>
            </a:extLst>
          </p:cNvPr>
          <p:cNvPicPr>
            <a:picLocks noChangeAspect="1"/>
          </p:cNvPicPr>
          <p:nvPr userDrawn="1"/>
        </p:nvPicPr>
        <p:blipFill>
          <a:blip r:embed="rId4"/>
          <a:srcRect/>
          <a:stretch/>
        </p:blipFill>
        <p:spPr>
          <a:xfrm>
            <a:off x="838200" y="500230"/>
            <a:ext cx="2815200" cy="753111"/>
          </a:xfrm>
          <a:prstGeom prst="rect">
            <a:avLst/>
          </a:prstGeom>
        </p:spPr>
      </p:pic>
    </p:spTree>
    <p:extLst>
      <p:ext uri="{BB962C8B-B14F-4D97-AF65-F5344CB8AC3E}">
        <p14:creationId xmlns:p14="http://schemas.microsoft.com/office/powerpoint/2010/main" val="2145575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E085022D-D3A0-0ECE-9AD0-081A77585E9C}"/>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41566853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0BD89572-D820-18A7-48E9-3C9B4120462D}"/>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433990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lvl1pPr>
          </a:lstStyle>
          <a:p>
            <a:r>
              <a:rPr lang="en-GB" dirty="0"/>
              <a:t>Click to edit Master title style</a:t>
            </a:r>
            <a:endParaRPr lang="en-US" dirty="0"/>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E5A84036-7E96-B106-71A3-39236AD6F968}"/>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1" name="Slide Number Placeholder 5">
            <a:extLst>
              <a:ext uri="{FF2B5EF4-FFF2-40B4-BE49-F238E27FC236}">
                <a16:creationId xmlns:a16="http://schemas.microsoft.com/office/drawing/2014/main" id="{3262ADF8-D1F9-5739-F5F5-9472F5D31B9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92AFF8A4-3320-FABA-5A89-42D8BEED64CC}"/>
              </a:ext>
            </a:extLst>
          </p:cNvPr>
          <p:cNvPicPr>
            <a:picLocks noChangeAspect="1"/>
          </p:cNvPicPr>
          <p:nvPr userDrawn="1"/>
        </p:nvPicPr>
        <p:blipFill>
          <a:blip r:embed="rId3"/>
          <a:stretch>
            <a:fillRect/>
          </a:stretch>
        </p:blipFill>
        <p:spPr>
          <a:xfrm>
            <a:off x="0" y="0"/>
            <a:ext cx="127000" cy="6858000"/>
          </a:xfrm>
          <a:prstGeom prst="rect">
            <a:avLst/>
          </a:prstGeom>
        </p:spPr>
      </p:pic>
    </p:spTree>
    <p:extLst>
      <p:ext uri="{BB962C8B-B14F-4D97-AF65-F5344CB8AC3E}">
        <p14:creationId xmlns:p14="http://schemas.microsoft.com/office/powerpoint/2010/main" val="1482830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2_Title Only">
    <p:bg>
      <p:bgPr>
        <a:solidFill>
          <a:schemeClr val="tx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5"/>
            <a:ext cx="10515600" cy="3175793"/>
          </a:xfrm>
        </p:spPr>
        <p:txBody>
          <a:bodyPr/>
          <a:lstStyle>
            <a:lvl1pPr algn="ctr">
              <a:defRPr b="0" i="1">
                <a:solidFill>
                  <a:schemeClr val="bg1"/>
                </a:solidFill>
              </a:defRPr>
            </a:lvl1pPr>
          </a:lstStyle>
          <a:p>
            <a:r>
              <a:rPr lang="en-GB" dirty="0"/>
              <a:t>Click to edit Master title style</a:t>
            </a:r>
            <a:endParaRPr lang="en-US" dirty="0"/>
          </a:p>
        </p:txBody>
      </p:sp>
      <p:pic>
        <p:nvPicPr>
          <p:cNvPr id="9" name="Picture 8" descr="A picture containing text&#10;&#10;Description automatically generated">
            <a:extLst>
              <a:ext uri="{FF2B5EF4-FFF2-40B4-BE49-F238E27FC236}">
                <a16:creationId xmlns:a16="http://schemas.microsoft.com/office/drawing/2014/main" id="{A44091B0-7D72-5402-7F98-5A5D7A9A6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3712" y="3643749"/>
            <a:ext cx="10629172" cy="2628000"/>
          </a:xfrm>
          <a:prstGeom prst="rect">
            <a:avLst/>
          </a:prstGeom>
        </p:spPr>
      </p:pic>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4C781BEC-C22C-7232-0CBF-5724CA9A6CC1}"/>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bg1"/>
                </a:solidFill>
              </a:defRPr>
            </a:lvl1pPr>
          </a:lstStyle>
          <a:p>
            <a:r>
              <a:rPr lang="en-US"/>
              <a:t>Staffordshire and Stoke-on-Trent Integrated Care System</a:t>
            </a:r>
          </a:p>
          <a:p>
            <a:r>
              <a:rPr lang="en-US"/>
              <a:t>
</a:t>
            </a:r>
            <a:endParaRPr lang="en-US" dirty="0"/>
          </a:p>
        </p:txBody>
      </p:sp>
      <p:sp>
        <p:nvSpPr>
          <p:cNvPr id="11" name="Slide Number Placeholder 5">
            <a:extLst>
              <a:ext uri="{FF2B5EF4-FFF2-40B4-BE49-F238E27FC236}">
                <a16:creationId xmlns:a16="http://schemas.microsoft.com/office/drawing/2014/main" id="{08819F89-91B8-4026-571B-6A83D239433D}"/>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bg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36CAAA2-95CC-EBE0-770C-75A069990D73}"/>
              </a:ext>
            </a:extLst>
          </p:cNvPr>
          <p:cNvPicPr>
            <a:picLocks noChangeAspect="1"/>
          </p:cNvPicPr>
          <p:nvPr userDrawn="1"/>
        </p:nvPicPr>
        <p:blipFill>
          <a:blip r:embed="rId3"/>
          <a:stretch>
            <a:fillRect/>
          </a:stretch>
        </p:blipFill>
        <p:spPr>
          <a:xfrm>
            <a:off x="0" y="0"/>
            <a:ext cx="127000" cy="6858000"/>
          </a:xfrm>
          <a:prstGeom prst="rect">
            <a:avLst/>
          </a:prstGeom>
        </p:spPr>
      </p:pic>
    </p:spTree>
    <p:extLst>
      <p:ext uri="{BB962C8B-B14F-4D97-AF65-F5344CB8AC3E}">
        <p14:creationId xmlns:p14="http://schemas.microsoft.com/office/powerpoint/2010/main" val="3530857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lIns="0" tIns="0" rIns="0" bIns="0"/>
          <a:lstStyle/>
          <a:p>
            <a:r>
              <a:rPr lang="en-GB" dirty="0"/>
              <a:t>Click to edit Master title style</a:t>
            </a:r>
            <a:endParaRPr lang="en-US" dirty="0"/>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395D219-2EE5-EF8D-F106-495895861DC9}"/>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4088266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007C55CA-2138-D6C1-1D55-8E87DDF0CC1F}"/>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581999FA-D00F-B024-B6A6-30F892D0BE00}"/>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6" name="Slide Number Placeholder 5">
            <a:extLst>
              <a:ext uri="{FF2B5EF4-FFF2-40B4-BE49-F238E27FC236}">
                <a16:creationId xmlns:a16="http://schemas.microsoft.com/office/drawing/2014/main" id="{4C50B21C-F94B-3D47-286B-1F6C7B19B11E}"/>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2" name="Picture 1">
            <a:extLst>
              <a:ext uri="{FF2B5EF4-FFF2-40B4-BE49-F238E27FC236}">
                <a16:creationId xmlns:a16="http://schemas.microsoft.com/office/drawing/2014/main" id="{D0EB49F0-F367-543A-45F1-2E13437825CD}"/>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823944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hasCustomPrompt="1"/>
          </p:nvPr>
        </p:nvSpPr>
        <p:spPr>
          <a:xfrm>
            <a:off x="839788" y="457200"/>
            <a:ext cx="3932237" cy="1600200"/>
          </a:xfrm>
        </p:spPr>
        <p:txBody>
          <a:bodyPr lIns="0" tIns="0" rIns="0" bIns="0" anchor="b"/>
          <a:lstStyle>
            <a:lvl1pPr>
              <a:defRPr sz="3200"/>
            </a:lvl1pPr>
          </a:lstStyle>
          <a:p>
            <a:r>
              <a:rPr lang="en-GB" dirty="0"/>
              <a:t>Click to edit Master title style	</a:t>
            </a:r>
            <a:endParaRPr lang="en-US" dirty="0"/>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lIns="0" tIns="0" rIns="0" bIns="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cxnSp>
        <p:nvCxnSpPr>
          <p:cNvPr id="10" name="Straight Connector 9">
            <a:extLst>
              <a:ext uri="{FF2B5EF4-FFF2-40B4-BE49-F238E27FC236}">
                <a16:creationId xmlns:a16="http://schemas.microsoft.com/office/drawing/2014/main" id="{5009BEAB-EC54-2CCD-20E5-41C9531157BE}"/>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9578B827-69F3-750E-A68C-C228B5FF0D27}"/>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9" name="Slide Number Placeholder 5">
            <a:extLst>
              <a:ext uri="{FF2B5EF4-FFF2-40B4-BE49-F238E27FC236}">
                <a16:creationId xmlns:a16="http://schemas.microsoft.com/office/drawing/2014/main" id="{CD2B3A66-20E4-E873-A7CD-4656D72EDCB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5" name="Picture 4">
            <a:extLst>
              <a:ext uri="{FF2B5EF4-FFF2-40B4-BE49-F238E27FC236}">
                <a16:creationId xmlns:a16="http://schemas.microsoft.com/office/drawing/2014/main" id="{EEDAB30C-E84C-395D-25FD-F1AAFC99AFE7}"/>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1950207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200"/>
          </a:xfrm>
        </p:spPr>
        <p:txBody>
          <a:bodyPr lIns="0" tIns="0" rIns="0" bIns="0" anchor="b"/>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9374"/>
            <a:ext cx="3932237" cy="3589614"/>
          </a:xfrm>
        </p:spPr>
        <p:txBody>
          <a:bodyPr lIns="0" tIns="0" rIns="0" bIns="0">
            <a:normAutofit/>
          </a:bodyPr>
          <a:lstStyle>
            <a:lvl1pPr marL="0" indent="0">
              <a:buNone/>
              <a:defRPr sz="18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cxnSp>
        <p:nvCxnSpPr>
          <p:cNvPr id="10" name="Straight Connector 9">
            <a:extLst>
              <a:ext uri="{FF2B5EF4-FFF2-40B4-BE49-F238E27FC236}">
                <a16:creationId xmlns:a16="http://schemas.microsoft.com/office/drawing/2014/main" id="{D75A2EF7-AF14-AB4A-A52A-213A06D6D3FB}"/>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556902AD-B096-03EE-3D83-6CEBF6AC294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9" name="Slide Number Placeholder 5">
            <a:extLst>
              <a:ext uri="{FF2B5EF4-FFF2-40B4-BE49-F238E27FC236}">
                <a16:creationId xmlns:a16="http://schemas.microsoft.com/office/drawing/2014/main" id="{108B931D-EA7D-4AC3-9C55-AE7B52443EB1}"/>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5" name="Picture 4">
            <a:extLst>
              <a:ext uri="{FF2B5EF4-FFF2-40B4-BE49-F238E27FC236}">
                <a16:creationId xmlns:a16="http://schemas.microsoft.com/office/drawing/2014/main" id="{301DBDDB-B08D-2849-F001-EC50E7EF9565}"/>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3475980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Logo">
            <a:extLst>
              <a:ext uri="{FF2B5EF4-FFF2-40B4-BE49-F238E27FC236}">
                <a16:creationId xmlns:a16="http://schemas.microsoft.com/office/drawing/2014/main" id="{33E757BC-8C62-EBFF-1DCA-8380AFC91CE9}"/>
              </a:ext>
            </a:extLst>
          </p:cNvPr>
          <p:cNvPicPr>
            <a:picLocks noChangeAspect="1"/>
          </p:cNvPicPr>
          <p:nvPr userDrawn="1"/>
        </p:nvPicPr>
        <p:blipFill>
          <a:blip r:embed="rId2"/>
          <a:srcRect/>
          <a:stretch/>
        </p:blipFill>
        <p:spPr>
          <a:xfrm>
            <a:off x="857046" y="501994"/>
            <a:ext cx="2816063" cy="777284"/>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4" name="Picture 13" descr="Home care nurse and patient">
            <a:extLst>
              <a:ext uri="{FF2B5EF4-FFF2-40B4-BE49-F238E27FC236}">
                <a16:creationId xmlns:a16="http://schemas.microsoft.com/office/drawing/2014/main" id="{40F19AE0-9F53-9620-27E5-0907F32F86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998886" y="354564"/>
            <a:ext cx="2996023" cy="2996023"/>
          </a:xfrm>
          <a:prstGeom prst="rect">
            <a:avLst/>
          </a:prstGeom>
        </p:spPr>
      </p:pic>
      <p:pic>
        <p:nvPicPr>
          <p:cNvPr id="16" name="Picture 15" descr="Doctor and patient">
            <a:extLst>
              <a:ext uri="{FF2B5EF4-FFF2-40B4-BE49-F238E27FC236}">
                <a16:creationId xmlns:a16="http://schemas.microsoft.com/office/drawing/2014/main" id="{DF6F707C-E04E-E5F5-62B7-A548E921E291}"/>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7315200" y="2697103"/>
            <a:ext cx="1948543" cy="1826843"/>
          </a:xfrm>
          <a:prstGeom prst="rect">
            <a:avLst/>
          </a:prstGeom>
        </p:spPr>
      </p:pic>
      <p:pic>
        <p:nvPicPr>
          <p:cNvPr id="18" name="Picture 17" descr="Young child">
            <a:extLst>
              <a:ext uri="{FF2B5EF4-FFF2-40B4-BE49-F238E27FC236}">
                <a16:creationId xmlns:a16="http://schemas.microsoft.com/office/drawing/2014/main" id="{93435A0A-275E-62CB-BDC1-E843244E2596}"/>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9296" y="3444116"/>
            <a:ext cx="1826843" cy="1826843"/>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pic>
        <p:nvPicPr>
          <p:cNvPr id="6" name="Picture 5">
            <a:extLst>
              <a:ext uri="{FF2B5EF4-FFF2-40B4-BE49-F238E27FC236}">
                <a16:creationId xmlns:a16="http://schemas.microsoft.com/office/drawing/2014/main" id="{E65823C8-37B4-E171-9630-97C56E3194BB}"/>
              </a:ext>
            </a:extLst>
          </p:cNvPr>
          <p:cNvPicPr>
            <a:picLocks noChangeAspect="1"/>
          </p:cNvPicPr>
          <p:nvPr userDrawn="1"/>
        </p:nvPicPr>
        <p:blipFill>
          <a:blip r:embed="rId7"/>
          <a:stretch>
            <a:fillRect/>
          </a:stretch>
        </p:blipFill>
        <p:spPr>
          <a:xfrm>
            <a:off x="0" y="0"/>
            <a:ext cx="127000" cy="6858000"/>
          </a:xfrm>
          <a:prstGeom prst="rect">
            <a:avLst/>
          </a:prstGeom>
        </p:spPr>
      </p:pic>
    </p:spTree>
    <p:extLst>
      <p:ext uri="{BB962C8B-B14F-4D97-AF65-F5344CB8AC3E}">
        <p14:creationId xmlns:p14="http://schemas.microsoft.com/office/powerpoint/2010/main" val="1446189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Logo">
            <a:extLst>
              <a:ext uri="{FF2B5EF4-FFF2-40B4-BE49-F238E27FC236}">
                <a16:creationId xmlns:a16="http://schemas.microsoft.com/office/drawing/2014/main" id="{33E757BC-8C62-EBFF-1DCA-8380AFC91CE9}"/>
              </a:ext>
            </a:extLst>
          </p:cNvPr>
          <p:cNvPicPr>
            <a:picLocks noChangeAspect="1"/>
          </p:cNvPicPr>
          <p:nvPr userDrawn="1"/>
        </p:nvPicPr>
        <p:blipFill>
          <a:blip r:embed="rId2"/>
          <a:srcRect/>
          <a:stretch/>
        </p:blipFill>
        <p:spPr>
          <a:xfrm>
            <a:off x="857046" y="501995"/>
            <a:ext cx="2816059" cy="777283"/>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dirty="0"/>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dirty="0"/>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dirty="0"/>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pic>
        <p:nvPicPr>
          <p:cNvPr id="4" name="Picture 3">
            <a:extLst>
              <a:ext uri="{FF2B5EF4-FFF2-40B4-BE49-F238E27FC236}">
                <a16:creationId xmlns:a16="http://schemas.microsoft.com/office/drawing/2014/main" id="{F731428E-6749-D2FB-DE77-8BA20A82CB58}"/>
              </a:ext>
            </a:extLst>
          </p:cNvPr>
          <p:cNvPicPr>
            <a:picLocks noChangeAspect="1"/>
          </p:cNvPicPr>
          <p:nvPr userDrawn="1"/>
        </p:nvPicPr>
        <p:blipFill>
          <a:blip r:embed="rId7"/>
          <a:stretch>
            <a:fillRect/>
          </a:stretch>
        </p:blipFill>
        <p:spPr>
          <a:xfrm>
            <a:off x="0" y="0"/>
            <a:ext cx="127000" cy="6858000"/>
          </a:xfrm>
          <a:prstGeom prst="rect">
            <a:avLst/>
          </a:prstGeom>
        </p:spPr>
      </p:pic>
    </p:spTree>
    <p:extLst>
      <p:ext uri="{BB962C8B-B14F-4D97-AF65-F5344CB8AC3E}">
        <p14:creationId xmlns:p14="http://schemas.microsoft.com/office/powerpoint/2010/main" val="398860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tx2">
            <a:alpha val="853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descr="A picture containing text&#10;&#10;Description automatically generated">
            <a:extLst>
              <a:ext uri="{FF2B5EF4-FFF2-40B4-BE49-F238E27FC236}">
                <a16:creationId xmlns:a16="http://schemas.microsoft.com/office/drawing/2014/main" id="{16A20D6E-66E5-6B66-EDE1-DF46CD34279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181930" y="4864100"/>
            <a:ext cx="8064500" cy="1993900"/>
          </a:xfrm>
          <a:prstGeom prst="rect">
            <a:avLst/>
          </a:prstGeom>
        </p:spPr>
      </p:pic>
      <p:sp>
        <p:nvSpPr>
          <p:cNvPr id="5" name="Picture Placeholder 4">
            <a:extLst>
              <a:ext uri="{FF2B5EF4-FFF2-40B4-BE49-F238E27FC236}">
                <a16:creationId xmlns:a16="http://schemas.microsoft.com/office/drawing/2014/main" id="{879FD7FF-F92E-BC38-AF3B-FD1B2EF80BE6}"/>
              </a:ext>
            </a:extLst>
          </p:cNvPr>
          <p:cNvSpPr>
            <a:spLocks noGrp="1" noChangeAspect="1"/>
          </p:cNvSpPr>
          <p:nvPr>
            <p:ph type="pic" sz="quarter" idx="10"/>
          </p:nvPr>
        </p:nvSpPr>
        <p:spPr>
          <a:xfrm>
            <a:off x="9182979" y="408610"/>
            <a:ext cx="2520000" cy="2520000"/>
          </a:xfrm>
          <a:prstGeom prst="ellipse">
            <a:avLst/>
          </a:prstGeom>
          <a:solidFill>
            <a:schemeClr val="bg2"/>
          </a:solidFill>
        </p:spPr>
        <p:txBody>
          <a:bodyPr>
            <a:normAutofit/>
          </a:bodyPr>
          <a:lstStyle>
            <a:lvl1pPr>
              <a:defRPr sz="1200"/>
            </a:lvl1pPr>
          </a:lstStyle>
          <a:p>
            <a:endParaRPr lang="en-US" dirty="0"/>
          </a:p>
        </p:txBody>
      </p:sp>
      <p:sp>
        <p:nvSpPr>
          <p:cNvPr id="10" name="Picture Placeholder 4">
            <a:extLst>
              <a:ext uri="{FF2B5EF4-FFF2-40B4-BE49-F238E27FC236}">
                <a16:creationId xmlns:a16="http://schemas.microsoft.com/office/drawing/2014/main" id="{35358787-8A68-0518-95ED-1118E954643B}"/>
              </a:ext>
            </a:extLst>
          </p:cNvPr>
          <p:cNvSpPr>
            <a:spLocks noGrp="1" noChangeAspect="1"/>
          </p:cNvSpPr>
          <p:nvPr>
            <p:ph type="pic" sz="quarter" idx="11"/>
          </p:nvPr>
        </p:nvSpPr>
        <p:spPr>
          <a:xfrm>
            <a:off x="7634979" y="2706090"/>
            <a:ext cx="1548000" cy="1548000"/>
          </a:xfrm>
          <a:prstGeom prst="ellipse">
            <a:avLst/>
          </a:prstGeom>
          <a:solidFill>
            <a:schemeClr val="bg2"/>
          </a:solidFill>
        </p:spPr>
        <p:txBody>
          <a:bodyPr>
            <a:normAutofit/>
          </a:bodyPr>
          <a:lstStyle>
            <a:lvl1pPr>
              <a:defRPr sz="1200"/>
            </a:lvl1pPr>
          </a:lstStyle>
          <a:p>
            <a:endParaRPr lang="en-US" dirty="0"/>
          </a:p>
        </p:txBody>
      </p:sp>
      <p:sp>
        <p:nvSpPr>
          <p:cNvPr id="12" name="Picture Placeholder 4">
            <a:extLst>
              <a:ext uri="{FF2B5EF4-FFF2-40B4-BE49-F238E27FC236}">
                <a16:creationId xmlns:a16="http://schemas.microsoft.com/office/drawing/2014/main" id="{F72C18D2-86C6-28D8-721E-0327D2C16EEC}"/>
              </a:ext>
            </a:extLst>
          </p:cNvPr>
          <p:cNvSpPr>
            <a:spLocks noGrp="1" noChangeAspect="1"/>
          </p:cNvSpPr>
          <p:nvPr>
            <p:ph type="pic" sz="quarter" idx="12"/>
          </p:nvPr>
        </p:nvSpPr>
        <p:spPr>
          <a:xfrm>
            <a:off x="10162041" y="3785390"/>
            <a:ext cx="1404000" cy="1404000"/>
          </a:xfrm>
          <a:prstGeom prst="ellipse">
            <a:avLst/>
          </a:prstGeom>
          <a:solidFill>
            <a:schemeClr val="bg2"/>
          </a:solidFill>
        </p:spPr>
        <p:txBody>
          <a:bodyPr>
            <a:normAutofit/>
          </a:bodyPr>
          <a:lstStyle>
            <a:lvl1pPr>
              <a:defRPr sz="1200"/>
            </a:lvl1pPr>
          </a:lstStyle>
          <a:p>
            <a:endParaRPr lang="en-US" dirty="0"/>
          </a:p>
        </p:txBody>
      </p:sp>
      <p:pic>
        <p:nvPicPr>
          <p:cNvPr id="20" name="Picture 19" descr="Shape, circle&#10;&#10;Description automatically generated">
            <a:extLst>
              <a:ext uri="{FF2B5EF4-FFF2-40B4-BE49-F238E27FC236}">
                <a16:creationId xmlns:a16="http://schemas.microsoft.com/office/drawing/2014/main" id="{A56E8CF8-8483-0D19-F549-700938DDB7C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490106" y="2306596"/>
            <a:ext cx="2340100" cy="924484"/>
          </a:xfrm>
          <a:prstGeom prst="rect">
            <a:avLst/>
          </a:prstGeom>
        </p:spPr>
      </p:pic>
      <p:pic>
        <p:nvPicPr>
          <p:cNvPr id="22" name="Picture 21" descr="Shape, circle&#10;&#10;Description automatically generated">
            <a:extLst>
              <a:ext uri="{FF2B5EF4-FFF2-40B4-BE49-F238E27FC236}">
                <a16:creationId xmlns:a16="http://schemas.microsoft.com/office/drawing/2014/main" id="{F4873A54-E789-655E-4157-595C6E8097E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409378" y="3699441"/>
            <a:ext cx="1429821" cy="832753"/>
          </a:xfrm>
          <a:prstGeom prst="rect">
            <a:avLst/>
          </a:prstGeom>
        </p:spPr>
      </p:pic>
      <p:pic>
        <p:nvPicPr>
          <p:cNvPr id="24" name="Picture 23" descr="Circle&#10;&#10;Description automatically generated">
            <a:extLst>
              <a:ext uri="{FF2B5EF4-FFF2-40B4-BE49-F238E27FC236}">
                <a16:creationId xmlns:a16="http://schemas.microsoft.com/office/drawing/2014/main" id="{ED4AE311-1205-4418-6EA3-31EF8A26A567}"/>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0013460" y="3485244"/>
            <a:ext cx="1082907" cy="541454"/>
          </a:xfrm>
          <a:prstGeom prst="rect">
            <a:avLst/>
          </a:prstGeom>
        </p:spPr>
      </p:pic>
      <p:pic>
        <p:nvPicPr>
          <p:cNvPr id="4" name="Picture 3">
            <a:extLst>
              <a:ext uri="{FF2B5EF4-FFF2-40B4-BE49-F238E27FC236}">
                <a16:creationId xmlns:a16="http://schemas.microsoft.com/office/drawing/2014/main" id="{4898C8CC-0FCA-0279-5C28-18EEF3318C71}"/>
              </a:ext>
            </a:extLst>
          </p:cNvPr>
          <p:cNvPicPr>
            <a:picLocks noChangeAspect="1"/>
          </p:cNvPicPr>
          <p:nvPr userDrawn="1"/>
        </p:nvPicPr>
        <p:blipFill>
          <a:blip r:embed="rId6"/>
          <a:stretch>
            <a:fillRect/>
          </a:stretch>
        </p:blipFill>
        <p:spPr>
          <a:xfrm>
            <a:off x="0" y="0"/>
            <a:ext cx="127000" cy="6858000"/>
          </a:xfrm>
          <a:prstGeom prst="rect">
            <a:avLst/>
          </a:prstGeom>
        </p:spPr>
      </p:pic>
      <p:pic>
        <p:nvPicPr>
          <p:cNvPr id="6" name="Picture 5" descr="Logo for Staffordshire and Stoke-on-Trent Integrated Care System">
            <a:extLst>
              <a:ext uri="{FF2B5EF4-FFF2-40B4-BE49-F238E27FC236}">
                <a16:creationId xmlns:a16="http://schemas.microsoft.com/office/drawing/2014/main" id="{A6868BBC-3AAD-C844-D7F4-048AAB466F5C}"/>
              </a:ext>
            </a:extLst>
          </p:cNvPr>
          <p:cNvPicPr>
            <a:picLocks noChangeAspect="1"/>
          </p:cNvPicPr>
          <p:nvPr userDrawn="1"/>
        </p:nvPicPr>
        <p:blipFill>
          <a:blip r:embed="rId7"/>
          <a:srcRect/>
          <a:stretch/>
        </p:blipFill>
        <p:spPr>
          <a:xfrm>
            <a:off x="838200" y="500230"/>
            <a:ext cx="2815200" cy="753111"/>
          </a:xfrm>
          <a:prstGeom prst="rect">
            <a:avLst/>
          </a:prstGeom>
        </p:spPr>
      </p:pic>
    </p:spTree>
    <p:extLst>
      <p:ext uri="{BB962C8B-B14F-4D97-AF65-F5344CB8AC3E}">
        <p14:creationId xmlns:p14="http://schemas.microsoft.com/office/powerpoint/2010/main" val="36841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dirty="0"/>
              <a:t>Staffordshire and Stoke-on-Trent Integrated Care System</a:t>
            </a:r>
          </a:p>
          <a:p>
            <a:r>
              <a:rPr lang="en-US" dirty="0"/>
              <a:t>
</a:t>
            </a:r>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7FE4D118-3A26-B5D8-FBC8-E40D3DDACB84}"/>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2274575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tx2"/>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A9959604-7CA0-60EB-C3CB-A8C62CFECC90}"/>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3166979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F96E58A1-BF3D-0872-A7F7-96AFA5EFE895}"/>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dirty="0"/>
              <a:t>Staffordshire and Stoke-on-Trent Integrated Care System</a:t>
            </a:r>
          </a:p>
          <a:p>
            <a:r>
              <a:rPr lang="en-US" dirty="0"/>
              <a:t>
</a:t>
            </a:r>
          </a:p>
        </p:txBody>
      </p:sp>
      <p:sp>
        <p:nvSpPr>
          <p:cNvPr id="10" name="Slide Number Placeholder 5">
            <a:extLst>
              <a:ext uri="{FF2B5EF4-FFF2-40B4-BE49-F238E27FC236}">
                <a16:creationId xmlns:a16="http://schemas.microsoft.com/office/drawing/2014/main" id="{1620EADD-3276-C3B1-2105-7C147C0EF342}"/>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68619D00-C404-85D8-C43C-A43508851041}"/>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92945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8FAF4E5F-0C46-4C1C-AD29-8B8902EEF19F}"/>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6"/>
                </a:solidFill>
              </a:defRPr>
            </a:lvl1pPr>
          </a:lstStyle>
          <a:p>
            <a:r>
              <a:rPr lang="en-US"/>
              <a:t>Staffordshire and Stoke-on-Trent Integrated Care System</a:t>
            </a:r>
          </a:p>
          <a:p>
            <a:r>
              <a:rPr lang="en-US"/>
              <a:t>
</a:t>
            </a:r>
            <a:endParaRPr lang="en-US" dirty="0"/>
          </a:p>
        </p:txBody>
      </p:sp>
      <p:sp>
        <p:nvSpPr>
          <p:cNvPr id="10" name="Slide Number Placeholder 5">
            <a:extLst>
              <a:ext uri="{FF2B5EF4-FFF2-40B4-BE49-F238E27FC236}">
                <a16:creationId xmlns:a16="http://schemas.microsoft.com/office/drawing/2014/main" id="{07F3BBF2-4B70-1E48-DD22-9DFAF039F234}"/>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6"/>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5022E0BF-4837-3DE8-DE47-5C19A549CE80}"/>
              </a:ext>
            </a:extLst>
          </p:cNvPr>
          <p:cNvPicPr>
            <a:picLocks noChangeAspect="1"/>
          </p:cNvPicPr>
          <p:nvPr userDrawn="1"/>
        </p:nvPicPr>
        <p:blipFill>
          <a:blip r:embed="rId2"/>
          <a:stretch>
            <a:fillRect/>
          </a:stretch>
        </p:blipFill>
        <p:spPr>
          <a:xfrm>
            <a:off x="0" y="0"/>
            <a:ext cx="127000" cy="6858000"/>
          </a:xfrm>
          <a:prstGeom prst="rect">
            <a:avLst/>
          </a:prstGeom>
        </p:spPr>
      </p:pic>
    </p:spTree>
    <p:extLst>
      <p:ext uri="{BB962C8B-B14F-4D97-AF65-F5344CB8AC3E}">
        <p14:creationId xmlns:p14="http://schemas.microsoft.com/office/powerpoint/2010/main" val="2555127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76" r:id="rId6"/>
    <p:sldLayoutId id="2147483677" r:id="rId7"/>
    <p:sldLayoutId id="2147483650" r:id="rId8"/>
    <p:sldLayoutId id="2147483668" r:id="rId9"/>
    <p:sldLayoutId id="2147483660" r:id="rId10"/>
    <p:sldLayoutId id="2147483669" r:id="rId11"/>
    <p:sldLayoutId id="2147483670" r:id="rId12"/>
    <p:sldLayoutId id="2147483671" r:id="rId13"/>
    <p:sldLayoutId id="2147483651" r:id="rId14"/>
    <p:sldLayoutId id="2147483652" r:id="rId15"/>
    <p:sldLayoutId id="2147483664" r:id="rId16"/>
    <p:sldLayoutId id="2147483653" r:id="rId17"/>
    <p:sldLayoutId id="2147483672" r:id="rId18"/>
    <p:sldLayoutId id="2147483673" r:id="rId19"/>
    <p:sldLayoutId id="2147483674" r:id="rId20"/>
    <p:sldLayoutId id="2147483675" r:id="rId21"/>
    <p:sldLayoutId id="2147483654" r:id="rId22"/>
    <p:sldLayoutId id="2147483666" r:id="rId23"/>
    <p:sldLayoutId id="2147483665" r:id="rId24"/>
    <p:sldLayoutId id="2147483655" r:id="rId25"/>
    <p:sldLayoutId id="2147483656" r:id="rId26"/>
    <p:sldLayoutId id="2147483657" r:id="rId27"/>
  </p:sldLayoutIdLst>
  <p:hf hdr="0" dt="0"/>
  <p:txStyles>
    <p:titleStyle>
      <a:lvl1pPr algn="l" defTabSz="914400" rtl="0" eaLnBrk="1" latinLnBrk="0" hangingPunct="1">
        <a:lnSpc>
          <a:spcPct val="90000"/>
        </a:lnSpc>
        <a:spcBef>
          <a:spcPct val="0"/>
        </a:spcBef>
        <a:buNone/>
        <a:defRPr sz="3800" b="1" i="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digital.nhs.uk/services/national-record-locator"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l.nhs.uk/services/gp-connect" TargetMode="External"/><Relationship Id="rId2" Type="http://schemas.openxmlformats.org/officeDocument/2006/relationships/hyperlink" Target="https://digital.nhs.uk/services/national-care-records-service"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hyperlink" Target="https://digital.nhs.uk/services/data-services-for-commissioners/data-services-for-commissioners-regional-offices"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939DA-156E-7BEF-6DFA-5FA09CD63F75}"/>
              </a:ext>
            </a:extLst>
          </p:cNvPr>
          <p:cNvSpPr>
            <a:spLocks noGrp="1"/>
          </p:cNvSpPr>
          <p:nvPr>
            <p:ph type="ctrTitle"/>
          </p:nvPr>
        </p:nvSpPr>
        <p:spPr/>
        <p:txBody>
          <a:bodyPr/>
          <a:lstStyle/>
          <a:p>
            <a:r>
              <a:rPr lang="en-GB" dirty="0"/>
              <a:t>Staffordshire, Stoke-on-Trent ICS </a:t>
            </a:r>
            <a:br>
              <a:rPr lang="en-GB" dirty="0"/>
            </a:br>
            <a:r>
              <a:rPr lang="en-GB" dirty="0"/>
              <a:t>Digital Products and Systems definitions</a:t>
            </a:r>
          </a:p>
        </p:txBody>
      </p:sp>
      <p:sp>
        <p:nvSpPr>
          <p:cNvPr id="3" name="Subtitle 2">
            <a:extLst>
              <a:ext uri="{FF2B5EF4-FFF2-40B4-BE49-F238E27FC236}">
                <a16:creationId xmlns:a16="http://schemas.microsoft.com/office/drawing/2014/main" id="{F7A22171-E0EC-CFFB-3E35-C2180F5EC787}"/>
              </a:ext>
            </a:extLst>
          </p:cNvPr>
          <p:cNvSpPr>
            <a:spLocks noGrp="1"/>
          </p:cNvSpPr>
          <p:nvPr>
            <p:ph type="subTitle" idx="1"/>
          </p:nvPr>
        </p:nvSpPr>
        <p:spPr/>
        <p:txBody>
          <a:bodyPr/>
          <a:lstStyle/>
          <a:p>
            <a:r>
              <a:rPr lang="en-GB" dirty="0"/>
              <a:t>21 September 2023</a:t>
            </a:r>
          </a:p>
        </p:txBody>
      </p:sp>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10</a:t>
            </a:fld>
            <a:endParaRPr lang="en-US"/>
          </a:p>
        </p:txBody>
      </p:sp>
      <p:graphicFrame>
        <p:nvGraphicFramePr>
          <p:cNvPr id="2" name="Table 1">
            <a:extLst>
              <a:ext uri="{FF2B5EF4-FFF2-40B4-BE49-F238E27FC236}">
                <a16:creationId xmlns:a16="http://schemas.microsoft.com/office/drawing/2014/main" id="{F2BE27B5-11ED-D9ED-63F8-C477B1FEB790}"/>
              </a:ext>
            </a:extLst>
          </p:cNvPr>
          <p:cNvGraphicFramePr>
            <a:graphicFrameLocks noGrp="1"/>
          </p:cNvGraphicFramePr>
          <p:nvPr>
            <p:extLst>
              <p:ext uri="{D42A27DB-BD31-4B8C-83A1-F6EECF244321}">
                <p14:modId xmlns:p14="http://schemas.microsoft.com/office/powerpoint/2010/main" val="2354232979"/>
              </p:ext>
            </p:extLst>
          </p:nvPr>
        </p:nvGraphicFramePr>
        <p:xfrm>
          <a:off x="838200" y="1825625"/>
          <a:ext cx="10512648" cy="3249486"/>
        </p:xfrm>
        <a:graphic>
          <a:graphicData uri="http://schemas.openxmlformats.org/drawingml/2006/table">
            <a:tbl>
              <a:tblPr firstRow="1" firstCol="1" bandRow="1">
                <a:tableStyleId>{5940675A-B579-460E-94D1-54222C63F5DA}</a:tableStyleId>
              </a:tblPr>
              <a:tblGrid>
                <a:gridCol w="2143619">
                  <a:extLst>
                    <a:ext uri="{9D8B030D-6E8A-4147-A177-3AD203B41FA5}">
                      <a16:colId xmlns:a16="http://schemas.microsoft.com/office/drawing/2014/main" val="974226550"/>
                    </a:ext>
                  </a:extLst>
                </a:gridCol>
                <a:gridCol w="6043506">
                  <a:extLst>
                    <a:ext uri="{9D8B030D-6E8A-4147-A177-3AD203B41FA5}">
                      <a16:colId xmlns:a16="http://schemas.microsoft.com/office/drawing/2014/main" val="3477204601"/>
                    </a:ext>
                  </a:extLst>
                </a:gridCol>
                <a:gridCol w="2325523">
                  <a:extLst>
                    <a:ext uri="{9D8B030D-6E8A-4147-A177-3AD203B41FA5}">
                      <a16:colId xmlns:a16="http://schemas.microsoft.com/office/drawing/2014/main" val="269832021"/>
                    </a:ext>
                  </a:extLst>
                </a:gridCol>
              </a:tblGrid>
              <a:tr h="1483251">
                <a:tc>
                  <a:txBody>
                    <a:bodyPr/>
                    <a:lstStyle/>
                    <a:p>
                      <a:pPr algn="ctr">
                        <a:lnSpc>
                          <a:spcPct val="107000"/>
                        </a:lnSpc>
                        <a:spcAft>
                          <a:spcPts val="800"/>
                        </a:spcAft>
                      </a:pPr>
                      <a:r>
                        <a:rPr lang="en-GB" sz="1400" kern="100" dirty="0" err="1">
                          <a:effectLst/>
                        </a:rPr>
                        <a:t>Docobo</a:t>
                      </a:r>
                      <a:r>
                        <a:rPr lang="en-GB" sz="1400" kern="100" dirty="0">
                          <a:effectLst/>
                        </a:rPr>
                        <a:t> [System 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err="1">
                          <a:effectLst/>
                        </a:rPr>
                        <a:t>Docobo</a:t>
                      </a:r>
                      <a:r>
                        <a:rPr lang="en-GB" sz="1400" kern="100" dirty="0">
                          <a:effectLst/>
                        </a:rPr>
                        <a:t> provides remote patient monitoring and virtual care.</a:t>
                      </a:r>
                    </a:p>
                    <a:p>
                      <a:pPr algn="just">
                        <a:lnSpc>
                          <a:spcPct val="107000"/>
                        </a:lnSpc>
                        <a:spcAft>
                          <a:spcPts val="800"/>
                        </a:spcAft>
                      </a:pPr>
                      <a:r>
                        <a:rPr lang="en-GB" sz="1400" kern="100" dirty="0" err="1">
                          <a:effectLst/>
                        </a:rPr>
                        <a:t>Docobo</a:t>
                      </a:r>
                      <a:r>
                        <a:rPr lang="en-GB" sz="1400" kern="100" dirty="0">
                          <a:effectLst/>
                        </a:rPr>
                        <a:t> has pioneered virtual care and virtual wards with over one hundred systems implemented. </a:t>
                      </a:r>
                      <a:r>
                        <a:rPr lang="en-GB" sz="1400" kern="100" dirty="0" err="1">
                          <a:effectLst/>
                        </a:rPr>
                        <a:t>Docobo’s</a:t>
                      </a:r>
                      <a:r>
                        <a:rPr lang="en-GB" sz="1400" kern="100" dirty="0">
                          <a:effectLst/>
                        </a:rPr>
                        <a:t> DOC@HOME is Medical Device Regulation (MDR)-accredited, which is vital to ensuring patients and clinicians are assured the monitoring is to the highest medical standard. </a:t>
                      </a:r>
                    </a:p>
                    <a:p>
                      <a:pPr algn="just">
                        <a:lnSpc>
                          <a:spcPct val="107000"/>
                        </a:lnSpc>
                        <a:spcAft>
                          <a:spcPts val="800"/>
                        </a:spcAft>
                      </a:pPr>
                      <a:r>
                        <a:rPr lang="en-GB" sz="1400" kern="100" dirty="0" err="1">
                          <a:effectLst/>
                        </a:rPr>
                        <a:t>Docobo</a:t>
                      </a:r>
                      <a:r>
                        <a:rPr lang="en-GB" sz="1400" kern="100" dirty="0">
                          <a:effectLst/>
                        </a:rPr>
                        <a:t> used by Midlands Partnership University NHS Foundation Trust (MPFT) remote monitoring teams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a:effectLst/>
                        </a:rPr>
                        <a:t>Docobo data feed enablement to OHC under process in September 2023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1256894815"/>
                  </a:ext>
                </a:extLst>
              </a:tr>
              <a:tr h="942544">
                <a:tc>
                  <a:txBody>
                    <a:bodyPr/>
                    <a:lstStyle/>
                    <a:p>
                      <a:pPr algn="ctr">
                        <a:lnSpc>
                          <a:spcPct val="107000"/>
                        </a:lnSpc>
                        <a:spcAft>
                          <a:spcPts val="800"/>
                        </a:spcAft>
                      </a:pPr>
                      <a:r>
                        <a:rPr lang="en-GB" sz="1400" kern="100">
                          <a:effectLst/>
                        </a:rPr>
                        <a:t>Adastra</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err="1">
                          <a:effectLst/>
                        </a:rPr>
                        <a:t>Adastra</a:t>
                      </a:r>
                      <a:r>
                        <a:rPr lang="en-GB" sz="1400" kern="100" dirty="0">
                          <a:effectLst/>
                        </a:rPr>
                        <a:t> solution provides staff working in emergency care settings with the tools to provide patients with the correct course of treatment, whether that is a referral to their GP or dispatching an ambulance to take them to hospital. Supports clinical handover.</a:t>
                      </a:r>
                    </a:p>
                    <a:p>
                      <a:pPr algn="just">
                        <a:lnSpc>
                          <a:spcPct val="107000"/>
                        </a:lnSpc>
                        <a:spcAft>
                          <a:spcPts val="800"/>
                        </a:spcAft>
                      </a:pPr>
                      <a:r>
                        <a:rPr lang="en-GB" sz="1400" kern="100" dirty="0" err="1">
                          <a:effectLst/>
                        </a:rPr>
                        <a:t>Adastra</a:t>
                      </a:r>
                      <a:r>
                        <a:rPr lang="en-GB" sz="1400" kern="100">
                          <a:effectLst/>
                        </a:rPr>
                        <a:t> is used by GP out of hours </a:t>
                      </a:r>
                      <a:r>
                        <a:rPr lang="en-GB" sz="1400" kern="100" dirty="0" err="1">
                          <a:effectLst/>
                        </a:rPr>
                        <a:t>Totallygroup</a:t>
                      </a:r>
                      <a:r>
                        <a:rPr lang="en-GB" sz="1400" kern="100" dirty="0">
                          <a:effectLst/>
                        </a:rPr>
                        <a:t> (previously known as </a:t>
                      </a:r>
                      <a:r>
                        <a:rPr lang="en-GB" sz="1400" kern="100" dirty="0" err="1">
                          <a:effectLst/>
                        </a:rPr>
                        <a:t>Vocare</a:t>
                      </a:r>
                      <a:r>
                        <a:rPr lang="en-GB" sz="1400" kern="100" dirty="0">
                          <a:effectLst/>
                        </a:rPr>
                        <a: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dirty="0">
                          <a:effectLst/>
                        </a:rPr>
                        <a:t>Future integration plan</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24578903"/>
                  </a:ext>
                </a:extLst>
              </a:tr>
            </a:tbl>
          </a:graphicData>
        </a:graphic>
      </p:graphicFrame>
    </p:spTree>
    <p:extLst>
      <p:ext uri="{BB962C8B-B14F-4D97-AF65-F5344CB8AC3E}">
        <p14:creationId xmlns:p14="http://schemas.microsoft.com/office/powerpoint/2010/main" val="1123533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B9AAB30-C544-FD13-B8D9-5F5DABF32DD5}"/>
              </a:ext>
            </a:extLst>
          </p:cNvPr>
          <p:cNvSpPr>
            <a:spLocks noGrp="1"/>
          </p:cNvSpPr>
          <p:nvPr>
            <p:ph type="title"/>
          </p:nvPr>
        </p:nvSpPr>
        <p:spPr/>
        <p:txBody>
          <a:bodyPr/>
          <a:lstStyle/>
          <a:p>
            <a:r>
              <a:rPr lang="en-GB" dirty="0"/>
              <a:t>Digital Road Map</a:t>
            </a:r>
          </a:p>
        </p:txBody>
      </p:sp>
      <p:sp>
        <p:nvSpPr>
          <p:cNvPr id="9" name="Content Placeholder 8">
            <a:extLst>
              <a:ext uri="{FF2B5EF4-FFF2-40B4-BE49-F238E27FC236}">
                <a16:creationId xmlns:a16="http://schemas.microsoft.com/office/drawing/2014/main" id="{2F2A0B5E-59F3-E2D9-25B2-F71B5B3C4E60}"/>
              </a:ext>
            </a:extLst>
          </p:cNvPr>
          <p:cNvSpPr>
            <a:spLocks noGrp="1"/>
          </p:cNvSpPr>
          <p:nvPr>
            <p:ph idx="1"/>
          </p:nvPr>
        </p:nvSpPr>
        <p:spPr/>
        <p:txBody>
          <a:bodyPr/>
          <a:lstStyle/>
          <a:p>
            <a:pPr>
              <a:lnSpc>
                <a:spcPct val="107000"/>
              </a:lnSpc>
              <a:spcAft>
                <a:spcPts val="800"/>
              </a:spcAft>
            </a:pPr>
            <a:r>
              <a:rPr lang="en-GB" sz="1800" kern="100" dirty="0">
                <a:effectLst/>
                <a:ea typeface="Calibri" panose="020F0502020204030204" pitchFamily="34" charset="0"/>
              </a:rPr>
              <a:t>This Digital Road map </a:t>
            </a:r>
            <a:r>
              <a:rPr lang="en-US" sz="1800" kern="100" dirty="0">
                <a:effectLst/>
                <a:ea typeface="Calibri" panose="020F0502020204030204" pitchFamily="34" charset="0"/>
              </a:rPr>
              <a:t>sets out </a:t>
            </a:r>
            <a:r>
              <a:rPr lang="en-GB" sz="1800" kern="100" dirty="0">
                <a:effectLst/>
                <a:ea typeface="Calibri" panose="020F0502020204030204" pitchFamily="34" charset="0"/>
              </a:rPr>
              <a:t>how and where we prioritise our digital investment across the Integrated Care System, ensure health and care information is available to health and care professionals as and when they need it, regardless of their location and organisation. </a:t>
            </a:r>
          </a:p>
          <a:p>
            <a:pPr>
              <a:lnSpc>
                <a:spcPct val="107000"/>
              </a:lnSpc>
              <a:spcAft>
                <a:spcPts val="800"/>
              </a:spcAft>
            </a:pPr>
            <a:r>
              <a:rPr lang="en-GB" sz="1800" kern="100" dirty="0">
                <a:ea typeface="Calibri" panose="020F0502020204030204" pitchFamily="34" charset="0"/>
              </a:rPr>
              <a:t>It a</a:t>
            </a:r>
            <a:r>
              <a:rPr lang="en-US" sz="1800" kern="100" dirty="0" err="1">
                <a:effectLst/>
                <a:ea typeface="Calibri" panose="020F0502020204030204" pitchFamily="34" charset="0"/>
              </a:rPr>
              <a:t>ims</a:t>
            </a:r>
            <a:r>
              <a:rPr lang="en-US" sz="1800" kern="100" dirty="0">
                <a:effectLst/>
                <a:ea typeface="Calibri" panose="020F0502020204030204" pitchFamily="34" charset="0"/>
              </a:rPr>
              <a:t> to provide a system approach for future digital investments, to</a:t>
            </a:r>
            <a:r>
              <a:rPr lang="en-GB" sz="1800" kern="100" dirty="0">
                <a:effectLst/>
                <a:ea typeface="Calibri" panose="020F0502020204030204" pitchFamily="34" charset="0"/>
              </a:rPr>
              <a:t> realise improvements and deliver most benefit for care recipients and providers. </a:t>
            </a:r>
            <a:endParaRPr lang="en-US" sz="1800" kern="100" dirty="0">
              <a:ea typeface="Calibri" panose="020F0502020204030204" pitchFamily="34" charset="0"/>
            </a:endParaRPr>
          </a:p>
          <a:p>
            <a:pPr>
              <a:lnSpc>
                <a:spcPct val="107000"/>
              </a:lnSpc>
              <a:spcAft>
                <a:spcPts val="800"/>
              </a:spcAft>
            </a:pPr>
            <a:r>
              <a:rPr lang="en-US" sz="1800" kern="100" dirty="0">
                <a:ea typeface="Calibri" panose="020F0502020204030204" pitchFamily="34" charset="0"/>
              </a:rPr>
              <a:t>It s</a:t>
            </a:r>
            <a:r>
              <a:rPr lang="en-US" sz="1800" kern="100" dirty="0">
                <a:effectLst/>
                <a:ea typeface="Calibri" panose="020F0502020204030204" pitchFamily="34" charset="0"/>
              </a:rPr>
              <a:t>eeks to create a culture whereby benefits are </a:t>
            </a:r>
            <a:r>
              <a:rPr lang="en-US" sz="1800" kern="100" dirty="0" err="1">
                <a:effectLst/>
                <a:ea typeface="Calibri" panose="020F0502020204030204" pitchFamily="34" charset="0"/>
              </a:rPr>
              <a:t>realised</a:t>
            </a:r>
            <a:r>
              <a:rPr lang="en-US" sz="1800" kern="100" dirty="0">
                <a:effectLst/>
                <a:ea typeface="Calibri" panose="020F0502020204030204" pitchFamily="34" charset="0"/>
              </a:rPr>
              <a:t> across the system from digital investments already made.</a:t>
            </a:r>
            <a:endParaRPr lang="en-GB" sz="1800" kern="100" dirty="0">
              <a:effectLst/>
              <a:ea typeface="Calibri" panose="020F0502020204030204" pitchFamily="34" charset="0"/>
            </a:endParaRPr>
          </a:p>
          <a:p>
            <a:pPr>
              <a:lnSpc>
                <a:spcPct val="107000"/>
              </a:lnSpc>
              <a:spcAft>
                <a:spcPts val="800"/>
              </a:spcAft>
            </a:pPr>
            <a:r>
              <a:rPr lang="en-US" sz="1800" kern="100" dirty="0">
                <a:effectLst/>
                <a:ea typeface="Calibri" panose="020F0502020204030204" pitchFamily="34" charset="0"/>
              </a:rPr>
              <a:t>Thi</a:t>
            </a:r>
            <a:r>
              <a:rPr lang="en-US" sz="1800" kern="100" dirty="0">
                <a:ea typeface="Calibri" panose="020F0502020204030204" pitchFamily="34" charset="0"/>
              </a:rPr>
              <a:t>s document outlines </a:t>
            </a:r>
            <a:r>
              <a:rPr lang="en-US" sz="1800" kern="100" dirty="0">
                <a:effectLst/>
                <a:ea typeface="Calibri" panose="020F0502020204030204" pitchFamily="34" charset="0"/>
              </a:rPr>
              <a:t>a summary of the core systems and products Staffordshire</a:t>
            </a:r>
            <a:r>
              <a:rPr lang="en-US" sz="1800" kern="100" dirty="0">
                <a:ea typeface="Calibri" panose="020F0502020204030204" pitchFamily="34" charset="0"/>
              </a:rPr>
              <a:t> and </a:t>
            </a:r>
            <a:r>
              <a:rPr lang="en-US" sz="1800" kern="100" dirty="0">
                <a:effectLst/>
                <a:ea typeface="Calibri" panose="020F0502020204030204" pitchFamily="34" charset="0"/>
              </a:rPr>
              <a:t>Stoke-on-Trent ICS utilizes, and provides a description and intended future plans for each [where known].</a:t>
            </a:r>
            <a:endParaRPr lang="en-GB" sz="1800" kern="100" dirty="0">
              <a:effectLst/>
              <a:ea typeface="Calibri" panose="020F0502020204030204" pitchFamily="34" charset="0"/>
            </a:endParaRPr>
          </a:p>
          <a:p>
            <a:endParaRPr lang="en-GB" dirty="0"/>
          </a:p>
        </p:txBody>
      </p:sp>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2</a:t>
            </a:fld>
            <a:endParaRPr lang="en-US"/>
          </a:p>
        </p:txBody>
      </p:sp>
    </p:spTree>
    <p:extLst>
      <p:ext uri="{BB962C8B-B14F-4D97-AF65-F5344CB8AC3E}">
        <p14:creationId xmlns:p14="http://schemas.microsoft.com/office/powerpoint/2010/main" val="3465019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3</a:t>
            </a:fld>
            <a:endParaRPr lang="en-US"/>
          </a:p>
        </p:txBody>
      </p:sp>
      <p:graphicFrame>
        <p:nvGraphicFramePr>
          <p:cNvPr id="11" name="Table 10">
            <a:extLst>
              <a:ext uri="{FF2B5EF4-FFF2-40B4-BE49-F238E27FC236}">
                <a16:creationId xmlns:a16="http://schemas.microsoft.com/office/drawing/2014/main" id="{9491E0D3-4673-82B1-FADB-366AD877769F}"/>
              </a:ext>
            </a:extLst>
          </p:cNvPr>
          <p:cNvGraphicFramePr>
            <a:graphicFrameLocks noGrp="1"/>
          </p:cNvGraphicFramePr>
          <p:nvPr>
            <p:extLst>
              <p:ext uri="{D42A27DB-BD31-4B8C-83A1-F6EECF244321}">
                <p14:modId xmlns:p14="http://schemas.microsoft.com/office/powerpoint/2010/main" val="2426338297"/>
              </p:ext>
            </p:extLst>
          </p:nvPr>
        </p:nvGraphicFramePr>
        <p:xfrm>
          <a:off x="890636" y="829993"/>
          <a:ext cx="10463164" cy="5148774"/>
        </p:xfrm>
        <a:graphic>
          <a:graphicData uri="http://schemas.openxmlformats.org/drawingml/2006/table">
            <a:tbl>
              <a:tblPr firstRow="1" firstCol="1" bandRow="1">
                <a:tableStyleId>{5940675A-B579-460E-94D1-54222C63F5DA}</a:tableStyleId>
              </a:tblPr>
              <a:tblGrid>
                <a:gridCol w="2133528">
                  <a:extLst>
                    <a:ext uri="{9D8B030D-6E8A-4147-A177-3AD203B41FA5}">
                      <a16:colId xmlns:a16="http://schemas.microsoft.com/office/drawing/2014/main" val="3543059938"/>
                    </a:ext>
                  </a:extLst>
                </a:gridCol>
                <a:gridCol w="6015059">
                  <a:extLst>
                    <a:ext uri="{9D8B030D-6E8A-4147-A177-3AD203B41FA5}">
                      <a16:colId xmlns:a16="http://schemas.microsoft.com/office/drawing/2014/main" val="1918254271"/>
                    </a:ext>
                  </a:extLst>
                </a:gridCol>
                <a:gridCol w="2314577">
                  <a:extLst>
                    <a:ext uri="{9D8B030D-6E8A-4147-A177-3AD203B41FA5}">
                      <a16:colId xmlns:a16="http://schemas.microsoft.com/office/drawing/2014/main" val="2218682586"/>
                    </a:ext>
                  </a:extLst>
                </a:gridCol>
              </a:tblGrid>
              <a:tr h="457900">
                <a:tc>
                  <a:txBody>
                    <a:bodyPr/>
                    <a:lstStyle/>
                    <a:p>
                      <a:pPr algn="ctr">
                        <a:lnSpc>
                          <a:spcPct val="107000"/>
                        </a:lnSpc>
                        <a:spcAft>
                          <a:spcPts val="800"/>
                        </a:spcAft>
                      </a:pPr>
                      <a:r>
                        <a:rPr lang="en-GB" sz="1400" b="1" kern="100" dirty="0">
                          <a:effectLst/>
                        </a:rPr>
                        <a:t>Product name [supplier]</a:t>
                      </a:r>
                      <a:endParaRPr lang="en-GB" sz="1400" b="1"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400" b="1" kern="100">
                          <a:effectLst/>
                        </a:rPr>
                        <a:t>Description</a:t>
                      </a:r>
                      <a:endParaRPr lang="en-GB" sz="1400" b="1"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1400" b="1" kern="100" dirty="0">
                          <a:effectLst/>
                        </a:rPr>
                        <a:t>Intended Future Plans</a:t>
                      </a:r>
                      <a:endParaRPr lang="en-GB" sz="1400" b="1"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9472022"/>
                  </a:ext>
                </a:extLst>
              </a:tr>
              <a:tr h="1645767">
                <a:tc>
                  <a:txBody>
                    <a:bodyPr/>
                    <a:lstStyle/>
                    <a:p>
                      <a:pPr algn="ctr">
                        <a:lnSpc>
                          <a:spcPct val="107000"/>
                        </a:lnSpc>
                        <a:spcAft>
                          <a:spcPts val="800"/>
                        </a:spcAft>
                      </a:pPr>
                      <a:r>
                        <a:rPr lang="en-GB" sz="1400" kern="100">
                          <a:effectLst/>
                        </a:rPr>
                        <a:t> </a:t>
                      </a:r>
                    </a:p>
                    <a:p>
                      <a:pPr algn="ctr">
                        <a:lnSpc>
                          <a:spcPct val="107000"/>
                        </a:lnSpc>
                        <a:spcAft>
                          <a:spcPts val="800"/>
                        </a:spcAft>
                      </a:pPr>
                      <a:r>
                        <a:rPr lang="en-GB" sz="1400" kern="100">
                          <a:effectLst/>
                        </a:rPr>
                        <a:t>OHC [Graphnet]</a:t>
                      </a:r>
                      <a:endParaRPr lang="en-GB" sz="1400" kern="1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One Health and Care (OHC) is the brand name for the Shared Care Record in Staffordshire and Stoke-on-Trent, Shropshire, Wrekin and Telford and Black Country. One Health and Care brings data together from our hospitals, councils and primary care. Completely confidential and secure, it’s designed to ensure health and care information is available to doctors, nurses and other registered health and social care professionals directly involved in providing care to make better, safer decisions.</a:t>
                      </a:r>
                      <a:endParaRPr lang="en-GB" sz="1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Data enhancement [Ambulance, Community Pharmacies, Hospices, Care Homes, Prisons] and analytics to enable proactive care platform</a:t>
                      </a:r>
                      <a:endParaRPr lang="en-GB" sz="1400" kern="10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4452752"/>
                  </a:ext>
                </a:extLst>
              </a:tr>
              <a:tr h="3045107">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hlinkClick r:id="rId2"/>
                        </a:rPr>
                        <a:t>National Record Locator (NRL) </a:t>
                      </a:r>
                      <a:endParaRPr lang="en-GB" sz="1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The National Record Locator (National Record Locator (NRL) allows health or social care workers to find and access patient information shared by other health and social care organisations across England, to support the direct care of a patient. It does not have a user interface.</a:t>
                      </a:r>
                    </a:p>
                    <a:p>
                      <a:pPr algn="just">
                        <a:lnSpc>
                          <a:spcPct val="107000"/>
                        </a:lnSpc>
                        <a:spcAft>
                          <a:spcPts val="800"/>
                        </a:spcAft>
                      </a:pPr>
                      <a:r>
                        <a:rPr lang="en-GB" sz="1400" kern="100" dirty="0">
                          <a:effectLst/>
                        </a:rPr>
                        <a:t>It works like this:</a:t>
                      </a:r>
                    </a:p>
                    <a:p>
                      <a:pPr marL="342900" lvl="0" indent="-342900" algn="just">
                        <a:lnSpc>
                          <a:spcPct val="107000"/>
                        </a:lnSpc>
                        <a:buFont typeface="Symbol" panose="05050102010706020507" pitchFamily="18" charset="2"/>
                        <a:buChar char=""/>
                      </a:pPr>
                      <a:r>
                        <a:rPr lang="en-GB" sz="1400" kern="100" dirty="0">
                          <a:effectLst/>
                        </a:rPr>
                        <a:t>'Provider' organisations share 'pointers' to their patient records with National Record Locator (NRL).</a:t>
                      </a:r>
                    </a:p>
                    <a:p>
                      <a:pPr marL="342900" lvl="0" indent="-342900" algn="just">
                        <a:lnSpc>
                          <a:spcPct val="107000"/>
                        </a:lnSpc>
                        <a:buFont typeface="Symbol" panose="05050102010706020507" pitchFamily="18" charset="2"/>
                        <a:buChar char=""/>
                      </a:pPr>
                      <a:r>
                        <a:rPr lang="en-GB" sz="1400" kern="100" dirty="0">
                          <a:effectLst/>
                        </a:rPr>
                        <a:t>'Consumer' organisations search National Record Locator (NRL) for record pointers - usually for a specific patient, using their NHS number.</a:t>
                      </a:r>
                    </a:p>
                    <a:p>
                      <a:pPr marL="342900" lvl="0" indent="-342900" algn="just">
                        <a:lnSpc>
                          <a:spcPct val="107000"/>
                        </a:lnSpc>
                        <a:spcAft>
                          <a:spcPts val="800"/>
                        </a:spcAft>
                        <a:buFont typeface="Symbol" panose="05050102010706020507" pitchFamily="18" charset="2"/>
                        <a:buChar char=""/>
                      </a:pPr>
                      <a:r>
                        <a:rPr lang="en-GB" sz="1400" kern="100" dirty="0">
                          <a:effectLst/>
                        </a:rPr>
                        <a:t>The consumer uses the pointer to get the patient record directly from the provider.</a:t>
                      </a:r>
                      <a:endParaRPr lang="en-GB" sz="1400" kern="1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OHC integration with all other shared care records is a National program [“Connecting Care Records” program] to enable interoperability</a:t>
                      </a:r>
                      <a:endParaRPr lang="en-GB" sz="1400" kern="1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9537542"/>
                  </a:ext>
                </a:extLst>
              </a:tr>
            </a:tbl>
          </a:graphicData>
        </a:graphic>
      </p:graphicFrame>
    </p:spTree>
    <p:extLst>
      <p:ext uri="{BB962C8B-B14F-4D97-AF65-F5344CB8AC3E}">
        <p14:creationId xmlns:p14="http://schemas.microsoft.com/office/powerpoint/2010/main" val="1030295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4</a:t>
            </a:fld>
            <a:endParaRPr lang="en-US"/>
          </a:p>
        </p:txBody>
      </p:sp>
      <p:graphicFrame>
        <p:nvGraphicFramePr>
          <p:cNvPr id="2" name="Table 1">
            <a:extLst>
              <a:ext uri="{FF2B5EF4-FFF2-40B4-BE49-F238E27FC236}">
                <a16:creationId xmlns:a16="http://schemas.microsoft.com/office/drawing/2014/main" id="{D7B6409A-A2BD-538E-5073-114153C2C896}"/>
              </a:ext>
            </a:extLst>
          </p:cNvPr>
          <p:cNvGraphicFramePr>
            <a:graphicFrameLocks noGrp="1"/>
          </p:cNvGraphicFramePr>
          <p:nvPr>
            <p:extLst>
              <p:ext uri="{D42A27DB-BD31-4B8C-83A1-F6EECF244321}">
                <p14:modId xmlns:p14="http://schemas.microsoft.com/office/powerpoint/2010/main" val="4171808093"/>
              </p:ext>
            </p:extLst>
          </p:nvPr>
        </p:nvGraphicFramePr>
        <p:xfrm>
          <a:off x="838201" y="1005268"/>
          <a:ext cx="10515599" cy="4847463"/>
        </p:xfrm>
        <a:graphic>
          <a:graphicData uri="http://schemas.openxmlformats.org/drawingml/2006/table">
            <a:tbl>
              <a:tblPr firstRow="1" firstCol="1" bandRow="1">
                <a:tableStyleId>{5940675A-B579-460E-94D1-54222C63F5DA}</a:tableStyleId>
              </a:tblPr>
              <a:tblGrid>
                <a:gridCol w="2144220">
                  <a:extLst>
                    <a:ext uri="{9D8B030D-6E8A-4147-A177-3AD203B41FA5}">
                      <a16:colId xmlns:a16="http://schemas.microsoft.com/office/drawing/2014/main" val="401077300"/>
                    </a:ext>
                  </a:extLst>
                </a:gridCol>
                <a:gridCol w="6045203">
                  <a:extLst>
                    <a:ext uri="{9D8B030D-6E8A-4147-A177-3AD203B41FA5}">
                      <a16:colId xmlns:a16="http://schemas.microsoft.com/office/drawing/2014/main" val="1465190696"/>
                    </a:ext>
                  </a:extLst>
                </a:gridCol>
                <a:gridCol w="2326176">
                  <a:extLst>
                    <a:ext uri="{9D8B030D-6E8A-4147-A177-3AD203B41FA5}">
                      <a16:colId xmlns:a16="http://schemas.microsoft.com/office/drawing/2014/main" val="2943781421"/>
                    </a:ext>
                  </a:extLst>
                </a:gridCol>
              </a:tblGrid>
              <a:tr h="0">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hlinkClick r:id="rId2"/>
                        </a:rPr>
                        <a:t>National Care Records Service (NCRS)</a:t>
                      </a:r>
                      <a:endParaRPr lang="en-GB" sz="1400" kern="100" dirty="0">
                        <a:effectLst/>
                      </a:endParaRPr>
                    </a:p>
                  </a:txBody>
                  <a:tcPr marL="68580" marR="68580" marT="0" marB="0"/>
                </a:tc>
                <a:tc>
                  <a:txBody>
                    <a:bodyPr/>
                    <a:lstStyle/>
                    <a:p>
                      <a:pPr algn="just">
                        <a:lnSpc>
                          <a:spcPct val="107000"/>
                        </a:lnSpc>
                        <a:spcAft>
                          <a:spcPts val="800"/>
                        </a:spcAft>
                      </a:pPr>
                      <a:r>
                        <a:rPr lang="en-GB" sz="1400" kern="100" dirty="0">
                          <a:effectLst/>
                        </a:rPr>
                        <a:t>National Care Records Service (National Care Records Service (NCRS) is a service that allows health and care professionals to access and update a range of patient and safeguarding information across regional Integrated Care Services (ICS) boundaries.</a:t>
                      </a:r>
                    </a:p>
                    <a:p>
                      <a:pPr algn="just">
                        <a:lnSpc>
                          <a:spcPct val="107000"/>
                        </a:lnSpc>
                        <a:spcAft>
                          <a:spcPts val="800"/>
                        </a:spcAft>
                      </a:pPr>
                      <a:r>
                        <a:rPr lang="en-GB" sz="1400" kern="100" dirty="0">
                          <a:effectLst/>
                        </a:rPr>
                        <a:t>The service provides a summary of health and care information for care settings where the full patient record is not required to support their direct care. The service is a web-based application and can be accessed regardless of what IT system an organisation is using and is the improved successor to the Summary Care Record application (</a:t>
                      </a:r>
                      <a:r>
                        <a:rPr lang="en-GB" sz="1400" kern="100" dirty="0" err="1">
                          <a:effectLst/>
                        </a:rPr>
                        <a:t>SCRa</a:t>
                      </a:r>
                      <a:r>
                        <a:rPr lang="en-GB" sz="1400" kern="100" dirty="0">
                          <a:effectLst/>
                        </a:rPr>
                        <a: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2304414"/>
                  </a:ext>
                </a:extLst>
              </a:tr>
              <a:tr h="0">
                <a:tc>
                  <a:txBody>
                    <a:bodyPr/>
                    <a:lstStyle/>
                    <a:p>
                      <a:pPr>
                        <a:lnSpc>
                          <a:spcPct val="107000"/>
                        </a:lnSpc>
                        <a:spcAft>
                          <a:spcPts val="800"/>
                        </a:spcAft>
                      </a:pPr>
                      <a:r>
                        <a:rPr lang="en-GB" sz="1400" kern="100" dirty="0">
                          <a:effectLst/>
                        </a:rPr>
                        <a:t> </a:t>
                      </a:r>
                    </a:p>
                    <a:p>
                      <a:pPr>
                        <a:lnSpc>
                          <a:spcPct val="107000"/>
                        </a:lnSpc>
                        <a:spcAft>
                          <a:spcPts val="800"/>
                        </a:spcAft>
                      </a:pPr>
                      <a:r>
                        <a:rPr lang="en-GB" sz="1400" kern="100" dirty="0">
                          <a:effectLst/>
                        </a:rPr>
                        <a:t> </a:t>
                      </a:r>
                    </a:p>
                    <a:p>
                      <a:pPr>
                        <a:lnSpc>
                          <a:spcPct val="107000"/>
                        </a:lnSpc>
                        <a:spcAft>
                          <a:spcPts val="800"/>
                        </a:spcAft>
                      </a:pPr>
                      <a:r>
                        <a:rPr lang="en-GB" sz="1400" kern="100" dirty="0">
                          <a:effectLst/>
                        </a:rPr>
                        <a:t> </a:t>
                      </a:r>
                      <a:endParaRPr lang="en-GB" sz="1400" kern="100" dirty="0">
                        <a:effectLst/>
                        <a:hlinkClick r:id="rId3"/>
                      </a:endParaRPr>
                    </a:p>
                    <a:p>
                      <a:pPr algn="ctr">
                        <a:lnSpc>
                          <a:spcPct val="107000"/>
                        </a:lnSpc>
                        <a:spcAft>
                          <a:spcPts val="800"/>
                        </a:spcAft>
                      </a:pPr>
                      <a:r>
                        <a:rPr lang="en-GB" sz="1400" kern="100" dirty="0">
                          <a:effectLst/>
                          <a:hlinkClick r:id="rId3"/>
                        </a:rPr>
                        <a:t>GP Connect</a:t>
                      </a:r>
                      <a:endParaRPr lang="en-GB" sz="1400" kern="100" dirty="0">
                        <a:effectLst/>
                      </a:endParaRPr>
                    </a:p>
                    <a:p>
                      <a:pPr algn="ctr">
                        <a:lnSpc>
                          <a:spcPct val="107000"/>
                        </a:lnSpc>
                        <a:spcAft>
                          <a:spcPts val="800"/>
                        </a:spcAft>
                      </a:pPr>
                      <a:r>
                        <a:rPr lang="en-GB" sz="1400" kern="100" dirty="0">
                          <a:effectLst/>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A National service. It allows authorised clinical staff to share and view GP practice clinical information and data between IT systems, quickly and efficiently. </a:t>
                      </a:r>
                    </a:p>
                    <a:p>
                      <a:pPr algn="just">
                        <a:lnSpc>
                          <a:spcPct val="107000"/>
                        </a:lnSpc>
                        <a:spcAft>
                          <a:spcPts val="800"/>
                        </a:spcAft>
                      </a:pPr>
                      <a:r>
                        <a:rPr lang="en-GB" sz="1400" kern="100" dirty="0">
                          <a:effectLst/>
                        </a:rPr>
                        <a:t>It makes patient information available to all appropriate clinicians when and where they need it, leading to improvements in both care and outcomes. GP Connect can only be used to share patient information for direct care purposes, not for any other reasons such as planning or research. </a:t>
                      </a:r>
                    </a:p>
                    <a:p>
                      <a:pPr algn="just">
                        <a:lnSpc>
                          <a:spcPct val="107000"/>
                        </a:lnSpc>
                        <a:spcAft>
                          <a:spcPts val="800"/>
                        </a:spcAft>
                      </a:pPr>
                      <a:r>
                        <a:rPr lang="en-GB" sz="1400" kern="100" dirty="0">
                          <a:effectLst/>
                        </a:rPr>
                        <a:t>Products and services can be used individually or combined to support interoperability between differing system across a variety of care settings. These products are developed and delivered by the GP Connect team in NHS England.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In pipeline. To understand benefits of integrating OHC with GP Connect [noting OHC already receives this info directly from Primary Care EMIS and TPP systems]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6775648"/>
                  </a:ext>
                </a:extLst>
              </a:tr>
            </a:tbl>
          </a:graphicData>
        </a:graphic>
      </p:graphicFrame>
    </p:spTree>
    <p:extLst>
      <p:ext uri="{BB962C8B-B14F-4D97-AF65-F5344CB8AC3E}">
        <p14:creationId xmlns:p14="http://schemas.microsoft.com/office/powerpoint/2010/main" val="1168448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5</a:t>
            </a:fld>
            <a:endParaRPr lang="en-US"/>
          </a:p>
        </p:txBody>
      </p:sp>
      <p:graphicFrame>
        <p:nvGraphicFramePr>
          <p:cNvPr id="3" name="Table 2">
            <a:extLst>
              <a:ext uri="{FF2B5EF4-FFF2-40B4-BE49-F238E27FC236}">
                <a16:creationId xmlns:a16="http://schemas.microsoft.com/office/drawing/2014/main" id="{8DC7E87F-0CF2-6FD5-43CC-37C721186E1F}"/>
              </a:ext>
            </a:extLst>
          </p:cNvPr>
          <p:cNvGraphicFramePr>
            <a:graphicFrameLocks noGrp="1"/>
          </p:cNvGraphicFramePr>
          <p:nvPr>
            <p:extLst>
              <p:ext uri="{D42A27DB-BD31-4B8C-83A1-F6EECF244321}">
                <p14:modId xmlns:p14="http://schemas.microsoft.com/office/powerpoint/2010/main" val="118278232"/>
              </p:ext>
            </p:extLst>
          </p:nvPr>
        </p:nvGraphicFramePr>
        <p:xfrm>
          <a:off x="838200" y="542671"/>
          <a:ext cx="10515600" cy="5656136"/>
        </p:xfrm>
        <a:graphic>
          <a:graphicData uri="http://schemas.openxmlformats.org/drawingml/2006/table">
            <a:tbl>
              <a:tblPr firstRow="1" firstCol="1" bandRow="1">
                <a:tableStyleId>{5940675A-B579-460E-94D1-54222C63F5DA}</a:tableStyleId>
              </a:tblPr>
              <a:tblGrid>
                <a:gridCol w="2144221">
                  <a:extLst>
                    <a:ext uri="{9D8B030D-6E8A-4147-A177-3AD203B41FA5}">
                      <a16:colId xmlns:a16="http://schemas.microsoft.com/office/drawing/2014/main" val="446346630"/>
                    </a:ext>
                  </a:extLst>
                </a:gridCol>
                <a:gridCol w="6045203">
                  <a:extLst>
                    <a:ext uri="{9D8B030D-6E8A-4147-A177-3AD203B41FA5}">
                      <a16:colId xmlns:a16="http://schemas.microsoft.com/office/drawing/2014/main" val="1949322850"/>
                    </a:ext>
                  </a:extLst>
                </a:gridCol>
                <a:gridCol w="2326176">
                  <a:extLst>
                    <a:ext uri="{9D8B030D-6E8A-4147-A177-3AD203B41FA5}">
                      <a16:colId xmlns:a16="http://schemas.microsoft.com/office/drawing/2014/main" val="4197561298"/>
                    </a:ext>
                  </a:extLst>
                </a:gridCol>
              </a:tblGrid>
              <a:tr h="0">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MLCSU Data Warehouse</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1400" kern="100" dirty="0">
                          <a:effectLst/>
                        </a:rPr>
                        <a:t>Data warehouse managed by MLCSU for business intelligence (BI), analytics, and reporting. A data warehouse is a type of data management system that is designed to enable and support business intelligence (BI) activities, especially analytics. Data warehouses are solely intended to perform queries and analysis and often contain large amounts of historical data. The data within a data warehouse is usually derived from a wide range of sources.</a:t>
                      </a:r>
                      <a:endParaRPr lang="en-GB" sz="1400" kern="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Analytics for population health management</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0068735"/>
                  </a:ext>
                </a:extLst>
              </a:tr>
              <a:tr h="0">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hlinkClick r:id="rId2"/>
                        </a:rPr>
                        <a:t>Data Services for Commissioners Regional Office (DSCRO) [MLCSU]</a:t>
                      </a:r>
                      <a:endParaRPr lang="en-GB" sz="1400" kern="100" dirty="0">
                        <a:effectLst/>
                      </a:endParaRPr>
                    </a:p>
                    <a:p>
                      <a:pPr algn="ctr">
                        <a:lnSpc>
                          <a:spcPct val="107000"/>
                        </a:lnSpc>
                        <a:spcAft>
                          <a:spcPts val="800"/>
                        </a:spcAft>
                      </a:pPr>
                      <a:r>
                        <a:rPr lang="en-GB" sz="1400" kern="100" dirty="0">
                          <a:effectLst/>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Data Services for Commissioners Regional Office (DSCRO) is an organisation within NHS England.</a:t>
                      </a:r>
                    </a:p>
                    <a:p>
                      <a:pPr>
                        <a:lnSpc>
                          <a:spcPct val="107000"/>
                        </a:lnSpc>
                        <a:spcAft>
                          <a:spcPts val="800"/>
                        </a:spcAft>
                      </a:pPr>
                      <a:r>
                        <a:rPr lang="en-GB" sz="1400" kern="100" dirty="0">
                          <a:effectLst/>
                        </a:rPr>
                        <a:t>DSCRO processes data to support local commissioning whilst protecting confidentiality.</a:t>
                      </a:r>
                    </a:p>
                    <a:p>
                      <a:pPr>
                        <a:lnSpc>
                          <a:spcPct val="107000"/>
                        </a:lnSpc>
                        <a:spcAft>
                          <a:spcPts val="800"/>
                        </a:spcAft>
                      </a:pPr>
                      <a:r>
                        <a:rPr lang="en-GB" sz="1400" kern="100" dirty="0">
                          <a:effectLst/>
                        </a:rPr>
                        <a:t>Receive and process personal confidential data (PCD) on behalf of Commissioning Support Units, Integrated Care Boards and Public Health organisations.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9549839"/>
                  </a:ext>
                </a:extLst>
              </a:tr>
              <a:tr h="0">
                <a:tc>
                  <a:txBody>
                    <a:bodyPr/>
                    <a:lstStyle/>
                    <a:p>
                      <a:pPr algn="ctr">
                        <a:lnSpc>
                          <a:spcPct val="107000"/>
                        </a:lnSpc>
                        <a:spcAft>
                          <a:spcPts val="800"/>
                        </a:spcAft>
                      </a:pPr>
                      <a:r>
                        <a:rPr lang="en-GB" sz="1400" kern="100">
                          <a:effectLst/>
                        </a:rPr>
                        <a:t> </a:t>
                      </a:r>
                    </a:p>
                    <a:p>
                      <a:pPr algn="ctr">
                        <a:lnSpc>
                          <a:spcPct val="107000"/>
                        </a:lnSpc>
                        <a:spcAft>
                          <a:spcPts val="800"/>
                        </a:spcAft>
                      </a:pPr>
                      <a:r>
                        <a:rPr lang="en-GB" sz="1400" kern="100">
                          <a:effectLst/>
                        </a:rPr>
                        <a:t> </a:t>
                      </a:r>
                    </a:p>
                    <a:p>
                      <a:pPr algn="ctr">
                        <a:lnSpc>
                          <a:spcPct val="107000"/>
                        </a:lnSpc>
                        <a:spcAft>
                          <a:spcPts val="800"/>
                        </a:spcAft>
                      </a:pPr>
                      <a:r>
                        <a:rPr lang="en-GB" sz="1400" kern="100">
                          <a:effectLst/>
                        </a:rPr>
                        <a:t>HN</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HN (previously known as Health Navigator) specialises in the provision of innovative health care services to achieve improved outcomes for high-risk patient groups. Its key service is “Proactive Health Coaching”, a nurse-led, digitally supported intervention that helps people manage their health through evidence-based support and coaching, reducing unplanned hospital care by 30-50%.</a:t>
                      </a:r>
                    </a:p>
                    <a:p>
                      <a:pPr algn="just">
                        <a:lnSpc>
                          <a:spcPct val="107000"/>
                        </a:lnSpc>
                        <a:spcAft>
                          <a:spcPts val="800"/>
                        </a:spcAft>
                      </a:pPr>
                      <a:r>
                        <a:rPr lang="en-GB" sz="1400" kern="100" dirty="0">
                          <a:effectLst/>
                        </a:rPr>
                        <a:t>Staffordshire and Stoke-on-Trent Portfolios (Frailty) are working with HN to train an AI product which will sit over datasets to identify those in our population who may benefit from early interventions/education to prevent increased frailty.</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75256570"/>
                  </a:ext>
                </a:extLst>
              </a:tr>
            </a:tbl>
          </a:graphicData>
        </a:graphic>
      </p:graphicFrame>
    </p:spTree>
    <p:extLst>
      <p:ext uri="{BB962C8B-B14F-4D97-AF65-F5344CB8AC3E}">
        <p14:creationId xmlns:p14="http://schemas.microsoft.com/office/powerpoint/2010/main" val="981626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6</a:t>
            </a:fld>
            <a:endParaRPr lang="en-US"/>
          </a:p>
        </p:txBody>
      </p:sp>
      <p:graphicFrame>
        <p:nvGraphicFramePr>
          <p:cNvPr id="2" name="Table 1">
            <a:extLst>
              <a:ext uri="{FF2B5EF4-FFF2-40B4-BE49-F238E27FC236}">
                <a16:creationId xmlns:a16="http://schemas.microsoft.com/office/drawing/2014/main" id="{A5B4BEEA-E774-BF27-F83C-D417CDA32256}"/>
              </a:ext>
            </a:extLst>
          </p:cNvPr>
          <p:cNvGraphicFramePr>
            <a:graphicFrameLocks noGrp="1"/>
          </p:cNvGraphicFramePr>
          <p:nvPr>
            <p:extLst>
              <p:ext uri="{D42A27DB-BD31-4B8C-83A1-F6EECF244321}">
                <p14:modId xmlns:p14="http://schemas.microsoft.com/office/powerpoint/2010/main" val="3168065551"/>
              </p:ext>
            </p:extLst>
          </p:nvPr>
        </p:nvGraphicFramePr>
        <p:xfrm>
          <a:off x="838200" y="364537"/>
          <a:ext cx="10515600" cy="5647500"/>
        </p:xfrm>
        <a:graphic>
          <a:graphicData uri="http://schemas.openxmlformats.org/drawingml/2006/table">
            <a:tbl>
              <a:tblPr firstRow="1" firstCol="1" bandRow="1">
                <a:tableStyleId>{5940675A-B579-460E-94D1-54222C63F5DA}</a:tableStyleId>
              </a:tblPr>
              <a:tblGrid>
                <a:gridCol w="2144221">
                  <a:extLst>
                    <a:ext uri="{9D8B030D-6E8A-4147-A177-3AD203B41FA5}">
                      <a16:colId xmlns:a16="http://schemas.microsoft.com/office/drawing/2014/main" val="3848774910"/>
                    </a:ext>
                  </a:extLst>
                </a:gridCol>
                <a:gridCol w="6045203">
                  <a:extLst>
                    <a:ext uri="{9D8B030D-6E8A-4147-A177-3AD203B41FA5}">
                      <a16:colId xmlns:a16="http://schemas.microsoft.com/office/drawing/2014/main" val="3544838295"/>
                    </a:ext>
                  </a:extLst>
                </a:gridCol>
                <a:gridCol w="2326176">
                  <a:extLst>
                    <a:ext uri="{9D8B030D-6E8A-4147-A177-3AD203B41FA5}">
                      <a16:colId xmlns:a16="http://schemas.microsoft.com/office/drawing/2014/main" val="3977229276"/>
                    </a:ext>
                  </a:extLst>
                </a:gridCol>
              </a:tblGrid>
              <a:tr h="0">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Optum</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Staffordshire and Stoke-on-Trent Population Health Management Portfolio has commissioned Optum UK to support the use of advanced analytics, digital products, and advisory services to identify population cohorts within our region to help make health and care systems work better for them.</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A three year investment ending 2025. Analytics for population health management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5132659"/>
                  </a:ext>
                </a:extLst>
              </a:tr>
              <a:tr h="0">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Patient Engagement Portal (PEPs)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A patient engagement portal or platform is used by healthcare providers across the system to securely share data and interact with patients/carers to better support/manage patient's health and wellbeing. We have a number of systems the most commonly used ones at PKB (Patient Knows Best) and My Health and Care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To increase the utility of these products to proactively connect and support patients through their pathways of care</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2505713"/>
                  </a:ext>
                </a:extLst>
              </a:tr>
              <a:tr h="31750">
                <a:tc>
                  <a:txBody>
                    <a:bodyPr/>
                    <a:lstStyle/>
                    <a:p>
                      <a:pPr algn="ctr">
                        <a:lnSpc>
                          <a:spcPct val="107000"/>
                        </a:lnSpc>
                        <a:spcAft>
                          <a:spcPts val="800"/>
                        </a:spcAft>
                      </a:pPr>
                      <a:r>
                        <a:rPr lang="en-GB" sz="1400" kern="100">
                          <a:effectLst/>
                        </a:rPr>
                        <a:t> </a:t>
                      </a:r>
                    </a:p>
                    <a:p>
                      <a:pPr algn="ctr">
                        <a:lnSpc>
                          <a:spcPct val="107000"/>
                        </a:lnSpc>
                        <a:spcAft>
                          <a:spcPts val="800"/>
                        </a:spcAft>
                      </a:pPr>
                      <a:r>
                        <a:rPr lang="en-GB" sz="1400" kern="100">
                          <a:effectLst/>
                        </a:rPr>
                        <a:t> </a:t>
                      </a:r>
                    </a:p>
                    <a:p>
                      <a:pPr algn="ctr">
                        <a:lnSpc>
                          <a:spcPct val="107000"/>
                        </a:lnSpc>
                        <a:spcAft>
                          <a:spcPts val="800"/>
                        </a:spcAft>
                      </a:pPr>
                      <a:r>
                        <a:rPr lang="en-GB" sz="1400" kern="100">
                          <a:effectLst/>
                        </a:rPr>
                        <a:t> </a:t>
                      </a:r>
                    </a:p>
                    <a:p>
                      <a:pPr algn="ctr">
                        <a:lnSpc>
                          <a:spcPct val="107000"/>
                        </a:lnSpc>
                        <a:spcAft>
                          <a:spcPts val="800"/>
                        </a:spcAft>
                      </a:pPr>
                      <a:r>
                        <a:rPr lang="en-GB" sz="1400" kern="100">
                          <a:effectLst/>
                        </a:rPr>
                        <a:t> </a:t>
                      </a:r>
                    </a:p>
                    <a:p>
                      <a:pPr algn="ctr">
                        <a:lnSpc>
                          <a:spcPct val="107000"/>
                        </a:lnSpc>
                        <a:spcAft>
                          <a:spcPts val="800"/>
                        </a:spcAft>
                      </a:pPr>
                      <a:r>
                        <a:rPr lang="en-GB" sz="1400" kern="100">
                          <a:effectLst/>
                        </a:rPr>
                        <a:t> </a:t>
                      </a:r>
                    </a:p>
                    <a:p>
                      <a:pPr algn="ctr">
                        <a:lnSpc>
                          <a:spcPct val="107000"/>
                        </a:lnSpc>
                        <a:spcAft>
                          <a:spcPts val="800"/>
                        </a:spcAft>
                      </a:pPr>
                      <a:r>
                        <a:rPr lang="en-GB" sz="1400" kern="100">
                          <a:effectLst/>
                        </a:rPr>
                        <a:t>Personal Health Record (PHR)</a:t>
                      </a:r>
                    </a:p>
                    <a:p>
                      <a:pPr algn="ctr">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Similar to a PEP but not tied to a particularly organisation’s Electronic Patient Record (EPR) systems. The PHR is intended to be a collection of any materials that help patients manage their health and is often sourced from a multitude of providers, care givers and personal data held on mobile devices by the patient. PHRs can contain:</a:t>
                      </a:r>
                    </a:p>
                    <a:p>
                      <a:pPr marL="342900" lvl="0" indent="-342900" algn="just">
                        <a:lnSpc>
                          <a:spcPct val="107000"/>
                        </a:lnSpc>
                        <a:buFont typeface="Symbol" panose="05050102010706020507" pitchFamily="18" charset="2"/>
                        <a:buChar char=""/>
                      </a:pPr>
                      <a:r>
                        <a:rPr lang="en-GB" sz="1400" kern="100" dirty="0">
                          <a:effectLst/>
                        </a:rPr>
                        <a:t>Doctors’ names and contact information</a:t>
                      </a:r>
                    </a:p>
                    <a:p>
                      <a:pPr marL="342900" lvl="0" indent="-342900" algn="just">
                        <a:lnSpc>
                          <a:spcPct val="107000"/>
                        </a:lnSpc>
                        <a:buFont typeface="Symbol" panose="05050102010706020507" pitchFamily="18" charset="2"/>
                        <a:buChar char=""/>
                      </a:pPr>
                      <a:r>
                        <a:rPr lang="en-GB" sz="1400" kern="100" dirty="0">
                          <a:effectLst/>
                        </a:rPr>
                        <a:t>Allergy lists</a:t>
                      </a:r>
                    </a:p>
                    <a:p>
                      <a:pPr marL="342900" lvl="0" indent="-342900" algn="just">
                        <a:lnSpc>
                          <a:spcPct val="107000"/>
                        </a:lnSpc>
                        <a:buFont typeface="Symbol" panose="05050102010706020507" pitchFamily="18" charset="2"/>
                        <a:buChar char=""/>
                      </a:pPr>
                      <a:r>
                        <a:rPr lang="en-GB" sz="1400" kern="100" dirty="0">
                          <a:effectLst/>
                        </a:rPr>
                        <a:t>Drug or medication lists</a:t>
                      </a:r>
                    </a:p>
                    <a:p>
                      <a:pPr marL="342900" lvl="0" indent="-342900" algn="just">
                        <a:lnSpc>
                          <a:spcPct val="107000"/>
                        </a:lnSpc>
                        <a:buFont typeface="Symbol" panose="05050102010706020507" pitchFamily="18" charset="2"/>
                        <a:buChar char=""/>
                      </a:pPr>
                      <a:r>
                        <a:rPr lang="en-GB" sz="1400" kern="100" dirty="0">
                          <a:effectLst/>
                        </a:rPr>
                        <a:t>A record of illnesses or surgeries</a:t>
                      </a:r>
                    </a:p>
                    <a:p>
                      <a:pPr marL="342900" lvl="0" indent="-342900" algn="just">
                        <a:lnSpc>
                          <a:spcPct val="107000"/>
                        </a:lnSpc>
                        <a:buFont typeface="Symbol" panose="05050102010706020507" pitchFamily="18" charset="2"/>
                        <a:buChar char=""/>
                      </a:pPr>
                      <a:r>
                        <a:rPr lang="en-GB" sz="1400" kern="100" dirty="0">
                          <a:effectLst/>
                        </a:rPr>
                        <a:t>A vaccination record</a:t>
                      </a:r>
                    </a:p>
                    <a:p>
                      <a:pPr marL="342900" lvl="0" indent="-342900" algn="just">
                        <a:lnSpc>
                          <a:spcPct val="107000"/>
                        </a:lnSpc>
                        <a:buFont typeface="Symbol" panose="05050102010706020507" pitchFamily="18" charset="2"/>
                        <a:buChar char=""/>
                      </a:pPr>
                      <a:r>
                        <a:rPr lang="en-GB" sz="1400" kern="100" dirty="0">
                          <a:effectLst/>
                        </a:rPr>
                        <a:t>Chronic health conditions</a:t>
                      </a:r>
                    </a:p>
                    <a:p>
                      <a:pPr marL="342900" lvl="0" indent="-342900" algn="just">
                        <a:lnSpc>
                          <a:spcPct val="107000"/>
                        </a:lnSpc>
                        <a:buFont typeface="Symbol" panose="05050102010706020507" pitchFamily="18" charset="2"/>
                        <a:buChar char=""/>
                      </a:pPr>
                      <a:r>
                        <a:rPr lang="en-GB" sz="1400" kern="100" dirty="0">
                          <a:effectLst/>
                        </a:rPr>
                        <a:t>Living wills or advance directives</a:t>
                      </a:r>
                    </a:p>
                    <a:p>
                      <a:pPr marL="342900" lvl="0" indent="-342900" algn="just">
                        <a:lnSpc>
                          <a:spcPct val="107000"/>
                        </a:lnSpc>
                        <a:buFont typeface="Symbol" panose="05050102010706020507" pitchFamily="18" charset="2"/>
                        <a:buChar char=""/>
                      </a:pPr>
                      <a:r>
                        <a:rPr lang="en-GB" sz="1400" kern="100" dirty="0">
                          <a:effectLst/>
                        </a:rPr>
                        <a:t>Family histories</a:t>
                      </a:r>
                    </a:p>
                    <a:p>
                      <a:pPr marL="342900" lvl="0" indent="-342900" algn="just">
                        <a:lnSpc>
                          <a:spcPct val="107000"/>
                        </a:lnSpc>
                        <a:spcAft>
                          <a:spcPts val="800"/>
                        </a:spcAft>
                        <a:buFont typeface="Symbol" panose="05050102010706020507" pitchFamily="18" charset="2"/>
                        <a:buChar char=""/>
                      </a:pPr>
                      <a:r>
                        <a:rPr lang="en-GB" sz="1400" kern="100" dirty="0">
                          <a:effectLst/>
                        </a:rPr>
                        <a:t>Activity data (via Strava, smart watches and smartphones)</a:t>
                      </a:r>
                    </a:p>
                    <a:p>
                      <a:pPr>
                        <a:lnSpc>
                          <a:spcPct val="107000"/>
                        </a:lnSpc>
                        <a:spcAft>
                          <a:spcPts val="800"/>
                        </a:spcAft>
                      </a:pPr>
                      <a:r>
                        <a:rPr lang="en-GB" sz="1400" kern="100" dirty="0">
                          <a:effectLst/>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Promote the use of the My Health and Care App available through the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1787069"/>
                  </a:ext>
                </a:extLst>
              </a:tr>
            </a:tbl>
          </a:graphicData>
        </a:graphic>
      </p:graphicFrame>
    </p:spTree>
    <p:extLst>
      <p:ext uri="{BB962C8B-B14F-4D97-AF65-F5344CB8AC3E}">
        <p14:creationId xmlns:p14="http://schemas.microsoft.com/office/powerpoint/2010/main" val="3621481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7</a:t>
            </a:fld>
            <a:endParaRPr lang="en-US"/>
          </a:p>
        </p:txBody>
      </p:sp>
      <p:graphicFrame>
        <p:nvGraphicFramePr>
          <p:cNvPr id="3" name="Table 2">
            <a:extLst>
              <a:ext uri="{FF2B5EF4-FFF2-40B4-BE49-F238E27FC236}">
                <a16:creationId xmlns:a16="http://schemas.microsoft.com/office/drawing/2014/main" id="{F8234FA1-937A-E6B5-FCA1-41B8ECA9C1EF}"/>
              </a:ext>
            </a:extLst>
          </p:cNvPr>
          <p:cNvGraphicFramePr>
            <a:graphicFrameLocks noGrp="1"/>
          </p:cNvGraphicFramePr>
          <p:nvPr>
            <p:extLst>
              <p:ext uri="{D42A27DB-BD31-4B8C-83A1-F6EECF244321}">
                <p14:modId xmlns:p14="http://schemas.microsoft.com/office/powerpoint/2010/main" val="3876302998"/>
              </p:ext>
            </p:extLst>
          </p:nvPr>
        </p:nvGraphicFramePr>
        <p:xfrm>
          <a:off x="838200" y="252527"/>
          <a:ext cx="10515600" cy="6092572"/>
        </p:xfrm>
        <a:graphic>
          <a:graphicData uri="http://schemas.openxmlformats.org/drawingml/2006/table">
            <a:tbl>
              <a:tblPr firstRow="1" firstCol="1" bandRow="1">
                <a:tableStyleId>{5940675A-B579-460E-94D1-54222C63F5DA}</a:tableStyleId>
              </a:tblPr>
              <a:tblGrid>
                <a:gridCol w="2144221">
                  <a:extLst>
                    <a:ext uri="{9D8B030D-6E8A-4147-A177-3AD203B41FA5}">
                      <a16:colId xmlns:a16="http://schemas.microsoft.com/office/drawing/2014/main" val="2556218976"/>
                    </a:ext>
                  </a:extLst>
                </a:gridCol>
                <a:gridCol w="6045203">
                  <a:extLst>
                    <a:ext uri="{9D8B030D-6E8A-4147-A177-3AD203B41FA5}">
                      <a16:colId xmlns:a16="http://schemas.microsoft.com/office/drawing/2014/main" val="461454883"/>
                    </a:ext>
                  </a:extLst>
                </a:gridCol>
                <a:gridCol w="2326176">
                  <a:extLst>
                    <a:ext uri="{9D8B030D-6E8A-4147-A177-3AD203B41FA5}">
                      <a16:colId xmlns:a16="http://schemas.microsoft.com/office/drawing/2014/main" val="2054892709"/>
                    </a:ext>
                  </a:extLst>
                </a:gridCol>
              </a:tblGrid>
              <a:tr h="2991334">
                <a:tc>
                  <a:txBody>
                    <a:bodyPr/>
                    <a:lstStyle/>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a:effectLst/>
                        </a:rPr>
                        <a:t> </a:t>
                      </a:r>
                    </a:p>
                    <a:p>
                      <a:pPr algn="ctr">
                        <a:lnSpc>
                          <a:spcPct val="107000"/>
                        </a:lnSpc>
                        <a:spcAft>
                          <a:spcPts val="800"/>
                        </a:spcAft>
                      </a:pPr>
                      <a:r>
                        <a:rPr lang="en-GB" sz="1400" kern="100" dirty="0" err="1">
                          <a:effectLst/>
                        </a:rPr>
                        <a:t>MyHealth</a:t>
                      </a:r>
                      <a:r>
                        <a:rPr lang="en-GB" sz="1400" kern="100" dirty="0">
                          <a:effectLst/>
                        </a:rPr>
                        <a:t> and Care [</a:t>
                      </a:r>
                      <a:r>
                        <a:rPr lang="en-GB" sz="1400" kern="100" dirty="0" err="1">
                          <a:effectLst/>
                        </a:rPr>
                        <a:t>Graphnet</a:t>
                      </a:r>
                      <a:r>
                        <a:rPr lang="en-GB" sz="1400" kern="100" dirty="0">
                          <a:effectLst/>
                        </a:rPr>
                        <a: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a:effectLst/>
                        </a:rPr>
                        <a:t>My Health and Care App is a mobile app that patients can download on phone or tablet and provides the PHR. It’s part of the One Health and Care resources, and it lets users access important information about their health and social care whenever they need it, all in one place. </a:t>
                      </a:r>
                    </a:p>
                    <a:p>
                      <a:pPr algn="just">
                        <a:lnSpc>
                          <a:spcPct val="107000"/>
                        </a:lnSpc>
                        <a:spcAft>
                          <a:spcPts val="800"/>
                        </a:spcAft>
                      </a:pPr>
                      <a:r>
                        <a:rPr lang="en-GB" sz="1400" kern="100">
                          <a:effectLst/>
                        </a:rPr>
                        <a:t>With this app, users can: </a:t>
                      </a:r>
                    </a:p>
                    <a:p>
                      <a:pPr marL="342900" lvl="0" indent="-342900" algn="just">
                        <a:lnSpc>
                          <a:spcPct val="107000"/>
                        </a:lnSpc>
                        <a:buFont typeface="Symbol" panose="05050102010706020507" pitchFamily="18" charset="2"/>
                        <a:buChar char=""/>
                      </a:pPr>
                      <a:r>
                        <a:rPr lang="en-GB" sz="1400" kern="100">
                          <a:effectLst/>
                        </a:rPr>
                        <a:t>See a summary of medical and social care records: they can check out important information about health that their GP, and other professionals have written down. </a:t>
                      </a:r>
                    </a:p>
                    <a:p>
                      <a:pPr marL="342900" lvl="0" indent="-342900" algn="just">
                        <a:lnSpc>
                          <a:spcPct val="107000"/>
                        </a:lnSpc>
                        <a:buFont typeface="Symbol" panose="05050102010706020507" pitchFamily="18" charset="2"/>
                        <a:buChar char=""/>
                      </a:pPr>
                      <a:r>
                        <a:rPr lang="en-GB" sz="1400" kern="100">
                          <a:effectLst/>
                        </a:rPr>
                        <a:t>Keep track of their health and wellbeing: they can also use the app to record their own information, like how they are feeling or any changes in their health. </a:t>
                      </a:r>
                    </a:p>
                    <a:p>
                      <a:pPr marL="342900" lvl="0" indent="-342900" algn="just">
                        <a:lnSpc>
                          <a:spcPct val="107000"/>
                        </a:lnSpc>
                        <a:spcAft>
                          <a:spcPts val="800"/>
                        </a:spcAft>
                        <a:buFont typeface="Symbol" panose="05050102010706020507" pitchFamily="18" charset="2"/>
                        <a:buChar char=""/>
                      </a:pPr>
                      <a:r>
                        <a:rPr lang="en-GB" sz="1400" kern="100">
                          <a:effectLst/>
                        </a:rPr>
                        <a:t>Get advice and support: If they need help or advice about their health, the app can connect them with helpful resources and support.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Utilisation and promotion to enhance usage</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3125876"/>
                  </a:ext>
                </a:extLst>
              </a:tr>
              <a:tr h="1069819">
                <a:tc>
                  <a:txBody>
                    <a:bodyPr/>
                    <a:lstStyle/>
                    <a:p>
                      <a:pPr algn="ctr">
                        <a:lnSpc>
                          <a:spcPct val="107000"/>
                        </a:lnSpc>
                        <a:spcAft>
                          <a:spcPts val="800"/>
                        </a:spcAft>
                      </a:pPr>
                      <a:r>
                        <a:rPr lang="en-GB" sz="1400" kern="100">
                          <a:effectLst/>
                        </a:rPr>
                        <a:t> </a:t>
                      </a:r>
                    </a:p>
                    <a:p>
                      <a:pPr algn="ctr">
                        <a:lnSpc>
                          <a:spcPct val="107000"/>
                        </a:lnSpc>
                        <a:spcAft>
                          <a:spcPts val="800"/>
                        </a:spcAft>
                      </a:pPr>
                      <a:r>
                        <a:rPr lang="en-GB" sz="1400" kern="100">
                          <a:effectLst/>
                        </a:rPr>
                        <a:t>BadgerNet</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err="1">
                          <a:effectLst/>
                        </a:rPr>
                        <a:t>BadgerNet</a:t>
                      </a:r>
                      <a:r>
                        <a:rPr lang="en-GB" sz="1400" kern="100" dirty="0">
                          <a:effectLst/>
                        </a:rPr>
                        <a:t> is the digital system used by University Hospitals of North Midlands NHS Trust (UHNM) maternity/perinatal care service. From a clinical care perspective it includes care records, access to view and interact with their care records for women and families, and tools to support those looking after women and children.  This includes interfacing to key devices like monitors and CTG machines.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Future integration plan with OHC</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2057689"/>
                  </a:ext>
                </a:extLst>
              </a:tr>
              <a:tr h="853680">
                <a:tc>
                  <a:txBody>
                    <a:bodyPr/>
                    <a:lstStyle/>
                    <a:p>
                      <a:pPr algn="ctr">
                        <a:lnSpc>
                          <a:spcPct val="107000"/>
                        </a:lnSpc>
                        <a:spcAft>
                          <a:spcPts val="800"/>
                        </a:spcAft>
                      </a:pPr>
                      <a:r>
                        <a:rPr lang="en-GB" sz="1400" kern="100">
                          <a:effectLst/>
                        </a:rPr>
                        <a:t>EMIS Web</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A Primary Care digital clinical system supporting joined up working across all care settings. 90+% of our GPs in Staffordshire and Stoke-on-Trent use EMIS. (Approx 133 out of 142 GP practices)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Current data feed from GP practices in Staffordshire and Stoke-on-Trent into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55403686"/>
                  </a:ext>
                </a:extLst>
              </a:tr>
              <a:tr h="637539">
                <a:tc>
                  <a:txBody>
                    <a:bodyPr/>
                    <a:lstStyle/>
                    <a:p>
                      <a:pPr algn="ctr">
                        <a:lnSpc>
                          <a:spcPct val="107000"/>
                        </a:lnSpc>
                        <a:spcAft>
                          <a:spcPts val="800"/>
                        </a:spcAft>
                      </a:pPr>
                      <a:r>
                        <a:rPr lang="en-GB" sz="1400" kern="100">
                          <a:effectLst/>
                        </a:rPr>
                        <a:t>Systm One [TPP]</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err="1">
                          <a:effectLst/>
                        </a:rPr>
                        <a:t>SystmOne</a:t>
                      </a:r>
                      <a:r>
                        <a:rPr lang="en-GB" sz="1400" kern="100" dirty="0">
                          <a:effectLst/>
                        </a:rPr>
                        <a:t> a primary care digital clinical system used in TPP practices (approx. 9 in Staffordshire and Stoke-on-Trent out of 142 GP practices)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Current data feed from GP practices in Staffordshire and Stoke-on-Trent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9008042"/>
                  </a:ext>
                </a:extLst>
              </a:tr>
            </a:tbl>
          </a:graphicData>
        </a:graphic>
      </p:graphicFrame>
    </p:spTree>
    <p:extLst>
      <p:ext uri="{BB962C8B-B14F-4D97-AF65-F5344CB8AC3E}">
        <p14:creationId xmlns:p14="http://schemas.microsoft.com/office/powerpoint/2010/main" val="784117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8</a:t>
            </a:fld>
            <a:endParaRPr lang="en-US"/>
          </a:p>
        </p:txBody>
      </p:sp>
      <p:graphicFrame>
        <p:nvGraphicFramePr>
          <p:cNvPr id="2" name="Table 1">
            <a:extLst>
              <a:ext uri="{FF2B5EF4-FFF2-40B4-BE49-F238E27FC236}">
                <a16:creationId xmlns:a16="http://schemas.microsoft.com/office/drawing/2014/main" id="{E0FA7785-89A0-4A70-2878-C59325ADF15B}"/>
              </a:ext>
            </a:extLst>
          </p:cNvPr>
          <p:cNvGraphicFramePr>
            <a:graphicFrameLocks noGrp="1"/>
          </p:cNvGraphicFramePr>
          <p:nvPr>
            <p:extLst>
              <p:ext uri="{D42A27DB-BD31-4B8C-83A1-F6EECF244321}">
                <p14:modId xmlns:p14="http://schemas.microsoft.com/office/powerpoint/2010/main" val="2243346292"/>
              </p:ext>
            </p:extLst>
          </p:nvPr>
        </p:nvGraphicFramePr>
        <p:xfrm>
          <a:off x="838200" y="143068"/>
          <a:ext cx="10515600" cy="6152516"/>
        </p:xfrm>
        <a:graphic>
          <a:graphicData uri="http://schemas.openxmlformats.org/drawingml/2006/table">
            <a:tbl>
              <a:tblPr firstRow="1" firstCol="1" bandRow="1">
                <a:tableStyleId>{5940675A-B579-460E-94D1-54222C63F5DA}</a:tableStyleId>
              </a:tblPr>
              <a:tblGrid>
                <a:gridCol w="2144221">
                  <a:extLst>
                    <a:ext uri="{9D8B030D-6E8A-4147-A177-3AD203B41FA5}">
                      <a16:colId xmlns:a16="http://schemas.microsoft.com/office/drawing/2014/main" val="4175538559"/>
                    </a:ext>
                  </a:extLst>
                </a:gridCol>
                <a:gridCol w="6045203">
                  <a:extLst>
                    <a:ext uri="{9D8B030D-6E8A-4147-A177-3AD203B41FA5}">
                      <a16:colId xmlns:a16="http://schemas.microsoft.com/office/drawing/2014/main" val="1155759153"/>
                    </a:ext>
                  </a:extLst>
                </a:gridCol>
                <a:gridCol w="2326176">
                  <a:extLst>
                    <a:ext uri="{9D8B030D-6E8A-4147-A177-3AD203B41FA5}">
                      <a16:colId xmlns:a16="http://schemas.microsoft.com/office/drawing/2014/main" val="83076300"/>
                    </a:ext>
                  </a:extLst>
                </a:gridCol>
              </a:tblGrid>
              <a:tr h="0">
                <a:tc>
                  <a:txBody>
                    <a:bodyPr/>
                    <a:lstStyle/>
                    <a:p>
                      <a:pPr algn="ctr">
                        <a:lnSpc>
                          <a:spcPct val="107000"/>
                        </a:lnSpc>
                        <a:spcAft>
                          <a:spcPts val="800"/>
                        </a:spcAft>
                      </a:pPr>
                      <a:r>
                        <a:rPr lang="en-GB" sz="1400" kern="100" dirty="0" err="1">
                          <a:effectLst/>
                        </a:rPr>
                        <a:t>CareFlow</a:t>
                      </a:r>
                      <a:r>
                        <a:rPr lang="en-GB" sz="1400" kern="100" dirty="0">
                          <a:effectLst/>
                        </a:rPr>
                        <a:t> [System 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err="1">
                          <a:effectLst/>
                        </a:rPr>
                        <a:t>CareFlow</a:t>
                      </a:r>
                      <a:r>
                        <a:rPr lang="en-GB" sz="1400" kern="100" dirty="0">
                          <a:effectLst/>
                        </a:rPr>
                        <a:t> is a cloud and mobile-enabled Electronic Patient Record (EPR) used by University Hospitals of North Midlands NHS Trust (UHNM).</a:t>
                      </a:r>
                    </a:p>
                    <a:p>
                      <a:pPr algn="just">
                        <a:lnSpc>
                          <a:spcPct val="107000"/>
                        </a:lnSpc>
                        <a:spcAft>
                          <a:spcPts val="800"/>
                        </a:spcAft>
                      </a:pPr>
                      <a:r>
                        <a:rPr lang="en-GB" sz="1400" kern="100" dirty="0">
                          <a:effectLst/>
                        </a:rPr>
                        <a: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Current data feed into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59807314"/>
                  </a:ext>
                </a:extLst>
              </a:tr>
              <a:tr h="0">
                <a:tc>
                  <a:txBody>
                    <a:bodyPr/>
                    <a:lstStyle/>
                    <a:p>
                      <a:pPr algn="ctr">
                        <a:lnSpc>
                          <a:spcPct val="107000"/>
                        </a:lnSpc>
                        <a:spcAft>
                          <a:spcPts val="800"/>
                        </a:spcAft>
                      </a:pPr>
                      <a:r>
                        <a:rPr lang="en-GB" sz="1400" kern="100">
                          <a:effectLst/>
                        </a:rPr>
                        <a:t>Total Mobile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A mobile system provides clinical staff with information they need to complete their work effectively through smart forms.</a:t>
                      </a:r>
                    </a:p>
                    <a:p>
                      <a:pPr algn="just">
                        <a:lnSpc>
                          <a:spcPct val="107000"/>
                        </a:lnSpc>
                        <a:spcAft>
                          <a:spcPts val="800"/>
                        </a:spcAft>
                      </a:pPr>
                      <a:r>
                        <a:rPr lang="en-GB" sz="1400" kern="100" dirty="0">
                          <a:effectLst/>
                        </a:rPr>
                        <a:t>Midlands Partnership University NHS Foundation Trust (MPFT) community services use Total Mobile system.</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87090233"/>
                  </a:ext>
                </a:extLst>
              </a:tr>
              <a:tr h="0">
                <a:tc>
                  <a:txBody>
                    <a:bodyPr/>
                    <a:lstStyle/>
                    <a:p>
                      <a:pPr algn="ctr">
                        <a:lnSpc>
                          <a:spcPct val="107000"/>
                        </a:lnSpc>
                        <a:spcAft>
                          <a:spcPts val="800"/>
                        </a:spcAft>
                      </a:pPr>
                      <a:r>
                        <a:rPr lang="en-GB" sz="1400" kern="100">
                          <a:effectLst/>
                        </a:rPr>
                        <a:t>MediTech</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a:effectLst/>
                        </a:rPr>
                        <a:t>Meditech is a supplier of electronic prescribing and medicines administration (</a:t>
                      </a:r>
                      <a:r>
                        <a:rPr lang="en-GB" sz="1400" kern="100" dirty="0" err="1">
                          <a:effectLst/>
                        </a:rPr>
                        <a:t>ePMA</a:t>
                      </a:r>
                      <a:r>
                        <a:rPr lang="en-GB" sz="1400" kern="100" dirty="0">
                          <a:effectLst/>
                        </a:rPr>
                        <a:t>) systems used by NHS trusts. Here is information on the supplier and the trusts that use them. It is a system used by University Hospital of Derby and Burton Hospitals NHS Foundation Trust (UHDB).</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Current data feed from University Hospital of Derby and Burton Hospitals NHS Foundation Trust to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71103636"/>
                  </a:ext>
                </a:extLst>
              </a:tr>
              <a:tr h="0">
                <a:tc>
                  <a:txBody>
                    <a:bodyPr/>
                    <a:lstStyle/>
                    <a:p>
                      <a:pPr algn="ctr">
                        <a:lnSpc>
                          <a:spcPct val="107000"/>
                        </a:lnSpc>
                        <a:spcAft>
                          <a:spcPts val="800"/>
                        </a:spcAft>
                      </a:pPr>
                      <a:r>
                        <a:rPr lang="en-GB" sz="1400" kern="100">
                          <a:effectLst/>
                        </a:rPr>
                        <a:t>CareWorks</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a:effectLst/>
                        </a:rPr>
                        <a:t>CareWorks is a Social Care system solution used by clinicians and social workers in Staffordshire Council</a:t>
                      </a:r>
                    </a:p>
                    <a:p>
                      <a:pPr algn="just">
                        <a:lnSpc>
                          <a:spcPct val="107000"/>
                        </a:lnSpc>
                        <a:spcAft>
                          <a:spcPts val="800"/>
                        </a:spcAft>
                      </a:pPr>
                      <a:r>
                        <a:rPr lang="en-GB" sz="1400" kern="100">
                          <a:effectLst/>
                        </a:rPr>
                        <a:t>It </a:t>
                      </a:r>
                    </a:p>
                    <a:p>
                      <a:pPr marL="342900" lvl="0" indent="-342900" algn="just">
                        <a:lnSpc>
                          <a:spcPct val="107000"/>
                        </a:lnSpc>
                        <a:buFont typeface="Symbol" panose="05050102010706020507" pitchFamily="18" charset="2"/>
                        <a:buChar char=""/>
                      </a:pPr>
                      <a:r>
                        <a:rPr lang="en-GB" sz="1400" kern="100">
                          <a:effectLst/>
                        </a:rPr>
                        <a:t>provides solutions to find the services that best meet user needs and participate in the decisions around their care.</a:t>
                      </a:r>
                    </a:p>
                    <a:p>
                      <a:pPr marL="342900" lvl="0" indent="-342900" algn="just">
                        <a:lnSpc>
                          <a:spcPct val="107000"/>
                        </a:lnSpc>
                        <a:spcAft>
                          <a:spcPts val="800"/>
                        </a:spcAft>
                        <a:buFont typeface="Symbol" panose="05050102010706020507" pitchFamily="18" charset="2"/>
                        <a:buChar char=""/>
                      </a:pPr>
                      <a:r>
                        <a:rPr lang="en-GB" sz="1400" kern="100">
                          <a:effectLst/>
                        </a:rPr>
                        <a:t>provides mobile working solutions to allow nurses, mental health professionals, therapists, and social workers to spend more time with patients and less time with paperwork.</a:t>
                      </a:r>
                    </a:p>
                    <a:p>
                      <a:pPr algn="just">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rPr>
                        <a:t>Current data feed from Staffordshire Council to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27364470"/>
                  </a:ext>
                </a:extLst>
              </a:tr>
              <a:tr h="0">
                <a:tc>
                  <a:txBody>
                    <a:bodyPr/>
                    <a:lstStyle/>
                    <a:p>
                      <a:pPr algn="ctr">
                        <a:lnSpc>
                          <a:spcPct val="107000"/>
                        </a:lnSpc>
                        <a:spcAft>
                          <a:spcPts val="800"/>
                        </a:spcAft>
                      </a:pPr>
                      <a:r>
                        <a:rPr lang="en-GB" sz="1400" kern="100">
                          <a:effectLst/>
                        </a:rPr>
                        <a:t>LiquidLogic</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800"/>
                        </a:spcAft>
                      </a:pPr>
                      <a:r>
                        <a:rPr lang="en-GB" sz="1400" kern="100" dirty="0" err="1">
                          <a:effectLst/>
                        </a:rPr>
                        <a:t>Liquidlogic</a:t>
                      </a:r>
                      <a:r>
                        <a:rPr lang="en-GB" sz="1400" kern="100" dirty="0">
                          <a:effectLst/>
                        </a:rPr>
                        <a:t> is another electronic social care solution used by Stoke-on-Trent Council designed to be used by social workers, professionals in partner agencies such as health, care providers, the third sector, service users, and carers.</a:t>
                      </a:r>
                    </a:p>
                  </a:txBody>
                  <a:tcPr marL="68580" marR="68580" marT="0" marB="0"/>
                </a:tc>
                <a:tc>
                  <a:txBody>
                    <a:bodyPr/>
                    <a:lstStyle/>
                    <a:p>
                      <a:pPr>
                        <a:lnSpc>
                          <a:spcPct val="107000"/>
                        </a:lnSpc>
                        <a:spcAft>
                          <a:spcPts val="800"/>
                        </a:spcAft>
                      </a:pPr>
                      <a:r>
                        <a:rPr lang="en-GB" sz="1400" kern="100" dirty="0">
                          <a:effectLst/>
                        </a:rPr>
                        <a:t>Current data feed from Stoke-on- Trent Council to OHC.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74443865"/>
                  </a:ext>
                </a:extLst>
              </a:tr>
            </a:tbl>
          </a:graphicData>
        </a:graphic>
      </p:graphicFrame>
    </p:spTree>
    <p:extLst>
      <p:ext uri="{BB962C8B-B14F-4D97-AF65-F5344CB8AC3E}">
        <p14:creationId xmlns:p14="http://schemas.microsoft.com/office/powerpoint/2010/main" val="3695833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95B1E7-5630-D8F3-DC50-1D67E9D36FBA}"/>
              </a:ext>
            </a:extLst>
          </p:cNvPr>
          <p:cNvSpPr>
            <a:spLocks noGrp="1"/>
          </p:cNvSpPr>
          <p:nvPr>
            <p:ph type="ftr" sz="quarter" idx="11"/>
          </p:nvPr>
        </p:nvSpPr>
        <p:spPr/>
        <p:txBody>
          <a:bodyPr/>
          <a:lstStyle/>
          <a:p>
            <a:r>
              <a:rPr lang="en-US"/>
              <a:t>Staffordshire and Stoke-on-Trent Integrated Care System</a:t>
            </a:r>
          </a:p>
          <a:p>
            <a:r>
              <a:rPr lang="en-US"/>
              <a:t>
</a:t>
            </a:r>
            <a:endParaRPr lang="en-US" dirty="0"/>
          </a:p>
        </p:txBody>
      </p:sp>
      <p:sp>
        <p:nvSpPr>
          <p:cNvPr id="5" name="Slide Number Placeholder 4">
            <a:extLst>
              <a:ext uri="{FF2B5EF4-FFF2-40B4-BE49-F238E27FC236}">
                <a16:creationId xmlns:a16="http://schemas.microsoft.com/office/drawing/2014/main" id="{5E0EED36-D01E-E7A4-903A-B77C0CC4A4BD}"/>
              </a:ext>
            </a:extLst>
          </p:cNvPr>
          <p:cNvSpPr>
            <a:spLocks noGrp="1"/>
          </p:cNvSpPr>
          <p:nvPr>
            <p:ph type="sldNum" sz="quarter" idx="12"/>
          </p:nvPr>
        </p:nvSpPr>
        <p:spPr/>
        <p:txBody>
          <a:bodyPr/>
          <a:lstStyle/>
          <a:p>
            <a:fld id="{CD8E907E-315C-F745-8CA6-CE49E976B740}" type="slidenum">
              <a:rPr lang="en-US" smtClean="0"/>
              <a:pPr/>
              <a:t>9</a:t>
            </a:fld>
            <a:endParaRPr lang="en-US"/>
          </a:p>
        </p:txBody>
      </p:sp>
      <p:graphicFrame>
        <p:nvGraphicFramePr>
          <p:cNvPr id="3" name="Table 2">
            <a:extLst>
              <a:ext uri="{FF2B5EF4-FFF2-40B4-BE49-F238E27FC236}">
                <a16:creationId xmlns:a16="http://schemas.microsoft.com/office/drawing/2014/main" id="{7844805A-F6A4-2E97-D1D2-9B76DFA858BA}"/>
              </a:ext>
            </a:extLst>
          </p:cNvPr>
          <p:cNvGraphicFramePr>
            <a:graphicFrameLocks noGrp="1"/>
          </p:cNvGraphicFramePr>
          <p:nvPr>
            <p:extLst>
              <p:ext uri="{D42A27DB-BD31-4B8C-83A1-F6EECF244321}">
                <p14:modId xmlns:p14="http://schemas.microsoft.com/office/powerpoint/2010/main" val="1751076864"/>
              </p:ext>
            </p:extLst>
          </p:nvPr>
        </p:nvGraphicFramePr>
        <p:xfrm>
          <a:off x="841152" y="1010336"/>
          <a:ext cx="10512648" cy="4494594"/>
        </p:xfrm>
        <a:graphic>
          <a:graphicData uri="http://schemas.openxmlformats.org/drawingml/2006/table">
            <a:tbl>
              <a:tblPr firstRow="1" firstCol="1" bandRow="1">
                <a:tableStyleId>{5940675A-B579-460E-94D1-54222C63F5DA}</a:tableStyleId>
              </a:tblPr>
              <a:tblGrid>
                <a:gridCol w="2143619">
                  <a:extLst>
                    <a:ext uri="{9D8B030D-6E8A-4147-A177-3AD203B41FA5}">
                      <a16:colId xmlns:a16="http://schemas.microsoft.com/office/drawing/2014/main" val="2131567708"/>
                    </a:ext>
                  </a:extLst>
                </a:gridCol>
                <a:gridCol w="6043506">
                  <a:extLst>
                    <a:ext uri="{9D8B030D-6E8A-4147-A177-3AD203B41FA5}">
                      <a16:colId xmlns:a16="http://schemas.microsoft.com/office/drawing/2014/main" val="4144921765"/>
                    </a:ext>
                  </a:extLst>
                </a:gridCol>
                <a:gridCol w="2325523">
                  <a:extLst>
                    <a:ext uri="{9D8B030D-6E8A-4147-A177-3AD203B41FA5}">
                      <a16:colId xmlns:a16="http://schemas.microsoft.com/office/drawing/2014/main" val="599654085"/>
                    </a:ext>
                  </a:extLst>
                </a:gridCol>
              </a:tblGrid>
              <a:tr h="942544">
                <a:tc>
                  <a:txBody>
                    <a:bodyPr/>
                    <a:lstStyle/>
                    <a:p>
                      <a:pPr algn="ctr">
                        <a:lnSpc>
                          <a:spcPct val="107000"/>
                        </a:lnSpc>
                        <a:spcAft>
                          <a:spcPts val="800"/>
                        </a:spcAft>
                      </a:pPr>
                      <a:r>
                        <a:rPr lang="en-GB" sz="1400" kern="100" dirty="0">
                          <a:effectLst/>
                        </a:rPr>
                        <a:t>Lorenzo [DXC Technology]</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a:effectLst/>
                        </a:rPr>
                        <a:t>Lorenzo patient record systems is another Electronic Patient Record (EPR), used by North Staffs Combined Healthcare NHS Trust.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a:effectLst/>
                        </a:rPr>
                        <a:t>Current data feed from North Staffordshire Combined Healthcare NHS Trust to OHC</a:t>
                      </a:r>
                    </a:p>
                    <a:p>
                      <a:pPr>
                        <a:lnSpc>
                          <a:spcPct val="107000"/>
                        </a:lnSpc>
                        <a:spcAft>
                          <a:spcPts val="800"/>
                        </a:spcAft>
                      </a:pPr>
                      <a:r>
                        <a:rPr lang="en-GB" sz="1400" kern="100">
                          <a:effectLst/>
                        </a:rPr>
                        <a:t> </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352886130"/>
                  </a:ext>
                </a:extLst>
              </a:tr>
              <a:tr h="607974">
                <a:tc>
                  <a:txBody>
                    <a:bodyPr/>
                    <a:lstStyle/>
                    <a:p>
                      <a:pPr algn="ctr">
                        <a:lnSpc>
                          <a:spcPct val="107000"/>
                        </a:lnSpc>
                        <a:spcAft>
                          <a:spcPts val="800"/>
                        </a:spcAft>
                      </a:pPr>
                      <a:r>
                        <a:rPr lang="en-GB" sz="1400" kern="100">
                          <a:effectLst/>
                        </a:rPr>
                        <a:t>Rio</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a:effectLst/>
                        </a:rPr>
                        <a:t>RIO is another Electronic Patient Record (EPR) used by Midlands Partnership University NHS Foundation Trust (MPFT) for inpatient care.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a:effectLst/>
                        </a:rPr>
                        <a:t>Current data feed from Midlands Partnership NHS Foundation Trust</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1097340929"/>
                  </a:ext>
                </a:extLst>
              </a:tr>
              <a:tr h="1020247">
                <a:tc>
                  <a:txBody>
                    <a:bodyPr/>
                    <a:lstStyle/>
                    <a:p>
                      <a:pPr algn="ctr">
                        <a:lnSpc>
                          <a:spcPct val="107000"/>
                        </a:lnSpc>
                        <a:spcAft>
                          <a:spcPts val="800"/>
                        </a:spcAft>
                      </a:pPr>
                      <a:r>
                        <a:rPr lang="en-GB" sz="1400" kern="100">
                          <a:effectLst/>
                        </a:rPr>
                        <a:t>NHS Wayfinder</a:t>
                      </a:r>
                      <a:endParaRPr lang="en-GB" sz="1400" kern="10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a:effectLst/>
                        </a:rPr>
                        <a:t>The services will enable NHS Digital to provide a service to NHS patients in England through the NHS App, both in mobile and desktop formats, to securely view summary details of their scheduled appointments with acute NHS Trusts and to enable them to access further details about those appointments from the NHS App. The NHS App is accessible to all members of public.</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dirty="0">
                          <a:effectLst/>
                        </a:rPr>
                        <a:t>NHS App is the gateway and user authentication for the My Health and Care app</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667027279"/>
                  </a:ext>
                </a:extLst>
              </a:tr>
              <a:tr h="942544">
                <a:tc>
                  <a:txBody>
                    <a:bodyPr/>
                    <a:lstStyle/>
                    <a:p>
                      <a:pPr algn="ctr">
                        <a:lnSpc>
                          <a:spcPct val="107000"/>
                        </a:lnSpc>
                        <a:spcAft>
                          <a:spcPts val="800"/>
                        </a:spcAft>
                      </a:pPr>
                      <a:r>
                        <a:rPr lang="en-GB" sz="1400" kern="100" dirty="0">
                          <a:effectLst/>
                        </a:rPr>
                        <a:t>Child Protection - Information Sharing </a:t>
                      </a:r>
                    </a:p>
                    <a:p>
                      <a:pPr algn="ctr">
                        <a:lnSpc>
                          <a:spcPct val="107000"/>
                        </a:lnSpc>
                        <a:spcAft>
                          <a:spcPts val="800"/>
                        </a:spcAft>
                      </a:pPr>
                      <a:r>
                        <a:rPr lang="en-GB" sz="1400" kern="100" dirty="0">
                          <a:effectLst/>
                        </a:rPr>
                        <a:t>(CP-IS)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gn="just">
                        <a:lnSpc>
                          <a:spcPct val="107000"/>
                        </a:lnSpc>
                        <a:spcAft>
                          <a:spcPts val="800"/>
                        </a:spcAft>
                      </a:pPr>
                      <a:r>
                        <a:rPr lang="en-GB" sz="1400" kern="100" dirty="0">
                          <a:effectLst/>
                        </a:rPr>
                        <a:t>The Child Protection - Information Sharing (CP-IS) service helps health and social care workers share information securely to better protect children and young people who are known to social care because they are: looked after. or have a child protection plan.</a:t>
                      </a:r>
                    </a:p>
                    <a:p>
                      <a:pPr algn="just">
                        <a:lnSpc>
                          <a:spcPct val="107000"/>
                        </a:lnSpc>
                        <a:spcAft>
                          <a:spcPts val="800"/>
                        </a:spcAft>
                      </a:pPr>
                      <a:r>
                        <a:rPr lang="en-GB" sz="1400" kern="100" dirty="0">
                          <a:effectLst/>
                        </a:rPr>
                        <a:t>CP-IS is a national system used by social care teams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tc>
                  <a:txBody>
                    <a:bodyPr/>
                    <a:lstStyle/>
                    <a:p>
                      <a:pPr>
                        <a:lnSpc>
                          <a:spcPct val="107000"/>
                        </a:lnSpc>
                        <a:spcAft>
                          <a:spcPts val="800"/>
                        </a:spcAft>
                      </a:pPr>
                      <a:r>
                        <a:rPr lang="en-GB" sz="1400" kern="100" dirty="0">
                          <a:effectLst/>
                        </a:rPr>
                        <a:t>Future integration plan</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5285" marR="65285" marT="0" marB="0"/>
                </a:tc>
                <a:extLst>
                  <a:ext uri="{0D108BD9-81ED-4DB2-BD59-A6C34878D82A}">
                    <a16:rowId xmlns:a16="http://schemas.microsoft.com/office/drawing/2014/main" val="2178089961"/>
                  </a:ext>
                </a:extLst>
              </a:tr>
            </a:tbl>
          </a:graphicData>
        </a:graphic>
      </p:graphicFrame>
    </p:spTree>
    <p:extLst>
      <p:ext uri="{BB962C8B-B14F-4D97-AF65-F5344CB8AC3E}">
        <p14:creationId xmlns:p14="http://schemas.microsoft.com/office/powerpoint/2010/main" val="1627873585"/>
      </p:ext>
    </p:extLst>
  </p:cSld>
  <p:clrMapOvr>
    <a:masterClrMapping/>
  </p:clrMapOvr>
</p:sld>
</file>

<file path=ppt/theme/theme1.xml><?xml version="1.0" encoding="utf-8"?>
<a:theme xmlns:a="http://schemas.openxmlformats.org/drawingml/2006/main" name="Office Theme">
  <a:themeElements>
    <a:clrScheme name="S&amp;SOT Colours May 17th 2022">
      <a:dk1>
        <a:srgbClr val="000000"/>
      </a:dk1>
      <a:lt1>
        <a:srgbClr val="FFFFFF"/>
      </a:lt1>
      <a:dk2>
        <a:srgbClr val="004461"/>
      </a:dk2>
      <a:lt2>
        <a:srgbClr val="DCE1E3"/>
      </a:lt2>
      <a:accent1>
        <a:srgbClr val="005EB8"/>
      </a:accent1>
      <a:accent2>
        <a:srgbClr val="00A399"/>
      </a:accent2>
      <a:accent3>
        <a:srgbClr val="9A3269"/>
      </a:accent3>
      <a:accent4>
        <a:srgbClr val="DD3A44"/>
      </a:accent4>
      <a:accent5>
        <a:srgbClr val="A38213"/>
      </a:accent5>
      <a:accent6>
        <a:srgbClr val="415563"/>
      </a:accent6>
      <a:hlink>
        <a:srgbClr val="009C98"/>
      </a:hlink>
      <a:folHlink>
        <a:srgbClr val="00A3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68" ma:contentTypeDescription="Create a new document." ma:contentTypeScope="" ma:versionID="2c88ea8cc11c7aa4b8184e70c370f2da">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b8a14bfcca8592c1283f4aa68da75fb"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140EEE-1AF3-4CCD-B6AA-D54B6602DB15}">
  <ds:schemaRefs>
    <ds:schemaRef ds:uri="http://schemas.microsoft.com/sharepoint/v3/contenttype/forms"/>
  </ds:schemaRefs>
</ds:datastoreItem>
</file>

<file path=customXml/itemProps2.xml><?xml version="1.0" encoding="utf-8"?>
<ds:datastoreItem xmlns:ds="http://schemas.openxmlformats.org/officeDocument/2006/customXml" ds:itemID="{2758DF09-F4E9-4FD2-82EB-8D66C392EBF2}">
  <ds:schemaRefs>
    <ds:schemaRef ds:uri="http://schemas.microsoft.com/office/2006/metadata/properties"/>
    <ds:schemaRef ds:uri="http://schemas.microsoft.com/office/infopath/2007/PartnerControls"/>
    <ds:schemaRef ds:uri="http://schemas.microsoft.com/sharepoint/v3"/>
    <ds:schemaRef ds:uri="c7317043-972e-4965-90d2-964e677ed748"/>
    <ds:schemaRef ds:uri="95c8f19c-67eb-42e4-b09e-68284a1fc300"/>
  </ds:schemaRefs>
</ds:datastoreItem>
</file>

<file path=customXml/itemProps3.xml><?xml version="1.0" encoding="utf-8"?>
<ds:datastoreItem xmlns:ds="http://schemas.openxmlformats.org/officeDocument/2006/customXml" ds:itemID="{A04B24A0-4553-4392-AB33-0BB80F78FE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23640</TotalTime>
  <Words>2245</Words>
  <Application>Microsoft Office PowerPoint</Application>
  <PresentationFormat>Widescreen</PresentationFormat>
  <Paragraphs>176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Symbol</vt:lpstr>
      <vt:lpstr>Office Theme</vt:lpstr>
      <vt:lpstr>Staffordshire, Stoke-on-Trent ICS  Digital Products and Systems definitions</vt:lpstr>
      <vt:lpstr>Digital Road Map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Imogen Crouch Hyde</cp:lastModifiedBy>
  <cp:revision>123</cp:revision>
  <dcterms:created xsi:type="dcterms:W3CDTF">2022-05-09T08:33:07Z</dcterms:created>
  <dcterms:modified xsi:type="dcterms:W3CDTF">2023-10-05T13:59:21Z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ies>
</file>