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omments/modernComment_7FE4E431_ADEB63CB.xml" ContentType="application/vnd.ms-powerpoint.comment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omments/modernComment_7FFE5779_E8508ABB.xml" ContentType="application/vnd.ms-powerpoint.comments+xml"/>
  <Override PartName="/ppt/notesSlides/notesSlide3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59"/>
  </p:notesMasterIdLst>
  <p:sldIdLst>
    <p:sldId id="259" r:id="rId5"/>
    <p:sldId id="277" r:id="rId6"/>
    <p:sldId id="261" r:id="rId7"/>
    <p:sldId id="266" r:id="rId8"/>
    <p:sldId id="2147374921" r:id="rId9"/>
    <p:sldId id="260" r:id="rId10"/>
    <p:sldId id="262" r:id="rId11"/>
    <p:sldId id="530" r:id="rId12"/>
    <p:sldId id="2147374949" r:id="rId13"/>
    <p:sldId id="2147374967" r:id="rId14"/>
    <p:sldId id="2147374943" r:id="rId15"/>
    <p:sldId id="2147374924" r:id="rId16"/>
    <p:sldId id="2147374931" r:id="rId17"/>
    <p:sldId id="2147374942" r:id="rId18"/>
    <p:sldId id="2147374945" r:id="rId19"/>
    <p:sldId id="2147374946" r:id="rId20"/>
    <p:sldId id="2147374940" r:id="rId21"/>
    <p:sldId id="336" r:id="rId22"/>
    <p:sldId id="2147374944" r:id="rId23"/>
    <p:sldId id="2147374955" r:id="rId24"/>
    <p:sldId id="343" r:id="rId25"/>
    <p:sldId id="2147374922" r:id="rId26"/>
    <p:sldId id="280" r:id="rId27"/>
    <p:sldId id="287" r:id="rId28"/>
    <p:sldId id="288" r:id="rId29"/>
    <p:sldId id="286" r:id="rId30"/>
    <p:sldId id="2147374926" r:id="rId31"/>
    <p:sldId id="281" r:id="rId32"/>
    <p:sldId id="2147374972" r:id="rId33"/>
    <p:sldId id="525" r:id="rId34"/>
    <p:sldId id="2147374957" r:id="rId35"/>
    <p:sldId id="528" r:id="rId36"/>
    <p:sldId id="2147374925" r:id="rId37"/>
    <p:sldId id="256" r:id="rId38"/>
    <p:sldId id="2147374961" r:id="rId39"/>
    <p:sldId id="2147374966" r:id="rId40"/>
    <p:sldId id="2147374965" r:id="rId41"/>
    <p:sldId id="2147374964" r:id="rId42"/>
    <p:sldId id="2147374963" r:id="rId43"/>
    <p:sldId id="2147374962" r:id="rId44"/>
    <p:sldId id="2145707062" r:id="rId45"/>
    <p:sldId id="2145707064" r:id="rId46"/>
    <p:sldId id="2145707057" r:id="rId47"/>
    <p:sldId id="2145707060" r:id="rId48"/>
    <p:sldId id="2147374973" r:id="rId49"/>
    <p:sldId id="2147374951" r:id="rId50"/>
    <p:sldId id="2145706816" r:id="rId51"/>
    <p:sldId id="2147374971" r:id="rId52"/>
    <p:sldId id="2147374952" r:id="rId53"/>
    <p:sldId id="257" r:id="rId54"/>
    <p:sldId id="2147374969" r:id="rId55"/>
    <p:sldId id="2147374970" r:id="rId56"/>
    <p:sldId id="275" r:id="rId57"/>
    <p:sldId id="265"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C7C202D-8115-1416-FCDC-4F0E07C35AF0}" name="Gemma Rudd (ML)" initials="GR" userId="S::gemma.rudd@mlcsu.nhs.uk::ab10e4f5-34c1-4a6c-84c8-54915eeddfc0" providerId="AD"/>
  <p188:author id="{9D0C7E3A-9561-A55D-2F3B-0B2D9D989018}" name="IBEZIAKO, Dan (NHS ARDEN AND GREATER EAST MIDLANDS COMMISSIONING SUPPORT UNIT)" initials="ID(AAGEMCSU" userId="S::dan.ibeziako@nhs.net::d966fc24-f226-4480-8896-1af829f9bc72" providerId="AD"/>
  <p188:author id="{98D8498F-BAE6-0C65-47D1-113FE62F4AF5}" name="Jessica Perkins (QNC) SSOT ICB" initials="JP" userId="S::Jessica.Perkins@StaffsStoke.ICB.nhs.uk::2e7cd41b-f6de-42ad-8791-861bdd450dd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A3269"/>
    <a:srgbClr val="004461"/>
    <a:srgbClr val="DA291C"/>
    <a:srgbClr val="A48213"/>
    <a:srgbClr val="CBE1EE"/>
    <a:srgbClr val="425563"/>
    <a:srgbClr val="002F86"/>
    <a:srgbClr val="00A399"/>
    <a:srgbClr val="E8F2F6"/>
    <a:srgbClr val="F0A2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486"/>
    <p:restoredTop sz="86360" autoAdjust="0"/>
  </p:normalViewPr>
  <p:slideViewPr>
    <p:cSldViewPr snapToGrid="0">
      <p:cViewPr>
        <p:scale>
          <a:sx n="138" d="100"/>
          <a:sy n="138" d="100"/>
        </p:scale>
        <p:origin x="1136" y="912"/>
      </p:cViewPr>
      <p:guideLst/>
    </p:cSldViewPr>
  </p:slideViewPr>
  <p:outlineViewPr>
    <p:cViewPr>
      <p:scale>
        <a:sx n="33" d="100"/>
        <a:sy n="33" d="100"/>
      </p:scale>
      <p:origin x="0" y="-34152"/>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comments/modernComment_7FE4E431_ADEB63CB.xml><?xml version="1.0" encoding="utf-8"?>
<p188:cmLst xmlns:a="http://schemas.openxmlformats.org/drawingml/2006/main" xmlns:r="http://schemas.openxmlformats.org/officeDocument/2006/relationships" xmlns:p188="http://schemas.microsoft.com/office/powerpoint/2018/8/main">
  <p188:cm id="{1DD3CA73-95AB-4339-91DA-3AB688C0A91A}" authorId="{98D8498F-BAE6-0C65-47D1-113FE62F4AF5}" status="resolved" created="2024-09-24T17:49:16.679" complete="100000">
    <pc:sldMkLst xmlns:pc="http://schemas.microsoft.com/office/powerpoint/2013/main/command">
      <pc:docMk/>
      <pc:sldMk cId="2917884875" sldId="2145707057"/>
    </pc:sldMkLst>
    <p188:txBody>
      <a:bodyPr/>
      <a:lstStyle/>
      <a:p>
        <a:r>
          <a:rPr lang="en-GB"/>
          <a:t>Replace ambulance pic</a:t>
        </a:r>
      </a:p>
    </p188:txBody>
  </p188:cm>
</p188:cmLst>
</file>

<file path=ppt/comments/modernComment_7FFE5779_E8508ABB.xml><?xml version="1.0" encoding="utf-8"?>
<p188:cmLst xmlns:a="http://schemas.openxmlformats.org/drawingml/2006/main" xmlns:r="http://schemas.openxmlformats.org/officeDocument/2006/relationships" xmlns:p188="http://schemas.microsoft.com/office/powerpoint/2018/8/main">
  <p188:cm id="{9B82ADA5-D998-2D48-A76F-A6667693771A}" authorId="{BC7C202D-8115-1416-FCDC-4F0E07C35AF0}" status="resolved" created="2024-09-24T11:07:24.789">
    <ac:deMkLst xmlns:ac="http://schemas.microsoft.com/office/drawing/2013/main/command">
      <pc:docMk xmlns:pc="http://schemas.microsoft.com/office/powerpoint/2013/main/command"/>
      <pc:sldMk xmlns:pc="http://schemas.microsoft.com/office/powerpoint/2013/main/command" cId="3326874547" sldId="2147374953"/>
      <ac:picMk id="11" creationId="{AAAB1B82-30AE-BAF1-78FF-D0109FE9915D}"/>
    </ac:deMkLst>
    <p188:txBody>
      <a:bodyPr/>
      <a:lstStyle/>
      <a:p>
        <a:r>
          <a:rPr lang="en-GB"/>
          <a:t>Re-draw?</a:t>
        </a:r>
      </a:p>
    </p188:txBody>
  </p188:cm>
</p188:cmLst>
</file>

<file path=ppt/diagrams/_rels/data3.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image" Target="../media/image99.png"/><Relationship Id="rId5" Type="http://schemas.openxmlformats.org/officeDocument/2006/relationships/image" Target="../media/image103.png"/><Relationship Id="rId4" Type="http://schemas.openxmlformats.org/officeDocument/2006/relationships/image" Target="../media/image102.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image" Target="../media/image99.png"/><Relationship Id="rId5" Type="http://schemas.openxmlformats.org/officeDocument/2006/relationships/image" Target="../media/image103.png"/><Relationship Id="rId4" Type="http://schemas.openxmlformats.org/officeDocument/2006/relationships/image" Target="../media/image102.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19B750-CB7C-40B3-B028-E11255CF9426}" type="doc">
      <dgm:prSet loTypeId="urn:microsoft.com/office/officeart/2005/8/layout/venn1" loCatId="relationship" qsTypeId="urn:microsoft.com/office/officeart/2005/8/quickstyle/simple1" qsCatId="simple" csTypeId="urn:microsoft.com/office/officeart/2005/8/colors/colorful1" csCatId="colorful" phldr="1"/>
      <dgm:spPr/>
    </dgm:pt>
    <dgm:pt modelId="{67CB6989-3BB8-4EE8-BDB4-FF8A96366824}">
      <dgm:prSet phldrT="[Text]"/>
      <dgm:spPr/>
      <dgm:t>
        <a:bodyPr/>
        <a:lstStyle/>
        <a:p>
          <a:pPr>
            <a:spcAft>
              <a:spcPts val="0"/>
            </a:spcAft>
          </a:pPr>
          <a:r>
            <a:rPr lang="en-GB" dirty="0"/>
            <a:t>Provider </a:t>
          </a:r>
          <a:br>
            <a:rPr lang="en-GB" dirty="0"/>
          </a:br>
          <a:r>
            <a:rPr lang="en-GB" dirty="0"/>
            <a:t>and System  collaboratives</a:t>
          </a:r>
        </a:p>
      </dgm:t>
    </dgm:pt>
    <dgm:pt modelId="{E165573E-506F-41E3-9DC8-515132F7E2E0}" type="parTrans" cxnId="{428A39A7-1358-4A87-A4F3-489F15F55344}">
      <dgm:prSet/>
      <dgm:spPr/>
      <dgm:t>
        <a:bodyPr/>
        <a:lstStyle/>
        <a:p>
          <a:endParaRPr lang="en-GB"/>
        </a:p>
      </dgm:t>
    </dgm:pt>
    <dgm:pt modelId="{8446BCC3-06C3-4CB5-B350-EDECBE206D24}" type="sibTrans" cxnId="{428A39A7-1358-4A87-A4F3-489F15F55344}">
      <dgm:prSet/>
      <dgm:spPr/>
      <dgm:t>
        <a:bodyPr/>
        <a:lstStyle/>
        <a:p>
          <a:endParaRPr lang="en-GB"/>
        </a:p>
      </dgm:t>
    </dgm:pt>
    <dgm:pt modelId="{5229160C-5F93-45E1-8445-21EDD0B24074}">
      <dgm:prSet phldrT="[Text]"/>
      <dgm:spPr/>
      <dgm:t>
        <a:bodyPr/>
        <a:lstStyle/>
        <a:p>
          <a:r>
            <a:rPr lang="en-GB" dirty="0"/>
            <a:t>Place</a:t>
          </a:r>
        </a:p>
      </dgm:t>
    </dgm:pt>
    <dgm:pt modelId="{E2EA4EEF-72E9-48D8-8C23-AA0F5A9D7AD0}" type="parTrans" cxnId="{4C1471D0-14C2-487F-9C5D-121401CC366E}">
      <dgm:prSet/>
      <dgm:spPr/>
      <dgm:t>
        <a:bodyPr/>
        <a:lstStyle/>
        <a:p>
          <a:endParaRPr lang="en-GB"/>
        </a:p>
      </dgm:t>
    </dgm:pt>
    <dgm:pt modelId="{375D011F-A52C-41A6-ACD0-335E65565A9B}" type="sibTrans" cxnId="{4C1471D0-14C2-487F-9C5D-121401CC366E}">
      <dgm:prSet/>
      <dgm:spPr/>
      <dgm:t>
        <a:bodyPr/>
        <a:lstStyle/>
        <a:p>
          <a:endParaRPr lang="en-GB"/>
        </a:p>
      </dgm:t>
    </dgm:pt>
    <dgm:pt modelId="{0D9898A3-ED30-4010-9BFF-D8097E88E158}">
      <dgm:prSet phldrT="[Text]"/>
      <dgm:spPr/>
      <dgm:t>
        <a:bodyPr/>
        <a:lstStyle/>
        <a:p>
          <a:r>
            <a:rPr lang="en-GB" dirty="0"/>
            <a:t>Portfolios</a:t>
          </a:r>
        </a:p>
      </dgm:t>
    </dgm:pt>
    <dgm:pt modelId="{1EA173B8-6933-4153-A0BF-DCB8A70039B9}" type="parTrans" cxnId="{AFDE8384-903D-46ED-A4F7-3D0ECFA4132C}">
      <dgm:prSet/>
      <dgm:spPr/>
      <dgm:t>
        <a:bodyPr/>
        <a:lstStyle/>
        <a:p>
          <a:endParaRPr lang="en-GB"/>
        </a:p>
      </dgm:t>
    </dgm:pt>
    <dgm:pt modelId="{AC52547D-B9AC-4E50-87D9-3BA1204497A3}" type="sibTrans" cxnId="{AFDE8384-903D-46ED-A4F7-3D0ECFA4132C}">
      <dgm:prSet/>
      <dgm:spPr/>
      <dgm:t>
        <a:bodyPr/>
        <a:lstStyle/>
        <a:p>
          <a:endParaRPr lang="en-GB"/>
        </a:p>
      </dgm:t>
    </dgm:pt>
    <dgm:pt modelId="{8D2BA14A-6169-4BD1-9416-393E2280E621}" type="pres">
      <dgm:prSet presAssocID="{9419B750-CB7C-40B3-B028-E11255CF9426}" presName="compositeShape" presStyleCnt="0">
        <dgm:presLayoutVars>
          <dgm:chMax val="7"/>
          <dgm:dir/>
          <dgm:resizeHandles val="exact"/>
        </dgm:presLayoutVars>
      </dgm:prSet>
      <dgm:spPr/>
    </dgm:pt>
    <dgm:pt modelId="{D57FFC12-1F22-B340-889E-D921C6ABBD6D}" type="pres">
      <dgm:prSet presAssocID="{0D9898A3-ED30-4010-9BFF-D8097E88E158}" presName="circ1" presStyleLbl="vennNode1" presStyleIdx="0" presStyleCnt="3"/>
      <dgm:spPr/>
    </dgm:pt>
    <dgm:pt modelId="{9327B2AF-1BAE-7740-9A2D-D021B545645D}" type="pres">
      <dgm:prSet presAssocID="{0D9898A3-ED30-4010-9BFF-D8097E88E158}" presName="circ1Tx" presStyleLbl="revTx" presStyleIdx="0" presStyleCnt="0">
        <dgm:presLayoutVars>
          <dgm:chMax val="0"/>
          <dgm:chPref val="0"/>
          <dgm:bulletEnabled val="1"/>
        </dgm:presLayoutVars>
      </dgm:prSet>
      <dgm:spPr/>
    </dgm:pt>
    <dgm:pt modelId="{74142494-C5E2-904A-AF88-A83FC2BF9E44}" type="pres">
      <dgm:prSet presAssocID="{67CB6989-3BB8-4EE8-BDB4-FF8A96366824}" presName="circ2" presStyleLbl="vennNode1" presStyleIdx="1" presStyleCnt="3"/>
      <dgm:spPr/>
    </dgm:pt>
    <dgm:pt modelId="{2E593B47-9C69-8B45-9630-B4CAEDD1DEB7}" type="pres">
      <dgm:prSet presAssocID="{67CB6989-3BB8-4EE8-BDB4-FF8A96366824}" presName="circ2Tx" presStyleLbl="revTx" presStyleIdx="0" presStyleCnt="0">
        <dgm:presLayoutVars>
          <dgm:chMax val="0"/>
          <dgm:chPref val="0"/>
          <dgm:bulletEnabled val="1"/>
        </dgm:presLayoutVars>
      </dgm:prSet>
      <dgm:spPr/>
    </dgm:pt>
    <dgm:pt modelId="{D14D3202-EAAC-124E-A05C-EA8B20F0B87F}" type="pres">
      <dgm:prSet presAssocID="{5229160C-5F93-45E1-8445-21EDD0B24074}" presName="circ3" presStyleLbl="vennNode1" presStyleIdx="2" presStyleCnt="3"/>
      <dgm:spPr/>
    </dgm:pt>
    <dgm:pt modelId="{56B22BE6-8311-FB48-AEC8-782A0F36D476}" type="pres">
      <dgm:prSet presAssocID="{5229160C-5F93-45E1-8445-21EDD0B24074}" presName="circ3Tx" presStyleLbl="revTx" presStyleIdx="0" presStyleCnt="0">
        <dgm:presLayoutVars>
          <dgm:chMax val="0"/>
          <dgm:chPref val="0"/>
          <dgm:bulletEnabled val="1"/>
        </dgm:presLayoutVars>
      </dgm:prSet>
      <dgm:spPr/>
    </dgm:pt>
  </dgm:ptLst>
  <dgm:cxnLst>
    <dgm:cxn modelId="{BB70D426-E3D5-AC42-BD6D-7FE3F0F4E2AC}" type="presOf" srcId="{67CB6989-3BB8-4EE8-BDB4-FF8A96366824}" destId="{2E593B47-9C69-8B45-9630-B4CAEDD1DEB7}" srcOrd="1" destOrd="0" presId="urn:microsoft.com/office/officeart/2005/8/layout/venn1"/>
    <dgm:cxn modelId="{108D2830-B484-4C50-915E-D362368C5CB9}" type="presOf" srcId="{9419B750-CB7C-40B3-B028-E11255CF9426}" destId="{8D2BA14A-6169-4BD1-9416-393E2280E621}" srcOrd="0" destOrd="0" presId="urn:microsoft.com/office/officeart/2005/8/layout/venn1"/>
    <dgm:cxn modelId="{B5DB5149-F070-574D-A496-7FDE0738F098}" type="presOf" srcId="{0D9898A3-ED30-4010-9BFF-D8097E88E158}" destId="{9327B2AF-1BAE-7740-9A2D-D021B545645D}" srcOrd="1" destOrd="0" presId="urn:microsoft.com/office/officeart/2005/8/layout/venn1"/>
    <dgm:cxn modelId="{A062BC69-4B39-5B46-8100-84C6B98F8B74}" type="presOf" srcId="{5229160C-5F93-45E1-8445-21EDD0B24074}" destId="{D14D3202-EAAC-124E-A05C-EA8B20F0B87F}" srcOrd="0" destOrd="0" presId="urn:microsoft.com/office/officeart/2005/8/layout/venn1"/>
    <dgm:cxn modelId="{AFDE8384-903D-46ED-A4F7-3D0ECFA4132C}" srcId="{9419B750-CB7C-40B3-B028-E11255CF9426}" destId="{0D9898A3-ED30-4010-9BFF-D8097E88E158}" srcOrd="0" destOrd="0" parTransId="{1EA173B8-6933-4153-A0BF-DCB8A70039B9}" sibTransId="{AC52547D-B9AC-4E50-87D9-3BA1204497A3}"/>
    <dgm:cxn modelId="{428A39A7-1358-4A87-A4F3-489F15F55344}" srcId="{9419B750-CB7C-40B3-B028-E11255CF9426}" destId="{67CB6989-3BB8-4EE8-BDB4-FF8A96366824}" srcOrd="1" destOrd="0" parTransId="{E165573E-506F-41E3-9DC8-515132F7E2E0}" sibTransId="{8446BCC3-06C3-4CB5-B350-EDECBE206D24}"/>
    <dgm:cxn modelId="{FFA16DBA-D022-2A45-BBEF-B5450F51EF19}" type="presOf" srcId="{0D9898A3-ED30-4010-9BFF-D8097E88E158}" destId="{D57FFC12-1F22-B340-889E-D921C6ABBD6D}" srcOrd="0" destOrd="0" presId="urn:microsoft.com/office/officeart/2005/8/layout/venn1"/>
    <dgm:cxn modelId="{2E818DCF-71D5-704A-B24E-5C9FCC7B7063}" type="presOf" srcId="{67CB6989-3BB8-4EE8-BDB4-FF8A96366824}" destId="{74142494-C5E2-904A-AF88-A83FC2BF9E44}" srcOrd="0" destOrd="0" presId="urn:microsoft.com/office/officeart/2005/8/layout/venn1"/>
    <dgm:cxn modelId="{4C1471D0-14C2-487F-9C5D-121401CC366E}" srcId="{9419B750-CB7C-40B3-B028-E11255CF9426}" destId="{5229160C-5F93-45E1-8445-21EDD0B24074}" srcOrd="2" destOrd="0" parTransId="{E2EA4EEF-72E9-48D8-8C23-AA0F5A9D7AD0}" sibTransId="{375D011F-A52C-41A6-ACD0-335E65565A9B}"/>
    <dgm:cxn modelId="{427409DE-3E84-2D41-BE80-51C6773512E6}" type="presOf" srcId="{5229160C-5F93-45E1-8445-21EDD0B24074}" destId="{56B22BE6-8311-FB48-AEC8-782A0F36D476}" srcOrd="1" destOrd="0" presId="urn:microsoft.com/office/officeart/2005/8/layout/venn1"/>
    <dgm:cxn modelId="{3EA7F660-D1A6-B54B-A98B-1E0A87D978ED}" type="presParOf" srcId="{8D2BA14A-6169-4BD1-9416-393E2280E621}" destId="{D57FFC12-1F22-B340-889E-D921C6ABBD6D}" srcOrd="0" destOrd="0" presId="urn:microsoft.com/office/officeart/2005/8/layout/venn1"/>
    <dgm:cxn modelId="{51E96953-C090-C54F-8580-16A3A2B9EECB}" type="presParOf" srcId="{8D2BA14A-6169-4BD1-9416-393E2280E621}" destId="{9327B2AF-1BAE-7740-9A2D-D021B545645D}" srcOrd="1" destOrd="0" presId="urn:microsoft.com/office/officeart/2005/8/layout/venn1"/>
    <dgm:cxn modelId="{2801F3C0-8B9E-8245-9A51-5C19031D8F6F}" type="presParOf" srcId="{8D2BA14A-6169-4BD1-9416-393E2280E621}" destId="{74142494-C5E2-904A-AF88-A83FC2BF9E44}" srcOrd="2" destOrd="0" presId="urn:microsoft.com/office/officeart/2005/8/layout/venn1"/>
    <dgm:cxn modelId="{51D8F5AE-B838-B149-B7BC-2A188A038985}" type="presParOf" srcId="{8D2BA14A-6169-4BD1-9416-393E2280E621}" destId="{2E593B47-9C69-8B45-9630-B4CAEDD1DEB7}" srcOrd="3" destOrd="0" presId="urn:microsoft.com/office/officeart/2005/8/layout/venn1"/>
    <dgm:cxn modelId="{C2D219A6-7FCE-A548-B67D-61C00D02585A}" type="presParOf" srcId="{8D2BA14A-6169-4BD1-9416-393E2280E621}" destId="{D14D3202-EAAC-124E-A05C-EA8B20F0B87F}" srcOrd="4" destOrd="0" presId="urn:microsoft.com/office/officeart/2005/8/layout/venn1"/>
    <dgm:cxn modelId="{56849F2E-A420-B349-8F9E-CE0D168FC271}" type="presParOf" srcId="{8D2BA14A-6169-4BD1-9416-393E2280E621}" destId="{56B22BE6-8311-FB48-AEC8-782A0F36D476}"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19B750-CB7C-40B3-B028-E11255CF9426}" type="doc">
      <dgm:prSet loTypeId="urn:microsoft.com/office/officeart/2005/8/layout/venn1" loCatId="relationship" qsTypeId="urn:microsoft.com/office/officeart/2005/8/quickstyle/simple1" qsCatId="simple" csTypeId="urn:microsoft.com/office/officeart/2005/8/colors/colorful1" csCatId="colorful" phldr="1"/>
      <dgm:spPr/>
    </dgm:pt>
    <dgm:pt modelId="{67CB6989-3BB8-4EE8-BDB4-FF8A96366824}">
      <dgm:prSet phldrT="[Text]"/>
      <dgm:spPr/>
      <dgm:t>
        <a:bodyPr/>
        <a:lstStyle/>
        <a:p>
          <a:pPr>
            <a:spcAft>
              <a:spcPts val="0"/>
            </a:spcAft>
          </a:pPr>
          <a:r>
            <a:rPr lang="en-GB" dirty="0"/>
            <a:t>System  Workforce</a:t>
          </a:r>
          <a:br>
            <a:rPr lang="en-GB" dirty="0"/>
          </a:br>
          <a:r>
            <a:rPr lang="en-GB" dirty="0"/>
            <a:t>Plan</a:t>
          </a:r>
        </a:p>
      </dgm:t>
    </dgm:pt>
    <dgm:pt modelId="{E165573E-506F-41E3-9DC8-515132F7E2E0}" type="parTrans" cxnId="{428A39A7-1358-4A87-A4F3-489F15F55344}">
      <dgm:prSet/>
      <dgm:spPr/>
      <dgm:t>
        <a:bodyPr/>
        <a:lstStyle/>
        <a:p>
          <a:endParaRPr lang="en-GB"/>
        </a:p>
      </dgm:t>
    </dgm:pt>
    <dgm:pt modelId="{8446BCC3-06C3-4CB5-B350-EDECBE206D24}" type="sibTrans" cxnId="{428A39A7-1358-4A87-A4F3-489F15F55344}">
      <dgm:prSet/>
      <dgm:spPr/>
      <dgm:t>
        <a:bodyPr/>
        <a:lstStyle/>
        <a:p>
          <a:endParaRPr lang="en-GB"/>
        </a:p>
      </dgm:t>
    </dgm:pt>
    <dgm:pt modelId="{5229160C-5F93-45E1-8445-21EDD0B24074}">
      <dgm:prSet phldrT="[Text]"/>
      <dgm:spPr/>
      <dgm:t>
        <a:bodyPr/>
        <a:lstStyle/>
        <a:p>
          <a:r>
            <a:rPr lang="en-GB" dirty="0"/>
            <a:t>System Escalation Plan</a:t>
          </a:r>
        </a:p>
      </dgm:t>
    </dgm:pt>
    <dgm:pt modelId="{E2EA4EEF-72E9-48D8-8C23-AA0F5A9D7AD0}" type="parTrans" cxnId="{4C1471D0-14C2-487F-9C5D-121401CC366E}">
      <dgm:prSet/>
      <dgm:spPr/>
      <dgm:t>
        <a:bodyPr/>
        <a:lstStyle/>
        <a:p>
          <a:endParaRPr lang="en-GB"/>
        </a:p>
      </dgm:t>
    </dgm:pt>
    <dgm:pt modelId="{375D011F-A52C-41A6-ACD0-335E65565A9B}" type="sibTrans" cxnId="{4C1471D0-14C2-487F-9C5D-121401CC366E}">
      <dgm:prSet/>
      <dgm:spPr/>
      <dgm:t>
        <a:bodyPr/>
        <a:lstStyle/>
        <a:p>
          <a:endParaRPr lang="en-GB"/>
        </a:p>
      </dgm:t>
    </dgm:pt>
    <dgm:pt modelId="{0D9898A3-ED30-4010-9BFF-D8097E88E158}">
      <dgm:prSet phldrT="[Text]"/>
      <dgm:spPr/>
      <dgm:t>
        <a:bodyPr/>
        <a:lstStyle/>
        <a:p>
          <a:r>
            <a:rPr lang="en-GB" dirty="0"/>
            <a:t>Capacity</a:t>
          </a:r>
        </a:p>
      </dgm:t>
    </dgm:pt>
    <dgm:pt modelId="{1EA173B8-6933-4153-A0BF-DCB8A70039B9}" type="parTrans" cxnId="{AFDE8384-903D-46ED-A4F7-3D0ECFA4132C}">
      <dgm:prSet/>
      <dgm:spPr/>
      <dgm:t>
        <a:bodyPr/>
        <a:lstStyle/>
        <a:p>
          <a:endParaRPr lang="en-GB"/>
        </a:p>
      </dgm:t>
    </dgm:pt>
    <dgm:pt modelId="{AC52547D-B9AC-4E50-87D9-3BA1204497A3}" type="sibTrans" cxnId="{AFDE8384-903D-46ED-A4F7-3D0ECFA4132C}">
      <dgm:prSet/>
      <dgm:spPr/>
      <dgm:t>
        <a:bodyPr/>
        <a:lstStyle/>
        <a:p>
          <a:endParaRPr lang="en-GB"/>
        </a:p>
      </dgm:t>
    </dgm:pt>
    <dgm:pt modelId="{8D2BA14A-6169-4BD1-9416-393E2280E621}" type="pres">
      <dgm:prSet presAssocID="{9419B750-CB7C-40B3-B028-E11255CF9426}" presName="compositeShape" presStyleCnt="0">
        <dgm:presLayoutVars>
          <dgm:chMax val="7"/>
          <dgm:dir/>
          <dgm:resizeHandles val="exact"/>
        </dgm:presLayoutVars>
      </dgm:prSet>
      <dgm:spPr/>
    </dgm:pt>
    <dgm:pt modelId="{D57FFC12-1F22-B340-889E-D921C6ABBD6D}" type="pres">
      <dgm:prSet presAssocID="{0D9898A3-ED30-4010-9BFF-D8097E88E158}" presName="circ1" presStyleLbl="vennNode1" presStyleIdx="0" presStyleCnt="3"/>
      <dgm:spPr/>
    </dgm:pt>
    <dgm:pt modelId="{9327B2AF-1BAE-7740-9A2D-D021B545645D}" type="pres">
      <dgm:prSet presAssocID="{0D9898A3-ED30-4010-9BFF-D8097E88E158}" presName="circ1Tx" presStyleLbl="revTx" presStyleIdx="0" presStyleCnt="0">
        <dgm:presLayoutVars>
          <dgm:chMax val="0"/>
          <dgm:chPref val="0"/>
          <dgm:bulletEnabled val="1"/>
        </dgm:presLayoutVars>
      </dgm:prSet>
      <dgm:spPr/>
    </dgm:pt>
    <dgm:pt modelId="{74142494-C5E2-904A-AF88-A83FC2BF9E44}" type="pres">
      <dgm:prSet presAssocID="{67CB6989-3BB8-4EE8-BDB4-FF8A96366824}" presName="circ2" presStyleLbl="vennNode1" presStyleIdx="1" presStyleCnt="3"/>
      <dgm:spPr/>
    </dgm:pt>
    <dgm:pt modelId="{2E593B47-9C69-8B45-9630-B4CAEDD1DEB7}" type="pres">
      <dgm:prSet presAssocID="{67CB6989-3BB8-4EE8-BDB4-FF8A96366824}" presName="circ2Tx" presStyleLbl="revTx" presStyleIdx="0" presStyleCnt="0">
        <dgm:presLayoutVars>
          <dgm:chMax val="0"/>
          <dgm:chPref val="0"/>
          <dgm:bulletEnabled val="1"/>
        </dgm:presLayoutVars>
      </dgm:prSet>
      <dgm:spPr/>
    </dgm:pt>
    <dgm:pt modelId="{D14D3202-EAAC-124E-A05C-EA8B20F0B87F}" type="pres">
      <dgm:prSet presAssocID="{5229160C-5F93-45E1-8445-21EDD0B24074}" presName="circ3" presStyleLbl="vennNode1" presStyleIdx="2" presStyleCnt="3"/>
      <dgm:spPr/>
    </dgm:pt>
    <dgm:pt modelId="{56B22BE6-8311-FB48-AEC8-782A0F36D476}" type="pres">
      <dgm:prSet presAssocID="{5229160C-5F93-45E1-8445-21EDD0B24074}" presName="circ3Tx" presStyleLbl="revTx" presStyleIdx="0" presStyleCnt="0">
        <dgm:presLayoutVars>
          <dgm:chMax val="0"/>
          <dgm:chPref val="0"/>
          <dgm:bulletEnabled val="1"/>
        </dgm:presLayoutVars>
      </dgm:prSet>
      <dgm:spPr/>
    </dgm:pt>
  </dgm:ptLst>
  <dgm:cxnLst>
    <dgm:cxn modelId="{BB70D426-E3D5-AC42-BD6D-7FE3F0F4E2AC}" type="presOf" srcId="{67CB6989-3BB8-4EE8-BDB4-FF8A96366824}" destId="{2E593B47-9C69-8B45-9630-B4CAEDD1DEB7}" srcOrd="1" destOrd="0" presId="urn:microsoft.com/office/officeart/2005/8/layout/venn1"/>
    <dgm:cxn modelId="{108D2830-B484-4C50-915E-D362368C5CB9}" type="presOf" srcId="{9419B750-CB7C-40B3-B028-E11255CF9426}" destId="{8D2BA14A-6169-4BD1-9416-393E2280E621}" srcOrd="0" destOrd="0" presId="urn:microsoft.com/office/officeart/2005/8/layout/venn1"/>
    <dgm:cxn modelId="{B5DB5149-F070-574D-A496-7FDE0738F098}" type="presOf" srcId="{0D9898A3-ED30-4010-9BFF-D8097E88E158}" destId="{9327B2AF-1BAE-7740-9A2D-D021B545645D}" srcOrd="1" destOrd="0" presId="urn:microsoft.com/office/officeart/2005/8/layout/venn1"/>
    <dgm:cxn modelId="{A062BC69-4B39-5B46-8100-84C6B98F8B74}" type="presOf" srcId="{5229160C-5F93-45E1-8445-21EDD0B24074}" destId="{D14D3202-EAAC-124E-A05C-EA8B20F0B87F}" srcOrd="0" destOrd="0" presId="urn:microsoft.com/office/officeart/2005/8/layout/venn1"/>
    <dgm:cxn modelId="{AFDE8384-903D-46ED-A4F7-3D0ECFA4132C}" srcId="{9419B750-CB7C-40B3-B028-E11255CF9426}" destId="{0D9898A3-ED30-4010-9BFF-D8097E88E158}" srcOrd="0" destOrd="0" parTransId="{1EA173B8-6933-4153-A0BF-DCB8A70039B9}" sibTransId="{AC52547D-B9AC-4E50-87D9-3BA1204497A3}"/>
    <dgm:cxn modelId="{428A39A7-1358-4A87-A4F3-489F15F55344}" srcId="{9419B750-CB7C-40B3-B028-E11255CF9426}" destId="{67CB6989-3BB8-4EE8-BDB4-FF8A96366824}" srcOrd="1" destOrd="0" parTransId="{E165573E-506F-41E3-9DC8-515132F7E2E0}" sibTransId="{8446BCC3-06C3-4CB5-B350-EDECBE206D24}"/>
    <dgm:cxn modelId="{FFA16DBA-D022-2A45-BBEF-B5450F51EF19}" type="presOf" srcId="{0D9898A3-ED30-4010-9BFF-D8097E88E158}" destId="{D57FFC12-1F22-B340-889E-D921C6ABBD6D}" srcOrd="0" destOrd="0" presId="urn:microsoft.com/office/officeart/2005/8/layout/venn1"/>
    <dgm:cxn modelId="{2E818DCF-71D5-704A-B24E-5C9FCC7B7063}" type="presOf" srcId="{67CB6989-3BB8-4EE8-BDB4-FF8A96366824}" destId="{74142494-C5E2-904A-AF88-A83FC2BF9E44}" srcOrd="0" destOrd="0" presId="urn:microsoft.com/office/officeart/2005/8/layout/venn1"/>
    <dgm:cxn modelId="{4C1471D0-14C2-487F-9C5D-121401CC366E}" srcId="{9419B750-CB7C-40B3-B028-E11255CF9426}" destId="{5229160C-5F93-45E1-8445-21EDD0B24074}" srcOrd="2" destOrd="0" parTransId="{E2EA4EEF-72E9-48D8-8C23-AA0F5A9D7AD0}" sibTransId="{375D011F-A52C-41A6-ACD0-335E65565A9B}"/>
    <dgm:cxn modelId="{427409DE-3E84-2D41-BE80-51C6773512E6}" type="presOf" srcId="{5229160C-5F93-45E1-8445-21EDD0B24074}" destId="{56B22BE6-8311-FB48-AEC8-782A0F36D476}" srcOrd="1" destOrd="0" presId="urn:microsoft.com/office/officeart/2005/8/layout/venn1"/>
    <dgm:cxn modelId="{3EA7F660-D1A6-B54B-A98B-1E0A87D978ED}" type="presParOf" srcId="{8D2BA14A-6169-4BD1-9416-393E2280E621}" destId="{D57FFC12-1F22-B340-889E-D921C6ABBD6D}" srcOrd="0" destOrd="0" presId="urn:microsoft.com/office/officeart/2005/8/layout/venn1"/>
    <dgm:cxn modelId="{51E96953-C090-C54F-8580-16A3A2B9EECB}" type="presParOf" srcId="{8D2BA14A-6169-4BD1-9416-393E2280E621}" destId="{9327B2AF-1BAE-7740-9A2D-D021B545645D}" srcOrd="1" destOrd="0" presId="urn:microsoft.com/office/officeart/2005/8/layout/venn1"/>
    <dgm:cxn modelId="{2801F3C0-8B9E-8245-9A51-5C19031D8F6F}" type="presParOf" srcId="{8D2BA14A-6169-4BD1-9416-393E2280E621}" destId="{74142494-C5E2-904A-AF88-A83FC2BF9E44}" srcOrd="2" destOrd="0" presId="urn:microsoft.com/office/officeart/2005/8/layout/venn1"/>
    <dgm:cxn modelId="{51D8F5AE-B838-B149-B7BC-2A188A038985}" type="presParOf" srcId="{8D2BA14A-6169-4BD1-9416-393E2280E621}" destId="{2E593B47-9C69-8B45-9630-B4CAEDD1DEB7}" srcOrd="3" destOrd="0" presId="urn:microsoft.com/office/officeart/2005/8/layout/venn1"/>
    <dgm:cxn modelId="{C2D219A6-7FCE-A548-B67D-61C00D02585A}" type="presParOf" srcId="{8D2BA14A-6169-4BD1-9416-393E2280E621}" destId="{D14D3202-EAAC-124E-A05C-EA8B20F0B87F}" srcOrd="4" destOrd="0" presId="urn:microsoft.com/office/officeart/2005/8/layout/venn1"/>
    <dgm:cxn modelId="{56849F2E-A420-B349-8F9E-CE0D168FC271}" type="presParOf" srcId="{8D2BA14A-6169-4BD1-9416-393E2280E621}" destId="{56B22BE6-8311-FB48-AEC8-782A0F36D476}"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E204A68-EE9E-49C3-98AD-B689DA4AC001}" type="doc">
      <dgm:prSet loTypeId="urn:microsoft.com/office/officeart/2005/8/layout/vList3" loCatId="list" qsTypeId="urn:microsoft.com/office/officeart/2005/8/quickstyle/simple1" qsCatId="simple" csTypeId="urn:microsoft.com/office/officeart/2005/8/colors/accent1_1" csCatId="accent1" phldr="1"/>
      <dgm:spPr/>
    </dgm:pt>
    <dgm:pt modelId="{76777197-1464-4B7F-96CE-70D8F290B657}">
      <dgm:prSet phldrT="[Text]" custT="1"/>
      <dgm:spPr>
        <a:solidFill>
          <a:schemeClr val="accent3">
            <a:alpha val="25000"/>
          </a:schemeClr>
        </a:solidFill>
        <a:ln>
          <a:noFill/>
        </a:ln>
      </dgm:spPr>
      <dgm:t>
        <a:bodyPr/>
        <a:lstStyle/>
        <a:p>
          <a:pPr algn="l"/>
          <a:endParaRPr lang="en-GB" sz="1600" b="1" dirty="0">
            <a:solidFill>
              <a:schemeClr val="accent2"/>
            </a:solidFill>
          </a:endParaRPr>
        </a:p>
      </dgm:t>
    </dgm:pt>
    <dgm:pt modelId="{CB1A6D01-829B-4495-B146-DCD87296DC6D}" type="sibTrans" cxnId="{B54CF98D-4D37-4BE3-B888-C9DD02032739}">
      <dgm:prSet/>
      <dgm:spPr/>
      <dgm:t>
        <a:bodyPr/>
        <a:lstStyle/>
        <a:p>
          <a:pPr algn="l"/>
          <a:endParaRPr lang="en-GB" sz="1600"/>
        </a:p>
      </dgm:t>
    </dgm:pt>
    <dgm:pt modelId="{E9051FB3-6D2F-4A43-AAD1-41464DCB4C1B}" type="parTrans" cxnId="{B54CF98D-4D37-4BE3-B888-C9DD02032739}">
      <dgm:prSet/>
      <dgm:spPr/>
      <dgm:t>
        <a:bodyPr/>
        <a:lstStyle/>
        <a:p>
          <a:pPr algn="l"/>
          <a:endParaRPr lang="en-GB" sz="1600"/>
        </a:p>
      </dgm:t>
    </dgm:pt>
    <dgm:pt modelId="{32BC1F83-CEE8-4E3D-9A59-787FE51511A3}">
      <dgm:prSet phldrT="[Text]" custT="1"/>
      <dgm:spPr>
        <a:solidFill>
          <a:schemeClr val="accent4">
            <a:alpha val="25000"/>
          </a:schemeClr>
        </a:solidFill>
        <a:ln>
          <a:noFill/>
        </a:ln>
      </dgm:spPr>
      <dgm:t>
        <a:bodyPr/>
        <a:lstStyle/>
        <a:p>
          <a:pPr algn="l"/>
          <a:endParaRPr lang="en-GB" sz="1600" b="1" dirty="0">
            <a:solidFill>
              <a:schemeClr val="accent2"/>
            </a:solidFill>
          </a:endParaRPr>
        </a:p>
      </dgm:t>
    </dgm:pt>
    <dgm:pt modelId="{7A59D982-FC87-4126-A84D-18AF3341E61C}" type="sibTrans" cxnId="{490A63D3-CB66-4B46-9C8B-C6447FF753E1}">
      <dgm:prSet/>
      <dgm:spPr/>
      <dgm:t>
        <a:bodyPr/>
        <a:lstStyle/>
        <a:p>
          <a:pPr algn="l"/>
          <a:endParaRPr lang="en-GB" sz="1600"/>
        </a:p>
      </dgm:t>
    </dgm:pt>
    <dgm:pt modelId="{44E2B9E5-4AD0-4F10-BDA5-E2FA96259BDA}" type="parTrans" cxnId="{490A63D3-CB66-4B46-9C8B-C6447FF753E1}">
      <dgm:prSet/>
      <dgm:spPr/>
      <dgm:t>
        <a:bodyPr/>
        <a:lstStyle/>
        <a:p>
          <a:pPr algn="l"/>
          <a:endParaRPr lang="en-GB" sz="1600"/>
        </a:p>
      </dgm:t>
    </dgm:pt>
    <dgm:pt modelId="{6C488053-5CB6-4DF5-BEB0-D511E6B3303E}">
      <dgm:prSet phldrT="[Text]" custT="1"/>
      <dgm:spPr>
        <a:solidFill>
          <a:schemeClr val="accent6">
            <a:alpha val="20000"/>
          </a:schemeClr>
        </a:solidFill>
        <a:ln>
          <a:noFill/>
        </a:ln>
      </dgm:spPr>
      <dgm:t>
        <a:bodyPr/>
        <a:lstStyle/>
        <a:p>
          <a:pPr algn="l"/>
          <a:endParaRPr lang="en-GB" sz="1600" b="1" dirty="0">
            <a:solidFill>
              <a:schemeClr val="accent2"/>
            </a:solidFill>
          </a:endParaRPr>
        </a:p>
      </dgm:t>
    </dgm:pt>
    <dgm:pt modelId="{84491804-CFC3-485C-B8BC-C55364401733}" type="sibTrans" cxnId="{C79B2B21-A8B4-44A7-B355-5F4A80860275}">
      <dgm:prSet/>
      <dgm:spPr/>
      <dgm:t>
        <a:bodyPr/>
        <a:lstStyle/>
        <a:p>
          <a:pPr algn="l"/>
          <a:endParaRPr lang="en-GB" sz="1600"/>
        </a:p>
      </dgm:t>
    </dgm:pt>
    <dgm:pt modelId="{5B20C8F0-BBA1-43AC-AE36-00571E27D738}" type="parTrans" cxnId="{C79B2B21-A8B4-44A7-B355-5F4A80860275}">
      <dgm:prSet/>
      <dgm:spPr/>
      <dgm:t>
        <a:bodyPr/>
        <a:lstStyle/>
        <a:p>
          <a:pPr algn="l"/>
          <a:endParaRPr lang="en-GB" sz="1600"/>
        </a:p>
      </dgm:t>
    </dgm:pt>
    <dgm:pt modelId="{FE67CD49-ABC1-4A46-8CA3-8AE32CE2844D}">
      <dgm:prSet phldrT="[Text]" custT="1"/>
      <dgm:spPr>
        <a:solidFill>
          <a:schemeClr val="accent2">
            <a:alpha val="15000"/>
          </a:schemeClr>
        </a:solidFill>
        <a:ln>
          <a:noFill/>
        </a:ln>
      </dgm:spPr>
      <dgm:t>
        <a:bodyPr/>
        <a:lstStyle/>
        <a:p>
          <a:pPr algn="l"/>
          <a:endParaRPr lang="en-GB" sz="1600" b="1" dirty="0">
            <a:solidFill>
              <a:schemeClr val="accent2"/>
            </a:solidFill>
          </a:endParaRPr>
        </a:p>
      </dgm:t>
    </dgm:pt>
    <dgm:pt modelId="{8E9B952E-04BC-409E-8797-B9490187AA43}" type="sibTrans" cxnId="{FB974BFC-9DDD-4C52-974D-7DB44854B923}">
      <dgm:prSet/>
      <dgm:spPr/>
      <dgm:t>
        <a:bodyPr/>
        <a:lstStyle/>
        <a:p>
          <a:pPr algn="l"/>
          <a:endParaRPr lang="en-GB" sz="1600"/>
        </a:p>
      </dgm:t>
    </dgm:pt>
    <dgm:pt modelId="{A3B4A2C0-CBAD-435C-B652-96897F70499E}" type="parTrans" cxnId="{FB974BFC-9DDD-4C52-974D-7DB44854B923}">
      <dgm:prSet/>
      <dgm:spPr/>
      <dgm:t>
        <a:bodyPr/>
        <a:lstStyle/>
        <a:p>
          <a:pPr algn="l"/>
          <a:endParaRPr lang="en-GB" sz="1600"/>
        </a:p>
      </dgm:t>
    </dgm:pt>
    <dgm:pt modelId="{7ED77D8E-A16D-4CCD-A368-040F314FCC35}">
      <dgm:prSet phldrT="[Text]" custT="1"/>
      <dgm:spPr>
        <a:solidFill>
          <a:schemeClr val="accent1">
            <a:alpha val="10000"/>
          </a:schemeClr>
        </a:solidFill>
        <a:ln>
          <a:noFill/>
        </a:ln>
      </dgm:spPr>
      <dgm:t>
        <a:bodyPr/>
        <a:lstStyle/>
        <a:p>
          <a:pPr algn="l"/>
          <a:endParaRPr lang="en-GB" sz="1600" b="1" dirty="0">
            <a:solidFill>
              <a:schemeClr val="accent2"/>
            </a:solidFill>
          </a:endParaRPr>
        </a:p>
      </dgm:t>
    </dgm:pt>
    <dgm:pt modelId="{9189B6D4-1154-4777-8727-06132929F711}" type="sibTrans" cxnId="{1E2629D3-9498-4BE7-8B5A-F32D4F1F2F36}">
      <dgm:prSet/>
      <dgm:spPr/>
      <dgm:t>
        <a:bodyPr/>
        <a:lstStyle/>
        <a:p>
          <a:pPr algn="l"/>
          <a:endParaRPr lang="en-GB" sz="1600"/>
        </a:p>
      </dgm:t>
    </dgm:pt>
    <dgm:pt modelId="{07AE93B3-2698-4B65-BF2C-0220C5C9B457}" type="parTrans" cxnId="{1E2629D3-9498-4BE7-8B5A-F32D4F1F2F36}">
      <dgm:prSet/>
      <dgm:spPr/>
      <dgm:t>
        <a:bodyPr/>
        <a:lstStyle/>
        <a:p>
          <a:pPr algn="l"/>
          <a:endParaRPr lang="en-GB" sz="1600"/>
        </a:p>
      </dgm:t>
    </dgm:pt>
    <dgm:pt modelId="{C6FE61F5-79B7-47CA-A6D1-AD1029C29C56}" type="pres">
      <dgm:prSet presAssocID="{4E204A68-EE9E-49C3-98AD-B689DA4AC001}" presName="linearFlow" presStyleCnt="0">
        <dgm:presLayoutVars>
          <dgm:dir/>
          <dgm:resizeHandles val="exact"/>
        </dgm:presLayoutVars>
      </dgm:prSet>
      <dgm:spPr/>
    </dgm:pt>
    <dgm:pt modelId="{85E9AB55-DB2B-4F5B-B7FD-F0BB8F03E9BB}" type="pres">
      <dgm:prSet presAssocID="{76777197-1464-4B7F-96CE-70D8F290B657}" presName="composite" presStyleCnt="0"/>
      <dgm:spPr/>
    </dgm:pt>
    <dgm:pt modelId="{08C453FE-6094-4857-8C91-C761822980FD}" type="pres">
      <dgm:prSet presAssocID="{76777197-1464-4B7F-96CE-70D8F290B657}" presName="imgShp" presStyleLbl="fgImgPlace1" presStyleIdx="0" presStyleCnt="5" custLinFactX="-1469" custLinFactNeighborX="-100000" custLinFactNeighborY="-133"/>
      <dgm:spPr>
        <a:blipFill>
          <a:blip xmlns:r="http://schemas.openxmlformats.org/officeDocument/2006/relationships" r:embed="rId1" cstate="print">
            <a:extLst>
              <a:ext uri="{28A0092B-C50C-407E-A947-70E740481C1C}">
                <a14:useLocalDpi xmlns:a14="http://schemas.microsoft.com/office/drawing/2010/main"/>
              </a:ext>
            </a:extLst>
          </a:blip>
          <a:srcRect/>
          <a:stretch>
            <a:fillRect/>
          </a:stretch>
        </a:blipFill>
        <a:ln>
          <a:noFill/>
        </a:ln>
      </dgm:spPr>
    </dgm:pt>
    <dgm:pt modelId="{45004B9F-E215-4C25-93FE-639CEA20D670}" type="pres">
      <dgm:prSet presAssocID="{76777197-1464-4B7F-96CE-70D8F290B657}" presName="txShp" presStyleLbl="node1" presStyleIdx="0" presStyleCnt="5" custScaleX="121841">
        <dgm:presLayoutVars>
          <dgm:bulletEnabled val="1"/>
        </dgm:presLayoutVars>
      </dgm:prSet>
      <dgm:spPr/>
    </dgm:pt>
    <dgm:pt modelId="{0202D225-22E6-414F-9070-25CB6720194C}" type="pres">
      <dgm:prSet presAssocID="{CB1A6D01-829B-4495-B146-DCD87296DC6D}" presName="spacing" presStyleCnt="0"/>
      <dgm:spPr/>
    </dgm:pt>
    <dgm:pt modelId="{8DC6713C-4F95-4643-86CF-B1855D514D75}" type="pres">
      <dgm:prSet presAssocID="{32BC1F83-CEE8-4E3D-9A59-787FE51511A3}" presName="composite" presStyleCnt="0"/>
      <dgm:spPr/>
    </dgm:pt>
    <dgm:pt modelId="{8E4ABBEF-2651-4CC1-89B6-0FC366266728}" type="pres">
      <dgm:prSet presAssocID="{32BC1F83-CEE8-4E3D-9A59-787FE51511A3}" presName="imgShp" presStyleLbl="fgImgPlace1" presStyleIdx="1" presStyleCnt="5" custLinFactX="-1469" custLinFactNeighborX="-100000" custLinFactNeighborY="-133"/>
      <dgm:spPr>
        <a:blipFill>
          <a:blip xmlns:r="http://schemas.openxmlformats.org/officeDocument/2006/relationships" r:embed="rId2" cstate="print">
            <a:extLst>
              <a:ext uri="{28A0092B-C50C-407E-A947-70E740481C1C}">
                <a14:useLocalDpi xmlns:a14="http://schemas.microsoft.com/office/drawing/2010/main"/>
              </a:ext>
            </a:extLst>
          </a:blip>
          <a:srcRect/>
          <a:stretch>
            <a:fillRect/>
          </a:stretch>
        </a:blipFill>
        <a:ln>
          <a:noFill/>
        </a:ln>
      </dgm:spPr>
    </dgm:pt>
    <dgm:pt modelId="{B312F501-13FC-4E28-8C99-5A8210EDD4D8}" type="pres">
      <dgm:prSet presAssocID="{32BC1F83-CEE8-4E3D-9A59-787FE51511A3}" presName="txShp" presStyleLbl="node1" presStyleIdx="1" presStyleCnt="5" custScaleX="121841">
        <dgm:presLayoutVars>
          <dgm:bulletEnabled val="1"/>
        </dgm:presLayoutVars>
      </dgm:prSet>
      <dgm:spPr/>
    </dgm:pt>
    <dgm:pt modelId="{8B625DA6-DEE0-494F-A1BF-7A68E0C50CF8}" type="pres">
      <dgm:prSet presAssocID="{7A59D982-FC87-4126-A84D-18AF3341E61C}" presName="spacing" presStyleCnt="0"/>
      <dgm:spPr/>
    </dgm:pt>
    <dgm:pt modelId="{D687B56B-6896-4269-9C80-9E55081844E5}" type="pres">
      <dgm:prSet presAssocID="{6C488053-5CB6-4DF5-BEB0-D511E6B3303E}" presName="composite" presStyleCnt="0"/>
      <dgm:spPr/>
    </dgm:pt>
    <dgm:pt modelId="{5631F43A-15EF-4146-A30C-AADE698C53FF}" type="pres">
      <dgm:prSet presAssocID="{6C488053-5CB6-4DF5-BEB0-D511E6B3303E}" presName="imgShp" presStyleLbl="fgImgPlace1" presStyleIdx="2" presStyleCnt="5" custLinFactX="-1469" custLinFactNeighborX="-100000" custLinFactNeighborY="-133"/>
      <dgm:spPr>
        <a:blipFill>
          <a:blip xmlns:r="http://schemas.openxmlformats.org/officeDocument/2006/relationships" r:embed="rId3" cstate="print">
            <a:extLst>
              <a:ext uri="{28A0092B-C50C-407E-A947-70E740481C1C}">
                <a14:useLocalDpi xmlns:a14="http://schemas.microsoft.com/office/drawing/2010/main"/>
              </a:ext>
            </a:extLst>
          </a:blip>
          <a:srcRect/>
          <a:stretch>
            <a:fillRect/>
          </a:stretch>
        </a:blipFill>
        <a:ln>
          <a:noFill/>
        </a:ln>
      </dgm:spPr>
    </dgm:pt>
    <dgm:pt modelId="{4F938E17-0517-4369-8EE2-9F8F5E36FD47}" type="pres">
      <dgm:prSet presAssocID="{6C488053-5CB6-4DF5-BEB0-D511E6B3303E}" presName="txShp" presStyleLbl="node1" presStyleIdx="2" presStyleCnt="5" custScaleX="121841">
        <dgm:presLayoutVars>
          <dgm:bulletEnabled val="1"/>
        </dgm:presLayoutVars>
      </dgm:prSet>
      <dgm:spPr/>
    </dgm:pt>
    <dgm:pt modelId="{DBC79088-B95F-4A23-98CD-26B74357EF73}" type="pres">
      <dgm:prSet presAssocID="{84491804-CFC3-485C-B8BC-C55364401733}" presName="spacing" presStyleCnt="0"/>
      <dgm:spPr/>
    </dgm:pt>
    <dgm:pt modelId="{1FC8FD59-5223-4658-B92F-FB4FCCF7A6C3}" type="pres">
      <dgm:prSet presAssocID="{FE67CD49-ABC1-4A46-8CA3-8AE32CE2844D}" presName="composite" presStyleCnt="0"/>
      <dgm:spPr/>
    </dgm:pt>
    <dgm:pt modelId="{B4365829-2B0E-4B66-A60D-33EEB1EEEB4E}" type="pres">
      <dgm:prSet presAssocID="{FE67CD49-ABC1-4A46-8CA3-8AE32CE2844D}" presName="imgShp" presStyleLbl="fgImgPlace1" presStyleIdx="3" presStyleCnt="5" custLinFactX="-1469" custLinFactNeighborX="-100000" custLinFactNeighborY="-133"/>
      <dgm:spPr>
        <a:blipFill>
          <a:blip xmlns:r="http://schemas.openxmlformats.org/officeDocument/2006/relationships" r:embed="rId4" cstate="print">
            <a:extLst>
              <a:ext uri="{28A0092B-C50C-407E-A947-70E740481C1C}">
                <a14:useLocalDpi xmlns:a14="http://schemas.microsoft.com/office/drawing/2010/main"/>
              </a:ext>
            </a:extLst>
          </a:blip>
          <a:srcRect/>
          <a:stretch>
            <a:fillRect/>
          </a:stretch>
        </a:blipFill>
        <a:ln>
          <a:noFill/>
        </a:ln>
      </dgm:spPr>
    </dgm:pt>
    <dgm:pt modelId="{DA134F7C-DA1A-403A-A502-88EC01E32B75}" type="pres">
      <dgm:prSet presAssocID="{FE67CD49-ABC1-4A46-8CA3-8AE32CE2844D}" presName="txShp" presStyleLbl="node1" presStyleIdx="3" presStyleCnt="5" custScaleX="121841">
        <dgm:presLayoutVars>
          <dgm:bulletEnabled val="1"/>
        </dgm:presLayoutVars>
      </dgm:prSet>
      <dgm:spPr/>
    </dgm:pt>
    <dgm:pt modelId="{BE0F3C89-3462-4A5E-BD11-6FF35324D24C}" type="pres">
      <dgm:prSet presAssocID="{8E9B952E-04BC-409E-8797-B9490187AA43}" presName="spacing" presStyleCnt="0"/>
      <dgm:spPr/>
    </dgm:pt>
    <dgm:pt modelId="{57B2414F-C173-45D3-A9FD-F24CD6EC99D4}" type="pres">
      <dgm:prSet presAssocID="{7ED77D8E-A16D-4CCD-A368-040F314FCC35}" presName="composite" presStyleCnt="0"/>
      <dgm:spPr/>
    </dgm:pt>
    <dgm:pt modelId="{AB0AD44D-D837-4F98-8C00-00EA3DDD4916}" type="pres">
      <dgm:prSet presAssocID="{7ED77D8E-A16D-4CCD-A368-040F314FCC35}" presName="imgShp" presStyleLbl="fgImgPlace1" presStyleIdx="4" presStyleCnt="5" custLinFactX="-1469" custLinFactNeighborX="-100000" custLinFactNeighborY="-133"/>
      <dgm:spPr>
        <a:blipFill>
          <a:blip xmlns:r="http://schemas.openxmlformats.org/officeDocument/2006/relationships" r:embed="rId5" cstate="print">
            <a:extLst>
              <a:ext uri="{28A0092B-C50C-407E-A947-70E740481C1C}">
                <a14:useLocalDpi xmlns:a14="http://schemas.microsoft.com/office/drawing/2010/main"/>
              </a:ext>
            </a:extLst>
          </a:blip>
          <a:srcRect/>
          <a:stretch>
            <a:fillRect/>
          </a:stretch>
        </a:blipFill>
        <a:ln>
          <a:noFill/>
        </a:ln>
      </dgm:spPr>
    </dgm:pt>
    <dgm:pt modelId="{2F944078-6D78-4E18-9E44-BF3623D372FD}" type="pres">
      <dgm:prSet presAssocID="{7ED77D8E-A16D-4CCD-A368-040F314FCC35}" presName="txShp" presStyleLbl="node1" presStyleIdx="4" presStyleCnt="5" custScaleX="121841">
        <dgm:presLayoutVars>
          <dgm:bulletEnabled val="1"/>
        </dgm:presLayoutVars>
      </dgm:prSet>
      <dgm:spPr/>
    </dgm:pt>
  </dgm:ptLst>
  <dgm:cxnLst>
    <dgm:cxn modelId="{C79B2B21-A8B4-44A7-B355-5F4A80860275}" srcId="{4E204A68-EE9E-49C3-98AD-B689DA4AC001}" destId="{6C488053-5CB6-4DF5-BEB0-D511E6B3303E}" srcOrd="2" destOrd="0" parTransId="{5B20C8F0-BBA1-43AC-AE36-00571E27D738}" sibTransId="{84491804-CFC3-485C-B8BC-C55364401733}"/>
    <dgm:cxn modelId="{1DF5D43D-4A8E-4EB9-A7EE-C50961123452}" type="presOf" srcId="{FE67CD49-ABC1-4A46-8CA3-8AE32CE2844D}" destId="{DA134F7C-DA1A-403A-A502-88EC01E32B75}" srcOrd="0" destOrd="0" presId="urn:microsoft.com/office/officeart/2005/8/layout/vList3"/>
    <dgm:cxn modelId="{CC3DBE59-32B8-4C86-82FE-BCBEB2D1A75B}" type="presOf" srcId="{6C488053-5CB6-4DF5-BEB0-D511E6B3303E}" destId="{4F938E17-0517-4369-8EE2-9F8F5E36FD47}" srcOrd="0" destOrd="0" presId="urn:microsoft.com/office/officeart/2005/8/layout/vList3"/>
    <dgm:cxn modelId="{9EDA2371-AC6A-412C-9243-3D01CE80AD2E}" type="presOf" srcId="{7ED77D8E-A16D-4CCD-A368-040F314FCC35}" destId="{2F944078-6D78-4E18-9E44-BF3623D372FD}" srcOrd="0" destOrd="0" presId="urn:microsoft.com/office/officeart/2005/8/layout/vList3"/>
    <dgm:cxn modelId="{208CCD73-9A44-40ED-B36C-500AF316BC9B}" type="presOf" srcId="{76777197-1464-4B7F-96CE-70D8F290B657}" destId="{45004B9F-E215-4C25-93FE-639CEA20D670}" srcOrd="0" destOrd="0" presId="urn:microsoft.com/office/officeart/2005/8/layout/vList3"/>
    <dgm:cxn modelId="{52558F77-3569-4DFC-90D4-55077DDD2869}" type="presOf" srcId="{4E204A68-EE9E-49C3-98AD-B689DA4AC001}" destId="{C6FE61F5-79B7-47CA-A6D1-AD1029C29C56}" srcOrd="0" destOrd="0" presId="urn:microsoft.com/office/officeart/2005/8/layout/vList3"/>
    <dgm:cxn modelId="{B54CF98D-4D37-4BE3-B888-C9DD02032739}" srcId="{4E204A68-EE9E-49C3-98AD-B689DA4AC001}" destId="{76777197-1464-4B7F-96CE-70D8F290B657}" srcOrd="0" destOrd="0" parTransId="{E9051FB3-6D2F-4A43-AAD1-41464DCB4C1B}" sibTransId="{CB1A6D01-829B-4495-B146-DCD87296DC6D}"/>
    <dgm:cxn modelId="{1E2629D3-9498-4BE7-8B5A-F32D4F1F2F36}" srcId="{4E204A68-EE9E-49C3-98AD-B689DA4AC001}" destId="{7ED77D8E-A16D-4CCD-A368-040F314FCC35}" srcOrd="4" destOrd="0" parTransId="{07AE93B3-2698-4B65-BF2C-0220C5C9B457}" sibTransId="{9189B6D4-1154-4777-8727-06132929F711}"/>
    <dgm:cxn modelId="{490A63D3-CB66-4B46-9C8B-C6447FF753E1}" srcId="{4E204A68-EE9E-49C3-98AD-B689DA4AC001}" destId="{32BC1F83-CEE8-4E3D-9A59-787FE51511A3}" srcOrd="1" destOrd="0" parTransId="{44E2B9E5-4AD0-4F10-BDA5-E2FA96259BDA}" sibTransId="{7A59D982-FC87-4126-A84D-18AF3341E61C}"/>
    <dgm:cxn modelId="{A33027F8-EAA9-4267-8BD6-9FC6A175789C}" type="presOf" srcId="{32BC1F83-CEE8-4E3D-9A59-787FE51511A3}" destId="{B312F501-13FC-4E28-8C99-5A8210EDD4D8}" srcOrd="0" destOrd="0" presId="urn:microsoft.com/office/officeart/2005/8/layout/vList3"/>
    <dgm:cxn modelId="{FB974BFC-9DDD-4C52-974D-7DB44854B923}" srcId="{4E204A68-EE9E-49C3-98AD-B689DA4AC001}" destId="{FE67CD49-ABC1-4A46-8CA3-8AE32CE2844D}" srcOrd="3" destOrd="0" parTransId="{A3B4A2C0-CBAD-435C-B652-96897F70499E}" sibTransId="{8E9B952E-04BC-409E-8797-B9490187AA43}"/>
    <dgm:cxn modelId="{3FACAB43-1629-443D-99BA-D42AF75A6ABB}" type="presParOf" srcId="{C6FE61F5-79B7-47CA-A6D1-AD1029C29C56}" destId="{85E9AB55-DB2B-4F5B-B7FD-F0BB8F03E9BB}" srcOrd="0" destOrd="0" presId="urn:microsoft.com/office/officeart/2005/8/layout/vList3"/>
    <dgm:cxn modelId="{D3D9C12F-F117-4172-AED6-215B43DBB72C}" type="presParOf" srcId="{85E9AB55-DB2B-4F5B-B7FD-F0BB8F03E9BB}" destId="{08C453FE-6094-4857-8C91-C761822980FD}" srcOrd="0" destOrd="0" presId="urn:microsoft.com/office/officeart/2005/8/layout/vList3"/>
    <dgm:cxn modelId="{84551A0F-9400-4CDD-BE9E-0D525A0C0EF7}" type="presParOf" srcId="{85E9AB55-DB2B-4F5B-B7FD-F0BB8F03E9BB}" destId="{45004B9F-E215-4C25-93FE-639CEA20D670}" srcOrd="1" destOrd="0" presId="urn:microsoft.com/office/officeart/2005/8/layout/vList3"/>
    <dgm:cxn modelId="{3DEB1E46-FF0F-487C-8EBA-6367C157F9DE}" type="presParOf" srcId="{C6FE61F5-79B7-47CA-A6D1-AD1029C29C56}" destId="{0202D225-22E6-414F-9070-25CB6720194C}" srcOrd="1" destOrd="0" presId="urn:microsoft.com/office/officeart/2005/8/layout/vList3"/>
    <dgm:cxn modelId="{1F4C99C0-CB0E-49E4-8E5C-54CFEEA311AE}" type="presParOf" srcId="{C6FE61F5-79B7-47CA-A6D1-AD1029C29C56}" destId="{8DC6713C-4F95-4643-86CF-B1855D514D75}" srcOrd="2" destOrd="0" presId="urn:microsoft.com/office/officeart/2005/8/layout/vList3"/>
    <dgm:cxn modelId="{DA676249-004A-450F-A291-33919CED100A}" type="presParOf" srcId="{8DC6713C-4F95-4643-86CF-B1855D514D75}" destId="{8E4ABBEF-2651-4CC1-89B6-0FC366266728}" srcOrd="0" destOrd="0" presId="urn:microsoft.com/office/officeart/2005/8/layout/vList3"/>
    <dgm:cxn modelId="{E6859E93-D102-4244-B63E-0724670D02F2}" type="presParOf" srcId="{8DC6713C-4F95-4643-86CF-B1855D514D75}" destId="{B312F501-13FC-4E28-8C99-5A8210EDD4D8}" srcOrd="1" destOrd="0" presId="urn:microsoft.com/office/officeart/2005/8/layout/vList3"/>
    <dgm:cxn modelId="{8B7BB557-1B49-4AE3-A8DA-7AC53C683ECC}" type="presParOf" srcId="{C6FE61F5-79B7-47CA-A6D1-AD1029C29C56}" destId="{8B625DA6-DEE0-494F-A1BF-7A68E0C50CF8}" srcOrd="3" destOrd="0" presId="urn:microsoft.com/office/officeart/2005/8/layout/vList3"/>
    <dgm:cxn modelId="{A7F316B6-05B3-4D55-9C57-9A07A40BA332}" type="presParOf" srcId="{C6FE61F5-79B7-47CA-A6D1-AD1029C29C56}" destId="{D687B56B-6896-4269-9C80-9E55081844E5}" srcOrd="4" destOrd="0" presId="urn:microsoft.com/office/officeart/2005/8/layout/vList3"/>
    <dgm:cxn modelId="{441753C6-2045-42A2-9749-24445C795FC9}" type="presParOf" srcId="{D687B56B-6896-4269-9C80-9E55081844E5}" destId="{5631F43A-15EF-4146-A30C-AADE698C53FF}" srcOrd="0" destOrd="0" presId="urn:microsoft.com/office/officeart/2005/8/layout/vList3"/>
    <dgm:cxn modelId="{8A204961-51C6-4CA8-832B-B10F06869DF4}" type="presParOf" srcId="{D687B56B-6896-4269-9C80-9E55081844E5}" destId="{4F938E17-0517-4369-8EE2-9F8F5E36FD47}" srcOrd="1" destOrd="0" presId="urn:microsoft.com/office/officeart/2005/8/layout/vList3"/>
    <dgm:cxn modelId="{E556E427-264F-47F4-A994-DA7C50D563FC}" type="presParOf" srcId="{C6FE61F5-79B7-47CA-A6D1-AD1029C29C56}" destId="{DBC79088-B95F-4A23-98CD-26B74357EF73}" srcOrd="5" destOrd="0" presId="urn:microsoft.com/office/officeart/2005/8/layout/vList3"/>
    <dgm:cxn modelId="{E31EFF35-D232-42B3-B5B8-7567C04B1035}" type="presParOf" srcId="{C6FE61F5-79B7-47CA-A6D1-AD1029C29C56}" destId="{1FC8FD59-5223-4658-B92F-FB4FCCF7A6C3}" srcOrd="6" destOrd="0" presId="urn:microsoft.com/office/officeart/2005/8/layout/vList3"/>
    <dgm:cxn modelId="{E78A685C-EB93-4DCB-BD5D-FFDF73D7EDF0}" type="presParOf" srcId="{1FC8FD59-5223-4658-B92F-FB4FCCF7A6C3}" destId="{B4365829-2B0E-4B66-A60D-33EEB1EEEB4E}" srcOrd="0" destOrd="0" presId="urn:microsoft.com/office/officeart/2005/8/layout/vList3"/>
    <dgm:cxn modelId="{BEC315E7-18B9-4534-ACFC-DC243482FC1B}" type="presParOf" srcId="{1FC8FD59-5223-4658-B92F-FB4FCCF7A6C3}" destId="{DA134F7C-DA1A-403A-A502-88EC01E32B75}" srcOrd="1" destOrd="0" presId="urn:microsoft.com/office/officeart/2005/8/layout/vList3"/>
    <dgm:cxn modelId="{CA70B767-BEB0-4BDA-8716-445D1DC2534D}" type="presParOf" srcId="{C6FE61F5-79B7-47CA-A6D1-AD1029C29C56}" destId="{BE0F3C89-3462-4A5E-BD11-6FF35324D24C}" srcOrd="7" destOrd="0" presId="urn:microsoft.com/office/officeart/2005/8/layout/vList3"/>
    <dgm:cxn modelId="{56063640-6B21-44F7-A35D-5776CEE66FED}" type="presParOf" srcId="{C6FE61F5-79B7-47CA-A6D1-AD1029C29C56}" destId="{57B2414F-C173-45D3-A9FD-F24CD6EC99D4}" srcOrd="8" destOrd="0" presId="urn:microsoft.com/office/officeart/2005/8/layout/vList3"/>
    <dgm:cxn modelId="{10EEE3F3-6931-4489-9BE0-5AF8E9529533}" type="presParOf" srcId="{57B2414F-C173-45D3-A9FD-F24CD6EC99D4}" destId="{AB0AD44D-D837-4F98-8C00-00EA3DDD4916}" srcOrd="0" destOrd="0" presId="urn:microsoft.com/office/officeart/2005/8/layout/vList3"/>
    <dgm:cxn modelId="{C4A2CE68-94AF-403E-8C38-0084A6343675}" type="presParOf" srcId="{57B2414F-C173-45D3-A9FD-F24CD6EC99D4}" destId="{2F944078-6D78-4E18-9E44-BF3623D372FD}"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7FFC12-1F22-B340-889E-D921C6ABBD6D}">
      <dsp:nvSpPr>
        <dsp:cNvPr id="0" name=""/>
        <dsp:cNvSpPr/>
      </dsp:nvSpPr>
      <dsp:spPr>
        <a:xfrm>
          <a:off x="892053" y="369495"/>
          <a:ext cx="2472203" cy="2472203"/>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en-GB" sz="1900" kern="1200" dirty="0"/>
            <a:t>Portfolios</a:t>
          </a:r>
        </a:p>
      </dsp:txBody>
      <dsp:txXfrm>
        <a:off x="1221680" y="802131"/>
        <a:ext cx="1812949" cy="1112491"/>
      </dsp:txXfrm>
    </dsp:sp>
    <dsp:sp modelId="{74142494-C5E2-904A-AF88-A83FC2BF9E44}">
      <dsp:nvSpPr>
        <dsp:cNvPr id="0" name=""/>
        <dsp:cNvSpPr/>
      </dsp:nvSpPr>
      <dsp:spPr>
        <a:xfrm>
          <a:off x="1784107" y="1914623"/>
          <a:ext cx="2472203" cy="2472203"/>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ts val="0"/>
            </a:spcAft>
            <a:buNone/>
          </a:pPr>
          <a:r>
            <a:rPr lang="en-GB" sz="1900" kern="1200" dirty="0"/>
            <a:t>Provider </a:t>
          </a:r>
          <a:br>
            <a:rPr lang="en-GB" sz="1900" kern="1200" dirty="0"/>
          </a:br>
          <a:r>
            <a:rPr lang="en-GB" sz="1900" kern="1200" dirty="0"/>
            <a:t>and System  collaboratives</a:t>
          </a:r>
        </a:p>
      </dsp:txBody>
      <dsp:txXfrm>
        <a:off x="2540189" y="2553275"/>
        <a:ext cx="1483322" cy="1359712"/>
      </dsp:txXfrm>
    </dsp:sp>
    <dsp:sp modelId="{D14D3202-EAAC-124E-A05C-EA8B20F0B87F}">
      <dsp:nvSpPr>
        <dsp:cNvPr id="0" name=""/>
        <dsp:cNvSpPr/>
      </dsp:nvSpPr>
      <dsp:spPr>
        <a:xfrm>
          <a:off x="0" y="1914623"/>
          <a:ext cx="2472203" cy="2472203"/>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en-GB" sz="1900" kern="1200" dirty="0"/>
            <a:t>Place</a:t>
          </a:r>
        </a:p>
      </dsp:txBody>
      <dsp:txXfrm>
        <a:off x="232799" y="2553275"/>
        <a:ext cx="1483322" cy="13597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7FFC12-1F22-B340-889E-D921C6ABBD6D}">
      <dsp:nvSpPr>
        <dsp:cNvPr id="0" name=""/>
        <dsp:cNvSpPr/>
      </dsp:nvSpPr>
      <dsp:spPr>
        <a:xfrm>
          <a:off x="1536563" y="59004"/>
          <a:ext cx="2832212" cy="2832212"/>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r>
            <a:rPr lang="en-GB" sz="2800" kern="1200" dirty="0"/>
            <a:t>Capacity</a:t>
          </a:r>
        </a:p>
      </dsp:txBody>
      <dsp:txXfrm>
        <a:off x="1914191" y="554641"/>
        <a:ext cx="2076955" cy="1274495"/>
      </dsp:txXfrm>
    </dsp:sp>
    <dsp:sp modelId="{74142494-C5E2-904A-AF88-A83FC2BF9E44}">
      <dsp:nvSpPr>
        <dsp:cNvPr id="0" name=""/>
        <dsp:cNvSpPr/>
      </dsp:nvSpPr>
      <dsp:spPr>
        <a:xfrm>
          <a:off x="2558519" y="1829137"/>
          <a:ext cx="2832212" cy="2832212"/>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ts val="0"/>
            </a:spcAft>
            <a:buNone/>
          </a:pPr>
          <a:r>
            <a:rPr lang="en-GB" sz="2800" kern="1200" dirty="0"/>
            <a:t>System  Workforce</a:t>
          </a:r>
          <a:br>
            <a:rPr lang="en-GB" sz="2800" kern="1200" dirty="0"/>
          </a:br>
          <a:r>
            <a:rPr lang="en-GB" sz="2800" kern="1200" dirty="0"/>
            <a:t>Plan</a:t>
          </a:r>
        </a:p>
      </dsp:txBody>
      <dsp:txXfrm>
        <a:off x="3424704" y="2560792"/>
        <a:ext cx="1699327" cy="1557716"/>
      </dsp:txXfrm>
    </dsp:sp>
    <dsp:sp modelId="{D14D3202-EAAC-124E-A05C-EA8B20F0B87F}">
      <dsp:nvSpPr>
        <dsp:cNvPr id="0" name=""/>
        <dsp:cNvSpPr/>
      </dsp:nvSpPr>
      <dsp:spPr>
        <a:xfrm>
          <a:off x="514606" y="1829137"/>
          <a:ext cx="2832212" cy="2832212"/>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r>
            <a:rPr lang="en-GB" sz="2800" kern="1200" dirty="0"/>
            <a:t>System Escalation Plan</a:t>
          </a:r>
        </a:p>
      </dsp:txBody>
      <dsp:txXfrm>
        <a:off x="781306" y="2560792"/>
        <a:ext cx="1699327" cy="15577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004B9F-E215-4C25-93FE-639CEA20D670}">
      <dsp:nvSpPr>
        <dsp:cNvPr id="0" name=""/>
        <dsp:cNvSpPr/>
      </dsp:nvSpPr>
      <dsp:spPr>
        <a:xfrm rot="10800000">
          <a:off x="804943" y="937"/>
          <a:ext cx="6874041" cy="702202"/>
        </a:xfrm>
        <a:prstGeom prst="homePlate">
          <a:avLst/>
        </a:prstGeom>
        <a:solidFill>
          <a:schemeClr val="accent3">
            <a:alpha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9652" tIns="60960" rIns="113792" bIns="60960" numCol="1" spcCol="1270" anchor="ctr" anchorCtr="0">
          <a:noAutofit/>
        </a:bodyPr>
        <a:lstStyle/>
        <a:p>
          <a:pPr marL="0" lvl="0" indent="0" algn="l" defTabSz="711200">
            <a:lnSpc>
              <a:spcPct val="90000"/>
            </a:lnSpc>
            <a:spcBef>
              <a:spcPct val="0"/>
            </a:spcBef>
            <a:spcAft>
              <a:spcPct val="35000"/>
            </a:spcAft>
            <a:buNone/>
          </a:pPr>
          <a:endParaRPr lang="en-GB" sz="1600" b="1" kern="1200" dirty="0">
            <a:solidFill>
              <a:schemeClr val="accent2"/>
            </a:solidFill>
          </a:endParaRPr>
        </a:p>
      </dsp:txBody>
      <dsp:txXfrm rot="10800000">
        <a:off x="980493" y="937"/>
        <a:ext cx="6698491" cy="702202"/>
      </dsp:txXfrm>
    </dsp:sp>
    <dsp:sp modelId="{08C453FE-6094-4857-8C91-C761822980FD}">
      <dsp:nvSpPr>
        <dsp:cNvPr id="0" name=""/>
        <dsp:cNvSpPr/>
      </dsp:nvSpPr>
      <dsp:spPr>
        <a:xfrm>
          <a:off x="357438" y="3"/>
          <a:ext cx="702202" cy="702202"/>
        </a:xfrm>
        <a:prstGeom prst="ellipse">
          <a:avLst/>
        </a:prstGeom>
        <a:blipFill>
          <a:blip xmlns:r="http://schemas.openxmlformats.org/officeDocument/2006/relationships" r:embed="rId1" cstate="print">
            <a:extLst>
              <a:ext uri="{28A0092B-C50C-407E-A947-70E740481C1C}">
                <a14:useLocalDpi xmlns:a14="http://schemas.microsoft.com/office/drawing/2010/main"/>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B312F501-13FC-4E28-8C99-5A8210EDD4D8}">
      <dsp:nvSpPr>
        <dsp:cNvPr id="0" name=""/>
        <dsp:cNvSpPr/>
      </dsp:nvSpPr>
      <dsp:spPr>
        <a:xfrm rot="10800000">
          <a:off x="804943" y="912752"/>
          <a:ext cx="6874041" cy="702202"/>
        </a:xfrm>
        <a:prstGeom prst="homePlate">
          <a:avLst/>
        </a:prstGeom>
        <a:solidFill>
          <a:schemeClr val="accent4">
            <a:alpha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9652" tIns="60960" rIns="113792" bIns="60960" numCol="1" spcCol="1270" anchor="ctr" anchorCtr="0">
          <a:noAutofit/>
        </a:bodyPr>
        <a:lstStyle/>
        <a:p>
          <a:pPr marL="0" lvl="0" indent="0" algn="l" defTabSz="711200">
            <a:lnSpc>
              <a:spcPct val="90000"/>
            </a:lnSpc>
            <a:spcBef>
              <a:spcPct val="0"/>
            </a:spcBef>
            <a:spcAft>
              <a:spcPct val="35000"/>
            </a:spcAft>
            <a:buNone/>
          </a:pPr>
          <a:endParaRPr lang="en-GB" sz="1600" b="1" kern="1200" dirty="0">
            <a:solidFill>
              <a:schemeClr val="accent2"/>
            </a:solidFill>
          </a:endParaRPr>
        </a:p>
      </dsp:txBody>
      <dsp:txXfrm rot="10800000">
        <a:off x="980493" y="912752"/>
        <a:ext cx="6698491" cy="702202"/>
      </dsp:txXfrm>
    </dsp:sp>
    <dsp:sp modelId="{8E4ABBEF-2651-4CC1-89B6-0FC366266728}">
      <dsp:nvSpPr>
        <dsp:cNvPr id="0" name=""/>
        <dsp:cNvSpPr/>
      </dsp:nvSpPr>
      <dsp:spPr>
        <a:xfrm>
          <a:off x="357438" y="911818"/>
          <a:ext cx="702202" cy="702202"/>
        </a:xfrm>
        <a:prstGeom prst="ellipse">
          <a:avLst/>
        </a:prstGeom>
        <a:blipFill>
          <a:blip xmlns:r="http://schemas.openxmlformats.org/officeDocument/2006/relationships" r:embed="rId2" cstate="print">
            <a:extLst>
              <a:ext uri="{28A0092B-C50C-407E-A947-70E740481C1C}">
                <a14:useLocalDpi xmlns:a14="http://schemas.microsoft.com/office/drawing/2010/main"/>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4F938E17-0517-4369-8EE2-9F8F5E36FD47}">
      <dsp:nvSpPr>
        <dsp:cNvPr id="0" name=""/>
        <dsp:cNvSpPr/>
      </dsp:nvSpPr>
      <dsp:spPr>
        <a:xfrm rot="10800000">
          <a:off x="804943" y="1824567"/>
          <a:ext cx="6874041" cy="702202"/>
        </a:xfrm>
        <a:prstGeom prst="homePlate">
          <a:avLst/>
        </a:prstGeom>
        <a:solidFill>
          <a:schemeClr val="accent6">
            <a:alpha val="2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9652" tIns="60960" rIns="113792" bIns="60960" numCol="1" spcCol="1270" anchor="ctr" anchorCtr="0">
          <a:noAutofit/>
        </a:bodyPr>
        <a:lstStyle/>
        <a:p>
          <a:pPr marL="0" lvl="0" indent="0" algn="l" defTabSz="711200">
            <a:lnSpc>
              <a:spcPct val="90000"/>
            </a:lnSpc>
            <a:spcBef>
              <a:spcPct val="0"/>
            </a:spcBef>
            <a:spcAft>
              <a:spcPct val="35000"/>
            </a:spcAft>
            <a:buNone/>
          </a:pPr>
          <a:endParaRPr lang="en-GB" sz="1600" b="1" kern="1200" dirty="0">
            <a:solidFill>
              <a:schemeClr val="accent2"/>
            </a:solidFill>
          </a:endParaRPr>
        </a:p>
      </dsp:txBody>
      <dsp:txXfrm rot="10800000">
        <a:off x="980493" y="1824567"/>
        <a:ext cx="6698491" cy="702202"/>
      </dsp:txXfrm>
    </dsp:sp>
    <dsp:sp modelId="{5631F43A-15EF-4146-A30C-AADE698C53FF}">
      <dsp:nvSpPr>
        <dsp:cNvPr id="0" name=""/>
        <dsp:cNvSpPr/>
      </dsp:nvSpPr>
      <dsp:spPr>
        <a:xfrm>
          <a:off x="357438" y="1823633"/>
          <a:ext cx="702202" cy="702202"/>
        </a:xfrm>
        <a:prstGeom prst="ellipse">
          <a:avLst/>
        </a:prstGeom>
        <a:blipFill>
          <a:blip xmlns:r="http://schemas.openxmlformats.org/officeDocument/2006/relationships" r:embed="rId3" cstate="print">
            <a:extLst>
              <a:ext uri="{28A0092B-C50C-407E-A947-70E740481C1C}">
                <a14:useLocalDpi xmlns:a14="http://schemas.microsoft.com/office/drawing/2010/main"/>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A134F7C-DA1A-403A-A502-88EC01E32B75}">
      <dsp:nvSpPr>
        <dsp:cNvPr id="0" name=""/>
        <dsp:cNvSpPr/>
      </dsp:nvSpPr>
      <dsp:spPr>
        <a:xfrm rot="10800000">
          <a:off x="804943" y="2736382"/>
          <a:ext cx="6874041" cy="702202"/>
        </a:xfrm>
        <a:prstGeom prst="homePlate">
          <a:avLst/>
        </a:prstGeom>
        <a:solidFill>
          <a:schemeClr val="accent2">
            <a:alpha val="1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9652" tIns="60960" rIns="113792" bIns="60960" numCol="1" spcCol="1270" anchor="ctr" anchorCtr="0">
          <a:noAutofit/>
        </a:bodyPr>
        <a:lstStyle/>
        <a:p>
          <a:pPr marL="0" lvl="0" indent="0" algn="l" defTabSz="711200">
            <a:lnSpc>
              <a:spcPct val="90000"/>
            </a:lnSpc>
            <a:spcBef>
              <a:spcPct val="0"/>
            </a:spcBef>
            <a:spcAft>
              <a:spcPct val="35000"/>
            </a:spcAft>
            <a:buNone/>
          </a:pPr>
          <a:endParaRPr lang="en-GB" sz="1600" b="1" kern="1200" dirty="0">
            <a:solidFill>
              <a:schemeClr val="accent2"/>
            </a:solidFill>
          </a:endParaRPr>
        </a:p>
      </dsp:txBody>
      <dsp:txXfrm rot="10800000">
        <a:off x="980493" y="2736382"/>
        <a:ext cx="6698491" cy="702202"/>
      </dsp:txXfrm>
    </dsp:sp>
    <dsp:sp modelId="{B4365829-2B0E-4B66-A60D-33EEB1EEEB4E}">
      <dsp:nvSpPr>
        <dsp:cNvPr id="0" name=""/>
        <dsp:cNvSpPr/>
      </dsp:nvSpPr>
      <dsp:spPr>
        <a:xfrm>
          <a:off x="357438" y="2735449"/>
          <a:ext cx="702202" cy="702202"/>
        </a:xfrm>
        <a:prstGeom prst="ellipse">
          <a:avLst/>
        </a:prstGeom>
        <a:blipFill>
          <a:blip xmlns:r="http://schemas.openxmlformats.org/officeDocument/2006/relationships" r:embed="rId4" cstate="print">
            <a:extLst>
              <a:ext uri="{28A0092B-C50C-407E-A947-70E740481C1C}">
                <a14:useLocalDpi xmlns:a14="http://schemas.microsoft.com/office/drawing/2010/main"/>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2F944078-6D78-4E18-9E44-BF3623D372FD}">
      <dsp:nvSpPr>
        <dsp:cNvPr id="0" name=""/>
        <dsp:cNvSpPr/>
      </dsp:nvSpPr>
      <dsp:spPr>
        <a:xfrm rot="10800000">
          <a:off x="804943" y="3648198"/>
          <a:ext cx="6874041" cy="702202"/>
        </a:xfrm>
        <a:prstGeom prst="homePlate">
          <a:avLst/>
        </a:prstGeom>
        <a:solidFill>
          <a:schemeClr val="accent1">
            <a:alpha val="1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9652" tIns="60960" rIns="113792" bIns="60960" numCol="1" spcCol="1270" anchor="ctr" anchorCtr="0">
          <a:noAutofit/>
        </a:bodyPr>
        <a:lstStyle/>
        <a:p>
          <a:pPr marL="0" lvl="0" indent="0" algn="l" defTabSz="711200">
            <a:lnSpc>
              <a:spcPct val="90000"/>
            </a:lnSpc>
            <a:spcBef>
              <a:spcPct val="0"/>
            </a:spcBef>
            <a:spcAft>
              <a:spcPct val="35000"/>
            </a:spcAft>
            <a:buNone/>
          </a:pPr>
          <a:endParaRPr lang="en-GB" sz="1600" b="1" kern="1200" dirty="0">
            <a:solidFill>
              <a:schemeClr val="accent2"/>
            </a:solidFill>
          </a:endParaRPr>
        </a:p>
      </dsp:txBody>
      <dsp:txXfrm rot="10800000">
        <a:off x="980493" y="3648198"/>
        <a:ext cx="6698491" cy="702202"/>
      </dsp:txXfrm>
    </dsp:sp>
    <dsp:sp modelId="{AB0AD44D-D837-4F98-8C00-00EA3DDD4916}">
      <dsp:nvSpPr>
        <dsp:cNvPr id="0" name=""/>
        <dsp:cNvSpPr/>
      </dsp:nvSpPr>
      <dsp:spPr>
        <a:xfrm>
          <a:off x="357438" y="3647264"/>
          <a:ext cx="702202" cy="702202"/>
        </a:xfrm>
        <a:prstGeom prst="ellipse">
          <a:avLst/>
        </a:prstGeom>
        <a:blipFill>
          <a:blip xmlns:r="http://schemas.openxmlformats.org/officeDocument/2006/relationships" r:embed="rId5" cstate="print">
            <a:extLst>
              <a:ext uri="{28A0092B-C50C-407E-A947-70E740481C1C}">
                <a14:useLocalDpi xmlns:a14="http://schemas.microsoft.com/office/drawing/2010/main"/>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41D261-D3DC-CB48-AFEC-1697C2960DFC}" type="datetimeFigureOut">
              <a:rPr lang="en-GB" smtClean="0"/>
              <a:t>30/09/2024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24C6ED-1A87-5548-96E1-DE2B9A47B4F1}" type="slidenum">
              <a:rPr lang="en-GB" smtClean="0"/>
              <a:t>‹#›</a:t>
            </a:fld>
            <a:endParaRPr lang="en-GB"/>
          </a:p>
        </p:txBody>
      </p:sp>
    </p:spTree>
    <p:extLst>
      <p:ext uri="{BB962C8B-B14F-4D97-AF65-F5344CB8AC3E}">
        <p14:creationId xmlns:p14="http://schemas.microsoft.com/office/powerpoint/2010/main" val="3411296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1</a:t>
            </a:fld>
            <a:endParaRPr lang="en-GB"/>
          </a:p>
        </p:txBody>
      </p:sp>
    </p:spTree>
    <p:extLst>
      <p:ext uri="{BB962C8B-B14F-4D97-AF65-F5344CB8AC3E}">
        <p14:creationId xmlns:p14="http://schemas.microsoft.com/office/powerpoint/2010/main" val="31948953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17</a:t>
            </a:fld>
            <a:endParaRPr lang="en-GB"/>
          </a:p>
        </p:txBody>
      </p:sp>
    </p:spTree>
    <p:extLst>
      <p:ext uri="{BB962C8B-B14F-4D97-AF65-F5344CB8AC3E}">
        <p14:creationId xmlns:p14="http://schemas.microsoft.com/office/powerpoint/2010/main" val="4194017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19</a:t>
            </a:fld>
            <a:endParaRPr lang="en-GB"/>
          </a:p>
        </p:txBody>
      </p:sp>
    </p:spTree>
    <p:extLst>
      <p:ext uri="{BB962C8B-B14F-4D97-AF65-F5344CB8AC3E}">
        <p14:creationId xmlns:p14="http://schemas.microsoft.com/office/powerpoint/2010/main" val="6520016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1200" b="0" i="0" u="none" strike="noStrike" cap="none" normalizeH="0" baseline="0">
                <a:ln>
                  <a:noFill/>
                </a:ln>
                <a:solidFill>
                  <a:schemeClr val="tx1"/>
                </a:solidFill>
                <a:effectLst/>
                <a:ea typeface="Aptos" panose="020B0004020202020204" pitchFamily="34" charset="0"/>
                <a:cs typeface="Calibri" panose="020F0502020204030204" pitchFamily="34" charset="0"/>
              </a:rPr>
              <a:t>The national survey is conducted annually and provides a snapshot of patient experience at a given time. GP practices then use the results to improve patient experience.</a:t>
            </a:r>
            <a:endParaRPr kumimoji="0" lang="en-GB" altLang="en-US" sz="1200" b="0" i="0" u="none" strike="noStrike" cap="none" normalizeH="0" baseline="0">
              <a:ln>
                <a:noFill/>
              </a:ln>
              <a:solidFill>
                <a:schemeClr val="tx1"/>
              </a:solidFill>
              <a:effectLs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1200" b="0" i="0" u="none" strike="noStrike" cap="none" normalizeH="0" baseline="0">
                <a:ln>
                  <a:noFill/>
                </a:ln>
                <a:solidFill>
                  <a:schemeClr val="tx1"/>
                </a:solidFill>
                <a:effectLst/>
                <a:ea typeface="Times New Roman" panose="02020603050405020304" pitchFamily="18" charset="0"/>
                <a:cs typeface="Calibri" panose="020F0502020204030204" pitchFamily="34" charset="0"/>
              </a:rPr>
              <a:t>In </a:t>
            </a:r>
            <a:r>
              <a:rPr kumimoji="0" lang="en-GB" altLang="en-US" sz="1200" b="0" i="0" u="none" strike="noStrike" cap="none" normalizeH="0" baseline="0" err="1">
                <a:ln>
                  <a:noFill/>
                </a:ln>
                <a:solidFill>
                  <a:schemeClr val="tx1"/>
                </a:solidFill>
                <a:effectLst/>
                <a:ea typeface="Times New Roman" panose="02020603050405020304" pitchFamily="18" charset="0"/>
                <a:cs typeface="Calibri" panose="020F0502020204030204" pitchFamily="34" charset="0"/>
              </a:rPr>
              <a:t>SSoT</a:t>
            </a:r>
            <a:r>
              <a:rPr kumimoji="0" lang="en-GB" altLang="en-US" sz="1200" b="0" i="0" u="none" strike="noStrike" cap="none" normalizeH="0" baseline="0">
                <a:ln>
                  <a:noFill/>
                </a:ln>
                <a:solidFill>
                  <a:schemeClr val="tx1"/>
                </a:solidFill>
                <a:effectLst/>
                <a:ea typeface="Times New Roman" panose="02020603050405020304" pitchFamily="18" charset="0"/>
                <a:cs typeface="Calibri" panose="020F0502020204030204" pitchFamily="34" charset="0"/>
              </a:rPr>
              <a:t> ICB 48,880 questionnaires were sent out, and 15,177 were returned completed. This represents a response rate of 31%.  </a:t>
            </a:r>
          </a:p>
          <a:p>
            <a:pPr marL="285750" indent="-285750" eaLnBrk="0" fontAlgn="base" hangingPunct="0">
              <a:spcBef>
                <a:spcPct val="0"/>
              </a:spcBef>
              <a:spcAft>
                <a:spcPct val="0"/>
              </a:spcAft>
              <a:buFont typeface="Arial" panose="020B0604020202020204" pitchFamily="34" charset="0"/>
              <a:buChar char="•"/>
            </a:pPr>
            <a:r>
              <a:rPr kumimoji="0" lang="en-GB" altLang="en-US" sz="1200" b="0" i="0" u="none" strike="noStrike" cap="none" normalizeH="0" baseline="0">
                <a:ln>
                  <a:noFill/>
                </a:ln>
                <a:solidFill>
                  <a:schemeClr val="tx1"/>
                </a:solidFill>
                <a:effectLst/>
                <a:ea typeface="Times New Roman" panose="02020603050405020304" pitchFamily="18" charset="0"/>
                <a:cs typeface="Calibri" panose="020F0502020204030204" pitchFamily="34" charset="0"/>
              </a:rPr>
              <a:t>Significant changes were made to the questionnaire to ensure that it continued to reflect how primary care services are delivered and how patients experience them, therefore t</a:t>
            </a:r>
            <a:r>
              <a:rPr lang="en-GB" altLang="en-US" sz="1200">
                <a:ea typeface="Times New Roman" panose="02020603050405020304" pitchFamily="18" charset="0"/>
                <a:cs typeface="Calibri" panose="020F0502020204030204" pitchFamily="34" charset="0"/>
              </a:rPr>
              <a:t>he 2024 results are not comparable with previous years due to changes which have been made to the survey:</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1200" b="0" i="0" u="none" strike="noStrike" cap="none" normalizeH="0" baseline="0">
                <a:ln>
                  <a:noFill/>
                </a:ln>
                <a:solidFill>
                  <a:schemeClr val="tx1"/>
                </a:solidFill>
                <a:effectLst/>
                <a:ea typeface="Times New Roman" panose="02020603050405020304" pitchFamily="18" charset="0"/>
                <a:cs typeface="Calibri" panose="020F0502020204030204" pitchFamily="34" charset="0"/>
              </a:rPr>
              <a:t>The ICB scored higher for a number of questions in the survey compared to national response</a:t>
            </a:r>
            <a:r>
              <a:rPr kumimoji="0" lang="en-GB" altLang="en-US" sz="1100" b="0" i="0" u="none" strike="noStrike" cap="none" normalizeH="0" baseline="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a:r>
            <a:endParaRPr kumimoji="0" lang="en-GB" altLang="en-US" sz="700" b="0" i="0" u="none" strike="noStrike" cap="none" normalizeH="0" baseline="0">
              <a:ln>
                <a:noFill/>
              </a:ln>
              <a:solidFill>
                <a:schemeClr val="tx1"/>
              </a:solidFill>
              <a:effectLst/>
            </a:endParaRPr>
          </a:p>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20</a:t>
            </a:fld>
            <a:endParaRPr lang="en-GB"/>
          </a:p>
        </p:txBody>
      </p:sp>
    </p:spTree>
    <p:extLst>
      <p:ext uri="{BB962C8B-B14F-4D97-AF65-F5344CB8AC3E}">
        <p14:creationId xmlns:p14="http://schemas.microsoft.com/office/powerpoint/2010/main" val="24656584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a:t>Responsibility delegated to ICBs on 1</a:t>
            </a:r>
            <a:r>
              <a:rPr lang="en-GB" baseline="30000"/>
              <a:t>st</a:t>
            </a:r>
            <a:r>
              <a:rPr lang="en-GB"/>
              <a:t> April 2023 </a:t>
            </a:r>
          </a:p>
          <a:p>
            <a:pPr marL="285750" indent="-285750">
              <a:buFont typeface="Arial" panose="020B0604020202020204" pitchFamily="34" charset="0"/>
              <a:buChar char="•"/>
            </a:pPr>
            <a:r>
              <a:rPr lang="en-GB"/>
              <a:t>Decision making at local level to meet the triple aim – better health for everyone, better care for all patients, efficient use of NHS resources</a:t>
            </a:r>
          </a:p>
          <a:p>
            <a:pPr marL="285750" indent="-285750">
              <a:buFont typeface="Arial" panose="020B0604020202020204" pitchFamily="34" charset="0"/>
              <a:buChar char="•"/>
            </a:pPr>
            <a:r>
              <a:rPr lang="en-GB"/>
              <a:t>Better design services around local communities</a:t>
            </a:r>
          </a:p>
          <a:p>
            <a:pPr marL="285750" indent="-285750">
              <a:buFont typeface="Arial" panose="020B0604020202020204" pitchFamily="34" charset="0"/>
              <a:buChar char="•"/>
            </a:pPr>
            <a:r>
              <a:rPr lang="en-GB"/>
              <a:t>Office of the West Midlands Team supporting our responsibilities</a:t>
            </a:r>
          </a:p>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21</a:t>
            </a:fld>
            <a:endParaRPr lang="en-GB"/>
          </a:p>
        </p:txBody>
      </p:sp>
    </p:spTree>
    <p:extLst>
      <p:ext uri="{BB962C8B-B14F-4D97-AF65-F5344CB8AC3E}">
        <p14:creationId xmlns:p14="http://schemas.microsoft.com/office/powerpoint/2010/main" val="16367989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22</a:t>
            </a:fld>
            <a:endParaRPr lang="en-GB"/>
          </a:p>
        </p:txBody>
      </p:sp>
    </p:spTree>
    <p:extLst>
      <p:ext uri="{BB962C8B-B14F-4D97-AF65-F5344CB8AC3E}">
        <p14:creationId xmlns:p14="http://schemas.microsoft.com/office/powerpoint/2010/main" val="30188499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Paul </a:t>
            </a:r>
            <a:r>
              <a:rPr lang="en-GB" b="0"/>
              <a:t>to give an overview of the accounts – deficits, targets etc. </a:t>
            </a:r>
          </a:p>
        </p:txBody>
      </p:sp>
      <p:sp>
        <p:nvSpPr>
          <p:cNvPr id="4" name="Slide Number Placeholder 3"/>
          <p:cNvSpPr>
            <a:spLocks noGrp="1"/>
          </p:cNvSpPr>
          <p:nvPr>
            <p:ph type="sldNum" sz="quarter" idx="5"/>
          </p:nvPr>
        </p:nvSpPr>
        <p:spPr/>
        <p:txBody>
          <a:bodyPr/>
          <a:lstStyle/>
          <a:p>
            <a:fld id="{353D336E-6588-4349-8668-07DA367CFC41}" type="slidenum">
              <a:rPr lang="en-GB" smtClean="0"/>
              <a:t>26</a:t>
            </a:fld>
            <a:endParaRPr lang="en-GB"/>
          </a:p>
        </p:txBody>
      </p:sp>
    </p:spTree>
    <p:extLst>
      <p:ext uri="{BB962C8B-B14F-4D97-AF65-F5344CB8AC3E}">
        <p14:creationId xmlns:p14="http://schemas.microsoft.com/office/powerpoint/2010/main" val="957536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27</a:t>
            </a:fld>
            <a:endParaRPr lang="en-GB"/>
          </a:p>
        </p:txBody>
      </p:sp>
    </p:spTree>
    <p:extLst>
      <p:ext uri="{BB962C8B-B14F-4D97-AF65-F5344CB8AC3E}">
        <p14:creationId xmlns:p14="http://schemas.microsoft.com/office/powerpoint/2010/main" val="10483330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24C6ED-1A87-5548-96E1-DE2B9A47B4F1}" type="slidenum">
              <a:rPr lang="en-GB" smtClean="0"/>
              <a:t>28</a:t>
            </a:fld>
            <a:endParaRPr lang="en-GB"/>
          </a:p>
        </p:txBody>
      </p:sp>
    </p:spTree>
    <p:extLst>
      <p:ext uri="{BB962C8B-B14F-4D97-AF65-F5344CB8AC3E}">
        <p14:creationId xmlns:p14="http://schemas.microsoft.com/office/powerpoint/2010/main" val="454731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24C6ED-1A87-5548-96E1-DE2B9A47B4F1}" type="slidenum">
              <a:rPr lang="en-GB" smtClean="0"/>
              <a:t>29</a:t>
            </a:fld>
            <a:endParaRPr lang="en-GB"/>
          </a:p>
        </p:txBody>
      </p:sp>
    </p:spTree>
    <p:extLst>
      <p:ext uri="{BB962C8B-B14F-4D97-AF65-F5344CB8AC3E}">
        <p14:creationId xmlns:p14="http://schemas.microsoft.com/office/powerpoint/2010/main" val="42570814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30</a:t>
            </a:fld>
            <a:endParaRPr lang="en-GB"/>
          </a:p>
        </p:txBody>
      </p:sp>
    </p:spTree>
    <p:extLst>
      <p:ext uri="{BB962C8B-B14F-4D97-AF65-F5344CB8AC3E}">
        <p14:creationId xmlns:p14="http://schemas.microsoft.com/office/powerpoint/2010/main" val="2986215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4</a:t>
            </a:fld>
            <a:endParaRPr lang="en-GB"/>
          </a:p>
        </p:txBody>
      </p:sp>
    </p:spTree>
    <p:extLst>
      <p:ext uri="{BB962C8B-B14F-4D97-AF65-F5344CB8AC3E}">
        <p14:creationId xmlns:p14="http://schemas.microsoft.com/office/powerpoint/2010/main" val="38702272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GB" dirty="0"/>
              <a:t>Mish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1B2431-D351-4C6E-A3CF-9DFAC0E3E050}"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105943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33</a:t>
            </a:fld>
            <a:endParaRPr lang="en-GB"/>
          </a:p>
        </p:txBody>
      </p:sp>
    </p:spTree>
    <p:extLst>
      <p:ext uri="{BB962C8B-B14F-4D97-AF65-F5344CB8AC3E}">
        <p14:creationId xmlns:p14="http://schemas.microsoft.com/office/powerpoint/2010/main" val="16200143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41</a:t>
            </a:fld>
            <a:endParaRPr lang="en-GB" dirty="0"/>
          </a:p>
        </p:txBody>
      </p:sp>
    </p:spTree>
    <p:extLst>
      <p:ext uri="{BB962C8B-B14F-4D97-AF65-F5344CB8AC3E}">
        <p14:creationId xmlns:p14="http://schemas.microsoft.com/office/powerpoint/2010/main" val="26140323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183C879-26E1-BA47-AE9E-7C217F4DE1E1}" type="slidenum">
              <a:rPr lang="en-GB" smtClean="0"/>
              <a:t>42</a:t>
            </a:fld>
            <a:endParaRPr lang="en-GB" dirty="0"/>
          </a:p>
        </p:txBody>
      </p:sp>
    </p:spTree>
    <p:extLst>
      <p:ext uri="{BB962C8B-B14F-4D97-AF65-F5344CB8AC3E}">
        <p14:creationId xmlns:p14="http://schemas.microsoft.com/office/powerpoint/2010/main" val="18683617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183C879-26E1-BA47-AE9E-7C217F4DE1E1}" type="slidenum">
              <a:rPr lang="en-GB" smtClean="0"/>
              <a:t>44</a:t>
            </a:fld>
            <a:endParaRPr lang="en-GB" dirty="0"/>
          </a:p>
        </p:txBody>
      </p:sp>
    </p:spTree>
    <p:extLst>
      <p:ext uri="{BB962C8B-B14F-4D97-AF65-F5344CB8AC3E}">
        <p14:creationId xmlns:p14="http://schemas.microsoft.com/office/powerpoint/2010/main" val="18390077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183C879-26E1-BA47-AE9E-7C217F4DE1E1}" type="slidenum">
              <a:rPr lang="en-GB" smtClean="0"/>
              <a:t>45</a:t>
            </a:fld>
            <a:endParaRPr lang="en-GB" dirty="0"/>
          </a:p>
        </p:txBody>
      </p:sp>
    </p:spTree>
    <p:extLst>
      <p:ext uri="{BB962C8B-B14F-4D97-AF65-F5344CB8AC3E}">
        <p14:creationId xmlns:p14="http://schemas.microsoft.com/office/powerpoint/2010/main" val="15105787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46</a:t>
            </a:fld>
            <a:endParaRPr lang="en-GB"/>
          </a:p>
        </p:txBody>
      </p:sp>
    </p:spTree>
    <p:extLst>
      <p:ext uri="{BB962C8B-B14F-4D97-AF65-F5344CB8AC3E}">
        <p14:creationId xmlns:p14="http://schemas.microsoft.com/office/powerpoint/2010/main" val="34012000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Nicky Harkness covering this slide </a:t>
            </a:r>
          </a:p>
        </p:txBody>
      </p:sp>
      <p:sp>
        <p:nvSpPr>
          <p:cNvPr id="4" name="Slide Number Placeholder 3"/>
          <p:cNvSpPr>
            <a:spLocks noGrp="1"/>
          </p:cNvSpPr>
          <p:nvPr>
            <p:ph type="sldNum" sz="quarter" idx="5"/>
          </p:nvPr>
        </p:nvSpPr>
        <p:spPr/>
        <p:txBody>
          <a:bodyPr/>
          <a:lstStyle/>
          <a:p>
            <a:fld id="{6A24C6ED-1A87-5548-96E1-DE2B9A47B4F1}" type="slidenum">
              <a:rPr lang="en-GB" smtClean="0"/>
              <a:t>47</a:t>
            </a:fld>
            <a:endParaRPr lang="en-GB"/>
          </a:p>
        </p:txBody>
      </p:sp>
    </p:spTree>
    <p:extLst>
      <p:ext uri="{BB962C8B-B14F-4D97-AF65-F5344CB8AC3E}">
        <p14:creationId xmlns:p14="http://schemas.microsoft.com/office/powerpoint/2010/main" val="16835938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are reforming how we work across the health and care system to meet the needs of the whole population, with a commitment to empowering decision making at the local level through Place working. </a:t>
            </a:r>
          </a:p>
          <a:p>
            <a:endParaRPr lang="en-GB" dirty="0"/>
          </a:p>
          <a:p>
            <a:r>
              <a:rPr lang="en-GB" dirty="0"/>
              <a:t>We recognise the significant opportunities for greater integration created by changes across the public sector and partner organisations, connected by an effective, locally owned, integrated system leadership and architecture across all levels and areas. </a:t>
            </a:r>
          </a:p>
          <a:p>
            <a:endParaRPr lang="en-GB" dirty="0"/>
          </a:p>
          <a:p>
            <a:r>
              <a:rPr lang="en-GB" dirty="0"/>
              <a:t>There are already strong relationships with the two upper tier local authorities, Staffordshire County Council and Stoke-on-Trent City Council, which strengthened during our collective response to COVID-19. We want to embed and further develop effective system working arrangements through our Integrated Care Partnership.</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49</a:t>
            </a:fld>
            <a:endParaRPr lang="en-GB"/>
          </a:p>
        </p:txBody>
      </p:sp>
    </p:spTree>
    <p:extLst>
      <p:ext uri="{BB962C8B-B14F-4D97-AF65-F5344CB8AC3E}">
        <p14:creationId xmlns:p14="http://schemas.microsoft.com/office/powerpoint/2010/main" val="41634181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4C6ED-1A87-5548-96E1-DE2B9A47B4F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652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5</a:t>
            </a:fld>
            <a:endParaRPr lang="en-GB"/>
          </a:p>
        </p:txBody>
      </p:sp>
    </p:spTree>
    <p:extLst>
      <p:ext uri="{BB962C8B-B14F-4D97-AF65-F5344CB8AC3E}">
        <p14:creationId xmlns:p14="http://schemas.microsoft.com/office/powerpoint/2010/main" val="34970885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54</a:t>
            </a:fld>
            <a:endParaRPr lang="en-GB"/>
          </a:p>
        </p:txBody>
      </p:sp>
    </p:spTree>
    <p:extLst>
      <p:ext uri="{BB962C8B-B14F-4D97-AF65-F5344CB8AC3E}">
        <p14:creationId xmlns:p14="http://schemas.microsoft.com/office/powerpoint/2010/main" val="2150037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8</a:t>
            </a:fld>
            <a:endParaRPr lang="en-GB"/>
          </a:p>
        </p:txBody>
      </p:sp>
    </p:spTree>
    <p:extLst>
      <p:ext uri="{BB962C8B-B14F-4D97-AF65-F5344CB8AC3E}">
        <p14:creationId xmlns:p14="http://schemas.microsoft.com/office/powerpoint/2010/main" val="2666290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44145" marR="144145">
              <a:lnSpc>
                <a:spcPct val="107000"/>
              </a:lnSpc>
              <a:spcBef>
                <a:spcPts val="1200"/>
              </a:spcBef>
              <a:spcAft>
                <a:spcPts val="600"/>
              </a:spcAft>
            </a:pPr>
            <a:r>
              <a:rPr lang="en-GB" sz="1200" b="1" dirty="0">
                <a:solidFill>
                  <a:srgbClr val="000000"/>
                </a:solidFill>
                <a:effectLst/>
                <a:latin typeface="Arial" panose="020B0604020202020204" pitchFamily="34" charset="0"/>
                <a:ea typeface="Arial" panose="020B0604020202020204" pitchFamily="34" charset="0"/>
                <a:cs typeface="Arial" panose="020B0604020202020204" pitchFamily="34" charset="0"/>
              </a:rPr>
              <a:t>Awards </a:t>
            </a:r>
          </a:p>
          <a:p>
            <a:pPr marL="342900" marR="180340" lvl="0" indent="-342900" algn="l" defTabSz="914400" rtl="0" eaLnBrk="1" fontAlgn="auto" latinLnBrk="0" hangingPunct="1">
              <a:lnSpc>
                <a:spcPct val="100000"/>
              </a:lnSpc>
              <a:spcBef>
                <a:spcPts val="600"/>
              </a:spcBef>
              <a:spcAft>
                <a:spcPts val="400"/>
              </a:spcAft>
              <a:buClr>
                <a:srgbClr val="005EB8"/>
              </a:buClr>
              <a:buSzPts val="1150"/>
              <a:buFont typeface="Symbol" panose="05050102010706020507" pitchFamily="18" charset="2"/>
              <a:buChar char=""/>
              <a:tabLst>
                <a:tab pos="228600" algn="l"/>
                <a:tab pos="457200" algn="l"/>
              </a:tabLst>
              <a:defRPr/>
            </a:pPr>
            <a:r>
              <a:rPr lang="en-GB" sz="1200" dirty="0">
                <a:effectLst/>
                <a:latin typeface="Arial" panose="020B0604020202020204" pitchFamily="34" charset="0"/>
                <a:ea typeface="Arial" panose="020B0604020202020204" pitchFamily="34" charset="0"/>
                <a:cs typeface="Arial" panose="020B0604020202020204" pitchFamily="34" charset="0"/>
              </a:rPr>
              <a:t>The People Function and Staffordshire Training Hub were highly commended at the </a:t>
            </a:r>
            <a:r>
              <a:rPr lang="en-GB" sz="1200" b="1" dirty="0">
                <a:effectLst/>
                <a:latin typeface="Arial" panose="020B0604020202020204" pitchFamily="34" charset="0"/>
                <a:ea typeface="Arial" panose="020B0604020202020204" pitchFamily="34" charset="0"/>
                <a:cs typeface="Arial" panose="020B0604020202020204" pitchFamily="34" charset="0"/>
              </a:rPr>
              <a:t>HSJ Partnership Awards</a:t>
            </a:r>
            <a:r>
              <a:rPr lang="en-GB" sz="1200" dirty="0">
                <a:effectLst/>
                <a:latin typeface="Arial" panose="020B0604020202020204" pitchFamily="34" charset="0"/>
                <a:ea typeface="Arial" panose="020B0604020202020204" pitchFamily="34" charset="0"/>
                <a:cs typeface="Arial" panose="020B0604020202020204" pitchFamily="34" charset="0"/>
              </a:rPr>
              <a:t> </a:t>
            </a:r>
          </a:p>
          <a:p>
            <a:pPr marL="342900" marR="180340" lvl="0" indent="-342900">
              <a:spcBef>
                <a:spcPts val="600"/>
              </a:spcBef>
              <a:spcAft>
                <a:spcPts val="400"/>
              </a:spcAft>
              <a:buClr>
                <a:srgbClr val="005EB8"/>
              </a:buClr>
              <a:buSzPts val="1150"/>
              <a:buFont typeface="Symbol" panose="05050102010706020507" pitchFamily="18" charset="2"/>
              <a:buChar char=""/>
              <a:tabLst>
                <a:tab pos="228600" algn="l"/>
                <a:tab pos="457200" algn="l"/>
              </a:tabLst>
            </a:pPr>
            <a:r>
              <a:rPr lang="en-GB" sz="1200" dirty="0">
                <a:solidFill>
                  <a:srgbClr val="000000"/>
                </a:solidFill>
                <a:effectLst/>
                <a:latin typeface="Arial" panose="020B0604020202020204" pitchFamily="34" charset="0"/>
                <a:ea typeface="Arial" panose="020B0604020202020204" pitchFamily="34" charset="0"/>
                <a:cs typeface="Arial" panose="020B0604020202020204" pitchFamily="34" charset="0"/>
              </a:rPr>
              <a:t>East Staffordshire Primary Care Network won the ‘Embedding research award’ in the </a:t>
            </a:r>
            <a:r>
              <a:rPr lang="en-GB" sz="1200" b="1" dirty="0">
                <a:solidFill>
                  <a:srgbClr val="000000"/>
                </a:solidFill>
                <a:effectLst/>
                <a:latin typeface="Arial" panose="020B0604020202020204" pitchFamily="34" charset="0"/>
                <a:ea typeface="Arial" panose="020B0604020202020204" pitchFamily="34" charset="0"/>
                <a:cs typeface="Arial" panose="020B0604020202020204" pitchFamily="34" charset="0"/>
              </a:rPr>
              <a:t>Clinical Research Network Awards</a:t>
            </a:r>
            <a:endParaRPr lang="en-GB" sz="12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342900" marR="180340" lvl="0" indent="-342900">
              <a:spcBef>
                <a:spcPts val="600"/>
              </a:spcBef>
              <a:spcAft>
                <a:spcPts val="400"/>
              </a:spcAft>
              <a:buClr>
                <a:srgbClr val="005EB8"/>
              </a:buClr>
              <a:buSzPts val="1150"/>
              <a:buFont typeface="Symbol" panose="05050102010706020507" pitchFamily="18" charset="2"/>
              <a:buChar char=""/>
              <a:tabLst>
                <a:tab pos="228600" algn="l"/>
                <a:tab pos="457200" algn="l"/>
              </a:tabLst>
            </a:pPr>
            <a:r>
              <a:rPr lang="en-GB" sz="1200" dirty="0">
                <a:solidFill>
                  <a:srgbClr val="000000"/>
                </a:solidFill>
                <a:effectLst/>
                <a:latin typeface="Arial" panose="020B0604020202020204" pitchFamily="34" charset="0"/>
                <a:ea typeface="Arial" panose="020B0604020202020204" pitchFamily="34" charset="0"/>
                <a:cs typeface="Arial" panose="020B0604020202020204" pitchFamily="34" charset="0"/>
              </a:rPr>
              <a:t>The People Function were highly commended in the </a:t>
            </a:r>
            <a:r>
              <a:rPr lang="en-GB" sz="1200" b="1" dirty="0">
                <a:solidFill>
                  <a:srgbClr val="000000"/>
                </a:solidFill>
                <a:effectLst/>
                <a:latin typeface="Arial" panose="020B0604020202020204" pitchFamily="34" charset="0"/>
                <a:ea typeface="Arial" panose="020B0604020202020204" pitchFamily="34" charset="0"/>
                <a:cs typeface="Arial" panose="020B0604020202020204" pitchFamily="34" charset="0"/>
              </a:rPr>
              <a:t>HSJ Digital Awards</a:t>
            </a:r>
            <a:r>
              <a:rPr lang="en-GB" sz="1200" dirty="0">
                <a:solidFill>
                  <a:srgbClr val="000000"/>
                </a:solidFill>
                <a:effectLst/>
                <a:latin typeface="Arial" panose="020B0604020202020204" pitchFamily="34" charset="0"/>
                <a:ea typeface="Arial" panose="020B0604020202020204" pitchFamily="34" charset="0"/>
                <a:cs typeface="Arial" panose="020B0604020202020204" pitchFamily="34" charset="0"/>
              </a:rPr>
              <a:t>, and three other teams were nominated for different categories</a:t>
            </a:r>
          </a:p>
          <a:p>
            <a:pPr marL="342900" marR="180340" lvl="0" indent="-342900">
              <a:spcBef>
                <a:spcPts val="600"/>
              </a:spcBef>
              <a:spcAft>
                <a:spcPts val="400"/>
              </a:spcAft>
              <a:buClr>
                <a:srgbClr val="005EB8"/>
              </a:buClr>
              <a:buSzPts val="1150"/>
              <a:buFont typeface="Symbol" panose="05050102010706020507" pitchFamily="18" charset="2"/>
              <a:buChar char=""/>
              <a:tabLst>
                <a:tab pos="228600" algn="l"/>
                <a:tab pos="457200" algn="l"/>
              </a:tabLst>
            </a:pPr>
            <a:r>
              <a:rPr lang="en-GB" sz="1200" dirty="0">
                <a:solidFill>
                  <a:srgbClr val="000000"/>
                </a:solidFill>
                <a:effectLst/>
                <a:latin typeface="Arial" panose="020B0604020202020204" pitchFamily="34" charset="0"/>
                <a:ea typeface="Arial" panose="020B0604020202020204" pitchFamily="34" charset="0"/>
                <a:cs typeface="Arial" panose="020B0604020202020204" pitchFamily="34" charset="0"/>
              </a:rPr>
              <a:t>The Learning Disability and Autism team and the Homeless Healthcare Service were shortlisted for two </a:t>
            </a:r>
            <a:r>
              <a:rPr lang="en-GB" sz="1200" b="1" dirty="0">
                <a:solidFill>
                  <a:srgbClr val="000000"/>
                </a:solidFill>
                <a:effectLst/>
                <a:latin typeface="Arial" panose="020B0604020202020204" pitchFamily="34" charset="0"/>
                <a:ea typeface="Arial" panose="020B0604020202020204" pitchFamily="34" charset="0"/>
                <a:cs typeface="Arial" panose="020B0604020202020204" pitchFamily="34" charset="0"/>
              </a:rPr>
              <a:t>BBC Radio </a:t>
            </a:r>
            <a:r>
              <a:rPr lang="en-GB" sz="1200" b="1" dirty="0" err="1">
                <a:solidFill>
                  <a:srgbClr val="000000"/>
                </a:solidFill>
                <a:effectLst/>
                <a:latin typeface="Arial" panose="020B0604020202020204" pitchFamily="34" charset="0"/>
                <a:ea typeface="Arial" panose="020B0604020202020204" pitchFamily="34" charset="0"/>
                <a:cs typeface="Arial" panose="020B0604020202020204" pitchFamily="34" charset="0"/>
              </a:rPr>
              <a:t>Stoke’s</a:t>
            </a:r>
            <a:r>
              <a:rPr lang="en-GB" sz="1200" b="1" dirty="0">
                <a:solidFill>
                  <a:srgbClr val="000000"/>
                </a:solidFill>
                <a:effectLst/>
                <a:latin typeface="Arial" panose="020B0604020202020204" pitchFamily="34" charset="0"/>
                <a:ea typeface="Arial" panose="020B0604020202020204" pitchFamily="34" charset="0"/>
                <a:cs typeface="Arial" panose="020B0604020202020204" pitchFamily="34" charset="0"/>
              </a:rPr>
              <a:t> Make a Difference Awards</a:t>
            </a:r>
            <a:endParaRPr lang="en-GB" sz="12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342900" marR="180340" lvl="0" indent="-342900">
              <a:spcBef>
                <a:spcPts val="600"/>
              </a:spcBef>
              <a:spcAft>
                <a:spcPts val="400"/>
              </a:spcAft>
              <a:buClr>
                <a:srgbClr val="005EB8"/>
              </a:buClr>
              <a:buSzPts val="1150"/>
              <a:buFont typeface="Symbol" panose="05050102010706020507" pitchFamily="18" charset="2"/>
              <a:buChar char=""/>
              <a:tabLst>
                <a:tab pos="228600" algn="l"/>
                <a:tab pos="457200" algn="l"/>
              </a:tabLst>
            </a:pPr>
            <a:r>
              <a:rPr lang="en-GB" sz="1200" dirty="0">
                <a:solidFill>
                  <a:srgbClr val="000000"/>
                </a:solidFill>
                <a:effectLst/>
                <a:latin typeface="Arial" panose="020B0604020202020204" pitchFamily="34" charset="0"/>
                <a:ea typeface="Arial" panose="020B0604020202020204" pitchFamily="34" charset="0"/>
                <a:cs typeface="Arial" panose="020B0604020202020204" pitchFamily="34" charset="0"/>
              </a:rPr>
              <a:t>The ICS was shortlisted for ‘Governance Project of the Year’ at the</a:t>
            </a:r>
            <a:r>
              <a:rPr lang="en-GB" sz="1200" b="1" dirty="0">
                <a:solidFill>
                  <a:srgbClr val="000000"/>
                </a:solidFill>
                <a:effectLst/>
                <a:latin typeface="Arial" panose="020B0604020202020204" pitchFamily="34" charset="0"/>
                <a:ea typeface="Arial" panose="020B0604020202020204" pitchFamily="34" charset="0"/>
                <a:cs typeface="Arial" panose="020B0604020202020204" pitchFamily="34" charset="0"/>
              </a:rPr>
              <a:t> Chartered Governance Institute of UK and Ireland Awards</a:t>
            </a:r>
            <a:endParaRPr lang="en-GB" sz="12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342900" marR="180340" lvl="0" indent="-342900">
              <a:spcBef>
                <a:spcPts val="600"/>
              </a:spcBef>
              <a:spcAft>
                <a:spcPts val="400"/>
              </a:spcAft>
              <a:buClr>
                <a:srgbClr val="005EB8"/>
              </a:buClr>
              <a:buSzPts val="1150"/>
              <a:buFont typeface="Symbol" panose="05050102010706020507" pitchFamily="18" charset="2"/>
              <a:buChar char=""/>
              <a:tabLst>
                <a:tab pos="228600" algn="l"/>
                <a:tab pos="457200" algn="l"/>
              </a:tabLst>
            </a:pPr>
            <a:r>
              <a:rPr lang="en-GB" sz="1200" dirty="0">
                <a:solidFill>
                  <a:srgbClr val="000000"/>
                </a:solidFill>
                <a:effectLst/>
                <a:latin typeface="Arial" panose="020B0604020202020204" pitchFamily="34" charset="0"/>
                <a:ea typeface="Arial" panose="020B0604020202020204" pitchFamily="34" charset="0"/>
                <a:cs typeface="Arial" panose="020B0604020202020204" pitchFamily="34" charset="0"/>
              </a:rPr>
              <a:t>We were nominated for a </a:t>
            </a:r>
            <a:r>
              <a:rPr lang="en-GB" sz="1200" b="1" dirty="0">
                <a:solidFill>
                  <a:srgbClr val="000000"/>
                </a:solidFill>
                <a:effectLst/>
                <a:latin typeface="Arial" panose="020B0604020202020204" pitchFamily="34" charset="0"/>
                <a:ea typeface="Arial" panose="020B0604020202020204" pitchFamily="34" charset="0"/>
                <a:cs typeface="Arial" panose="020B0604020202020204" pitchFamily="34" charset="0"/>
              </a:rPr>
              <a:t>Healthcare Financial Management Association (HFMA) Governance Award</a:t>
            </a:r>
            <a:r>
              <a:rPr lang="en-GB" sz="1200" dirty="0">
                <a:solidFill>
                  <a:srgbClr val="000000"/>
                </a:solidFill>
                <a:effectLst/>
                <a:latin typeface="Arial" panose="020B0604020202020204" pitchFamily="34" charset="0"/>
                <a:ea typeface="Arial" panose="020B0604020202020204" pitchFamily="34" charset="0"/>
                <a:cs typeface="Arial" panose="020B0604020202020204" pitchFamily="34" charset="0"/>
              </a:rPr>
              <a:t> in recognition of our integrated approach to risk management and board assurance</a:t>
            </a:r>
          </a:p>
          <a:p>
            <a:pPr marL="342900" marR="180340" lvl="0" indent="-342900">
              <a:spcBef>
                <a:spcPts val="600"/>
              </a:spcBef>
              <a:spcAft>
                <a:spcPts val="400"/>
              </a:spcAft>
              <a:buClr>
                <a:srgbClr val="005EB8"/>
              </a:buClr>
              <a:buSzPts val="1150"/>
              <a:buFont typeface="Symbol" panose="05050102010706020507" pitchFamily="18" charset="2"/>
              <a:buChar char=""/>
              <a:tabLst>
                <a:tab pos="228600" algn="l"/>
                <a:tab pos="457200" algn="l"/>
              </a:tabLst>
            </a:pPr>
            <a:r>
              <a:rPr lang="en-GB" sz="1200" dirty="0">
                <a:solidFill>
                  <a:srgbClr val="000000"/>
                </a:solidFill>
                <a:effectLst/>
                <a:latin typeface="Arial" panose="020B0604020202020204" pitchFamily="34" charset="0"/>
                <a:ea typeface="Arial" panose="020B0604020202020204" pitchFamily="34" charset="0"/>
                <a:cs typeface="Arial" panose="020B0604020202020204" pitchFamily="34" charset="0"/>
              </a:rPr>
              <a:t>Pauline Grant, Associate Director, Organisational Development was a finalist in the </a:t>
            </a:r>
            <a:r>
              <a:rPr lang="en-GB" sz="1200" b="1" dirty="0">
                <a:solidFill>
                  <a:srgbClr val="000000"/>
                </a:solidFill>
                <a:effectLst/>
                <a:latin typeface="Arial" panose="020B0604020202020204" pitchFamily="34" charset="0"/>
                <a:ea typeface="Arial" panose="020B0604020202020204" pitchFamily="34" charset="0"/>
                <a:cs typeface="Arial" panose="020B0604020202020204" pitchFamily="34" charset="0"/>
              </a:rPr>
              <a:t>International Positive Psychology Association Intervention Design Challenge</a:t>
            </a:r>
            <a:r>
              <a:rPr lang="en-GB" sz="1200" dirty="0">
                <a:solidFill>
                  <a:srgbClr val="000000"/>
                </a:solidFill>
                <a:effectLst/>
                <a:latin typeface="Arial" panose="020B0604020202020204" pitchFamily="34" charset="0"/>
                <a:ea typeface="Arial" panose="020B0604020202020204" pitchFamily="34" charset="0"/>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rgbClr val="000000"/>
                </a:solidFill>
                <a:effectLst/>
                <a:latin typeface="Arial" panose="020B0604020202020204" pitchFamily="34" charset="0"/>
                <a:ea typeface="Arial" panose="020B0604020202020204" pitchFamily="34" charset="0"/>
                <a:cs typeface="Arial" panose="020B0604020202020204" pitchFamily="34" charset="0"/>
              </a:rPr>
              <a:t>We are proud to have been shortlisted and to have won a number of awards this year. They are covered in more detail in the Annual Report.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u="sng"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u="sng" dirty="0">
                <a:solidFill>
                  <a:srgbClr val="000000"/>
                </a:solidFill>
                <a:effectLst/>
                <a:latin typeface="Arial" panose="020B0604020202020204" pitchFamily="34" charset="0"/>
                <a:ea typeface="Arial" panose="020B0604020202020204" pitchFamily="34" charset="0"/>
                <a:cs typeface="Arial" panose="020B0604020202020204" pitchFamily="34" charset="0"/>
              </a:rPr>
              <a:t>Detail:</a:t>
            </a:r>
          </a:p>
          <a:p>
            <a:pPr marL="144145" marR="144145">
              <a:lnSpc>
                <a:spcPct val="107000"/>
              </a:lnSpc>
              <a:spcBef>
                <a:spcPts val="1200"/>
              </a:spcBef>
              <a:spcAft>
                <a:spcPts val="1200"/>
              </a:spcAft>
            </a:pPr>
            <a:endParaRPr lang="en-GB" sz="1800" b="1"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429895" marR="144145" indent="-285750">
              <a:lnSpc>
                <a:spcPct val="107000"/>
              </a:lnSpc>
              <a:spcBef>
                <a:spcPts val="1200"/>
              </a:spcBef>
              <a:spcAft>
                <a:spcPts val="1200"/>
              </a:spcAft>
              <a:buFont typeface="Arial" panose="020B0604020202020204" pitchFamily="34" charset="0"/>
              <a:buChar char="•"/>
            </a:pPr>
            <a:r>
              <a:rPr lang="en-GB" sz="1800" b="1" dirty="0">
                <a:solidFill>
                  <a:srgbClr val="000000"/>
                </a:solidFill>
                <a:effectLst/>
                <a:latin typeface="Arial" panose="020B0604020202020204" pitchFamily="34" charset="0"/>
                <a:ea typeface="Arial" panose="020B0604020202020204" pitchFamily="34" charset="0"/>
                <a:cs typeface="Arial" panose="020B0604020202020204" pitchFamily="34" charset="0"/>
              </a:rPr>
              <a:t>Highly commended: Health Service Journal Partnership Awards</a:t>
            </a:r>
          </a:p>
          <a:p>
            <a:pPr marL="144145" marR="144145">
              <a:lnSpc>
                <a:spcPct val="107000"/>
              </a:lnSpc>
              <a:spcBef>
                <a:spcPts val="1200"/>
              </a:spcBef>
              <a:spcAft>
                <a:spcPts val="1200"/>
              </a:spcAft>
            </a:pPr>
            <a:r>
              <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The Staffordshire and Stoke-on-Trent ICS People Function and Staffordshire Training Hub have recently been awarded highly commended in the ‘Primary care project of the year’ category at the HSJ Partnership Awards. </a:t>
            </a:r>
          </a:p>
          <a:p>
            <a:pPr marL="144145" marR="144145">
              <a:lnSpc>
                <a:spcPct val="107000"/>
              </a:lnSpc>
              <a:spcBef>
                <a:spcPts val="1200"/>
              </a:spcBef>
              <a:spcAft>
                <a:spcPts val="1200"/>
              </a:spcAft>
            </a:pPr>
            <a:r>
              <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The award recognises outstanding dedication to improving healthcare and effective collaboration with the NHS.</a:t>
            </a:r>
          </a:p>
          <a:p>
            <a:pPr marL="144145" marR="144145">
              <a:lnSpc>
                <a:spcPct val="107000"/>
              </a:lnSpc>
              <a:spcBef>
                <a:spcPts val="1200"/>
              </a:spcBef>
              <a:spcAft>
                <a:spcPts val="1200"/>
              </a:spcAft>
            </a:pPr>
            <a:endParaRPr lang="en-GB" sz="1800" b="1"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429895" marR="144145" indent="-285750">
              <a:lnSpc>
                <a:spcPct val="107000"/>
              </a:lnSpc>
              <a:spcBef>
                <a:spcPts val="1200"/>
              </a:spcBef>
              <a:spcAft>
                <a:spcPts val="1200"/>
              </a:spcAft>
              <a:buFont typeface="Arial" panose="020B0604020202020204" pitchFamily="34" charset="0"/>
              <a:buChar char="•"/>
            </a:pPr>
            <a:r>
              <a:rPr lang="en-GB" sz="1800" b="1" dirty="0">
                <a:solidFill>
                  <a:srgbClr val="000000"/>
                </a:solidFill>
                <a:effectLst/>
                <a:latin typeface="Arial" panose="020B0604020202020204" pitchFamily="34" charset="0"/>
                <a:ea typeface="Arial" panose="020B0604020202020204" pitchFamily="34" charset="0"/>
                <a:cs typeface="Arial" panose="020B0604020202020204" pitchFamily="34" charset="0"/>
              </a:rPr>
              <a:t>Award win: Clinical Research Network Awards</a:t>
            </a:r>
          </a:p>
          <a:p>
            <a:pPr marL="144145" marR="144145">
              <a:lnSpc>
                <a:spcPct val="107000"/>
              </a:lnSpc>
              <a:spcBef>
                <a:spcPts val="1200"/>
              </a:spcBef>
              <a:spcAft>
                <a:spcPts val="1200"/>
              </a:spcAft>
            </a:pPr>
            <a:r>
              <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East Staffordshire Primary Care Network (PCN) celebrated winning the ‘Embedding research award’ in December 2023. The Clinical Research Network Awards recognise and celebrate the work and achievements of those involved in delivering research from across the system. </a:t>
            </a:r>
          </a:p>
          <a:p>
            <a:pPr marL="144145" marR="144145">
              <a:lnSpc>
                <a:spcPct val="107000"/>
              </a:lnSpc>
              <a:spcBef>
                <a:spcPts val="1200"/>
              </a:spcBef>
              <a:spcAft>
                <a:spcPts val="1200"/>
              </a:spcAft>
            </a:pPr>
            <a:r>
              <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East Staffordshire PCN is made up of all 18 GP practices in East Staffordshire and covers 150,000 patients, with a focus on local patient care. The PCN appointed a research manager to enable efficient regional-level identification of participants for research, and to set up research structures and frameworks within the PCN.</a:t>
            </a:r>
          </a:p>
          <a:p>
            <a:pPr marL="144145" marR="144145">
              <a:lnSpc>
                <a:spcPct val="107000"/>
              </a:lnSpc>
              <a:spcBef>
                <a:spcPts val="1200"/>
              </a:spcBef>
              <a:spcAft>
                <a:spcPts val="1200"/>
              </a:spcAft>
            </a:pPr>
            <a:endParaRPr lang="en-GB" sz="1800" b="1"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429895" marR="144145" indent="-285750">
              <a:lnSpc>
                <a:spcPct val="107000"/>
              </a:lnSpc>
              <a:spcBef>
                <a:spcPts val="1200"/>
              </a:spcBef>
              <a:spcAft>
                <a:spcPts val="1200"/>
              </a:spcAft>
              <a:buFont typeface="Arial" panose="020B0604020202020204" pitchFamily="34" charset="0"/>
              <a:buChar char="•"/>
            </a:pPr>
            <a:r>
              <a:rPr lang="en-GB" sz="1800" b="1" dirty="0">
                <a:solidFill>
                  <a:srgbClr val="000000"/>
                </a:solidFill>
                <a:effectLst/>
                <a:latin typeface="Arial" panose="020B0604020202020204" pitchFamily="34" charset="0"/>
                <a:ea typeface="Arial" panose="020B0604020202020204" pitchFamily="34" charset="0"/>
                <a:cs typeface="Arial" panose="020B0604020202020204" pitchFamily="34" charset="0"/>
              </a:rPr>
              <a:t>Shortlisted: Health Service Journal Digital Awards</a:t>
            </a:r>
          </a:p>
          <a:p>
            <a:pPr marL="144145" marR="144145">
              <a:lnSpc>
                <a:spcPct val="107000"/>
              </a:lnSpc>
              <a:spcBef>
                <a:spcPts val="1200"/>
              </a:spcBef>
              <a:spcAft>
                <a:spcPts val="1200"/>
              </a:spcAft>
            </a:pPr>
            <a:r>
              <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The ICB and the ICS have been shortlisted for some awards in the 2023 HSJ Digital awards. Although we didn’t win, the People Function were highly commended for the ‘Improving back-office efficiencies through digital’ award. </a:t>
            </a:r>
          </a:p>
          <a:p>
            <a:pPr marL="144145" marR="144145">
              <a:lnSpc>
                <a:spcPct val="107000"/>
              </a:lnSpc>
              <a:spcBef>
                <a:spcPts val="1200"/>
              </a:spcBef>
              <a:spcAft>
                <a:spcPts val="1200"/>
              </a:spcAft>
            </a:pPr>
            <a:r>
              <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Other nominations included: </a:t>
            </a:r>
          </a:p>
          <a:p>
            <a:pPr marL="742950" lvl="1" indent="-285750">
              <a:lnSpc>
                <a:spcPct val="107000"/>
              </a:lnSpc>
              <a:spcBef>
                <a:spcPts val="400"/>
              </a:spcBef>
              <a:spcAft>
                <a:spcPts val="400"/>
              </a:spcAft>
              <a:buClr>
                <a:srgbClr val="005EB8"/>
              </a:buClr>
              <a:buSzPts val="1150"/>
              <a:buFont typeface="Courier New" panose="02070309020205020404" pitchFamily="49" charset="0"/>
              <a:buChar char="o"/>
              <a:tabLst>
                <a:tab pos="228600" algn="l"/>
                <a:tab pos="457200" algn="l"/>
              </a:tabLst>
            </a:pPr>
            <a:r>
              <a:rPr lang="en-GB" sz="1800" dirty="0">
                <a:effectLst/>
                <a:latin typeface="Arial" panose="020B0604020202020204" pitchFamily="34" charset="0"/>
                <a:ea typeface="Arial" panose="020B0604020202020204" pitchFamily="34" charset="0"/>
                <a:cs typeface="Arial" panose="020B0604020202020204" pitchFamily="34" charset="0"/>
              </a:rPr>
              <a:t>Staffordshire and Stoke-on-Trent ICS People Function for the ‘Enhancing workforce engagement, productivity and wellbeing through digital’ award</a:t>
            </a:r>
          </a:p>
          <a:p>
            <a:pPr marL="742950" lvl="1" indent="-285750">
              <a:lnSpc>
                <a:spcPct val="107000"/>
              </a:lnSpc>
              <a:spcBef>
                <a:spcPts val="400"/>
              </a:spcBef>
              <a:spcAft>
                <a:spcPts val="400"/>
              </a:spcAft>
              <a:buClr>
                <a:srgbClr val="005EB8"/>
              </a:buClr>
              <a:buSzPts val="1150"/>
              <a:buFont typeface="Courier New" panose="02070309020205020404" pitchFamily="49" charset="0"/>
              <a:buChar char="o"/>
              <a:tabLst>
                <a:tab pos="228600" algn="l"/>
                <a:tab pos="457200" algn="l"/>
              </a:tabLst>
            </a:pPr>
            <a:r>
              <a:rPr lang="en-GB" sz="1800" dirty="0">
                <a:effectLst/>
                <a:latin typeface="Arial" panose="020B0604020202020204" pitchFamily="34" charset="0"/>
                <a:ea typeface="Arial" panose="020B0604020202020204" pitchFamily="34" charset="0"/>
                <a:cs typeface="Arial" panose="020B0604020202020204" pitchFamily="34" charset="0"/>
              </a:rPr>
              <a:t>Staffordshire and Stoke-on-Trent ICB and </a:t>
            </a:r>
            <a:r>
              <a:rPr lang="en-GB" sz="1800" dirty="0" err="1">
                <a:effectLst/>
                <a:latin typeface="Arial" panose="020B0604020202020204" pitchFamily="34" charset="0"/>
                <a:ea typeface="Arial" panose="020B0604020202020204" pitchFamily="34" charset="0"/>
                <a:cs typeface="Arial" panose="020B0604020202020204" pitchFamily="34" charset="0"/>
              </a:rPr>
              <a:t>MedOptimise</a:t>
            </a:r>
            <a:r>
              <a:rPr lang="en-GB" sz="1800" dirty="0">
                <a:effectLst/>
                <a:latin typeface="Arial" panose="020B0604020202020204" pitchFamily="34" charset="0"/>
                <a:ea typeface="Arial" panose="020B0604020202020204" pitchFamily="34" charset="0"/>
                <a:cs typeface="Arial" panose="020B0604020202020204" pitchFamily="34" charset="0"/>
              </a:rPr>
              <a:t> Limited for the ‘Generating impact in population health through digital’ award</a:t>
            </a:r>
          </a:p>
          <a:p>
            <a:pPr marL="742950" lvl="1" indent="-285750">
              <a:lnSpc>
                <a:spcPct val="107000"/>
              </a:lnSpc>
              <a:spcBef>
                <a:spcPts val="400"/>
              </a:spcBef>
              <a:spcAft>
                <a:spcPts val="400"/>
              </a:spcAft>
              <a:buClr>
                <a:srgbClr val="005EB8"/>
              </a:buClr>
              <a:buSzPts val="1150"/>
              <a:buFont typeface="Courier New" panose="02070309020205020404" pitchFamily="49" charset="0"/>
              <a:buChar char="o"/>
              <a:tabLst>
                <a:tab pos="228600" algn="l"/>
                <a:tab pos="457200" algn="l"/>
              </a:tabLst>
            </a:pPr>
            <a:r>
              <a:rPr lang="en-GB" sz="1800" dirty="0">
                <a:effectLst/>
                <a:latin typeface="Arial" panose="020B0604020202020204" pitchFamily="34" charset="0"/>
                <a:ea typeface="Arial" panose="020B0604020202020204" pitchFamily="34" charset="0"/>
                <a:cs typeface="Arial" panose="020B0604020202020204" pitchFamily="34" charset="0"/>
              </a:rPr>
              <a:t>Staffordshire and Stoke-on-Trent ICS and Health Navigator (HN) for the ‘Improving urgent and emergency care through digital’ award.</a:t>
            </a:r>
          </a:p>
          <a:p>
            <a:pPr marL="144145" marR="144145">
              <a:lnSpc>
                <a:spcPct val="107000"/>
              </a:lnSpc>
              <a:spcBef>
                <a:spcPts val="1200"/>
              </a:spcBef>
              <a:spcAft>
                <a:spcPts val="1200"/>
              </a:spcAft>
            </a:pPr>
            <a:endParaRPr lang="en-GB" sz="1800" b="1"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144145" marR="144145">
              <a:lnSpc>
                <a:spcPct val="107000"/>
              </a:lnSpc>
              <a:spcBef>
                <a:spcPts val="1200"/>
              </a:spcBef>
              <a:spcAft>
                <a:spcPts val="1200"/>
              </a:spcAft>
            </a:pPr>
            <a:endParaRPr lang="en-GB" sz="1800" b="1"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429895" marR="144145" indent="-285750">
              <a:lnSpc>
                <a:spcPct val="107000"/>
              </a:lnSpc>
              <a:spcBef>
                <a:spcPts val="1200"/>
              </a:spcBef>
              <a:spcAft>
                <a:spcPts val="1200"/>
              </a:spcAft>
              <a:buFont typeface="Arial" panose="020B0604020202020204" pitchFamily="34" charset="0"/>
              <a:buChar char="•"/>
            </a:pPr>
            <a:r>
              <a:rPr lang="en-GB" sz="1800" b="1" dirty="0">
                <a:solidFill>
                  <a:srgbClr val="000000"/>
                </a:solidFill>
                <a:effectLst/>
                <a:highlight>
                  <a:srgbClr val="FFFF00"/>
                </a:highlight>
                <a:latin typeface="Arial" panose="020B0604020202020204" pitchFamily="34" charset="0"/>
                <a:ea typeface="Arial" panose="020B0604020202020204" pitchFamily="34" charset="0"/>
                <a:cs typeface="Arial" panose="020B0604020202020204" pitchFamily="34" charset="0"/>
              </a:rPr>
              <a:t>Award nomination: BBC Radio </a:t>
            </a:r>
            <a:r>
              <a:rPr lang="en-GB" sz="1800" b="1" dirty="0" err="1">
                <a:solidFill>
                  <a:srgbClr val="000000"/>
                </a:solidFill>
                <a:effectLst/>
                <a:highlight>
                  <a:srgbClr val="FFFF00"/>
                </a:highlight>
                <a:latin typeface="Arial" panose="020B0604020202020204" pitchFamily="34" charset="0"/>
                <a:ea typeface="Arial" panose="020B0604020202020204" pitchFamily="34" charset="0"/>
                <a:cs typeface="Arial" panose="020B0604020202020204" pitchFamily="34" charset="0"/>
              </a:rPr>
              <a:t>Stoke’s</a:t>
            </a:r>
            <a:r>
              <a:rPr lang="en-GB" sz="1800" b="1" dirty="0">
                <a:solidFill>
                  <a:srgbClr val="000000"/>
                </a:solidFill>
                <a:effectLst/>
                <a:highlight>
                  <a:srgbClr val="FFFF00"/>
                </a:highlight>
                <a:latin typeface="Arial" panose="020B0604020202020204" pitchFamily="34" charset="0"/>
                <a:ea typeface="Arial" panose="020B0604020202020204" pitchFamily="34" charset="0"/>
                <a:cs typeface="Arial" panose="020B0604020202020204" pitchFamily="34" charset="0"/>
              </a:rPr>
              <a:t> Make a Difference Awards</a:t>
            </a:r>
          </a:p>
          <a:p>
            <a:pPr marL="144145" marR="144145">
              <a:lnSpc>
                <a:spcPct val="107000"/>
              </a:lnSpc>
              <a:spcBef>
                <a:spcPts val="1200"/>
              </a:spcBef>
              <a:spcAft>
                <a:spcPts val="1200"/>
              </a:spcAft>
            </a:pPr>
            <a:r>
              <a:rPr lang="en-GB" sz="1800" dirty="0">
                <a:solidFill>
                  <a:srgbClr val="000000"/>
                </a:solidFill>
                <a:effectLst/>
                <a:highlight>
                  <a:srgbClr val="FFFF00"/>
                </a:highlight>
                <a:latin typeface="Arial" panose="020B0604020202020204" pitchFamily="34" charset="0"/>
                <a:ea typeface="Arial" panose="020B0604020202020204" pitchFamily="34" charset="0"/>
                <a:cs typeface="Arial" panose="020B0604020202020204" pitchFamily="34" charset="0"/>
              </a:rPr>
              <a:t>Two specialist NHS teams in Staffordshire and Stoke-on-Trent were shortlisted as finalists in BBC Radio </a:t>
            </a:r>
            <a:r>
              <a:rPr lang="en-GB" sz="1800" dirty="0" err="1">
                <a:solidFill>
                  <a:srgbClr val="000000"/>
                </a:solidFill>
                <a:effectLst/>
                <a:highlight>
                  <a:srgbClr val="FFFF00"/>
                </a:highlight>
                <a:latin typeface="Arial" panose="020B0604020202020204" pitchFamily="34" charset="0"/>
                <a:ea typeface="Arial" panose="020B0604020202020204" pitchFamily="34" charset="0"/>
                <a:cs typeface="Arial" panose="020B0604020202020204" pitchFamily="34" charset="0"/>
              </a:rPr>
              <a:t>Stoke’s</a:t>
            </a:r>
            <a:r>
              <a:rPr lang="en-GB" sz="1800" dirty="0">
                <a:solidFill>
                  <a:srgbClr val="000000"/>
                </a:solidFill>
                <a:effectLst/>
                <a:highlight>
                  <a:srgbClr val="FFFF00"/>
                </a:highlight>
                <a:latin typeface="Arial" panose="020B0604020202020204" pitchFamily="34" charset="0"/>
                <a:ea typeface="Arial" panose="020B0604020202020204" pitchFamily="34" charset="0"/>
                <a:cs typeface="Arial" panose="020B0604020202020204" pitchFamily="34" charset="0"/>
              </a:rPr>
              <a:t> Make a Difference Awards in May 2023.</a:t>
            </a:r>
          </a:p>
          <a:p>
            <a:pPr marL="144145" marR="144145">
              <a:lnSpc>
                <a:spcPct val="107000"/>
              </a:lnSpc>
              <a:spcBef>
                <a:spcPts val="1200"/>
              </a:spcBef>
              <a:spcAft>
                <a:spcPts val="1200"/>
              </a:spcAft>
            </a:pPr>
            <a:r>
              <a:rPr lang="en-GB" sz="1800" dirty="0">
                <a:solidFill>
                  <a:srgbClr val="000000"/>
                </a:solidFill>
                <a:effectLst/>
                <a:highlight>
                  <a:srgbClr val="FFFF00"/>
                </a:highlight>
                <a:latin typeface="Arial" panose="020B0604020202020204" pitchFamily="34" charset="0"/>
                <a:ea typeface="Arial" panose="020B0604020202020204" pitchFamily="34" charset="0"/>
                <a:cs typeface="Arial" panose="020B0604020202020204" pitchFamily="34" charset="0"/>
              </a:rPr>
              <a:t>The Learning Disability and Autism team were shortlisted in the ‘Together’ category for the work they have done with parents to try and help young people with autism or a learning disability stay out of hospital and in their own home. </a:t>
            </a:r>
          </a:p>
          <a:p>
            <a:pPr marL="144145" marR="144145">
              <a:lnSpc>
                <a:spcPct val="107000"/>
              </a:lnSpc>
              <a:spcBef>
                <a:spcPts val="1200"/>
              </a:spcBef>
              <a:spcAft>
                <a:spcPts val="1200"/>
              </a:spcAft>
            </a:pPr>
            <a:r>
              <a:rPr lang="en-GB" sz="1800" dirty="0">
                <a:solidFill>
                  <a:srgbClr val="000000"/>
                </a:solidFill>
                <a:effectLst/>
                <a:highlight>
                  <a:srgbClr val="FFFF00"/>
                </a:highlight>
                <a:latin typeface="Arial" panose="020B0604020202020204" pitchFamily="34" charset="0"/>
                <a:ea typeface="Arial" panose="020B0604020202020204" pitchFamily="34" charset="0"/>
                <a:cs typeface="Arial" panose="020B0604020202020204" pitchFamily="34" charset="0"/>
              </a:rPr>
              <a:t>The Homeless Healthcare Service work across Stoke-on-Trent and Newcastle-under-Lyme to support homeless people who are not registered with a GP. They were shortlisted as a finalist in the ‘Community group’ category.</a:t>
            </a:r>
          </a:p>
          <a:p>
            <a:pPr marL="144145" marR="144145">
              <a:lnSpc>
                <a:spcPct val="107000"/>
              </a:lnSpc>
              <a:spcBef>
                <a:spcPts val="1200"/>
              </a:spcBef>
              <a:spcAft>
                <a:spcPts val="1200"/>
              </a:spcAft>
            </a:pPr>
            <a:endPar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429895" marR="144145" indent="-285750">
              <a:lnSpc>
                <a:spcPct val="107000"/>
              </a:lnSpc>
              <a:spcBef>
                <a:spcPts val="1200"/>
              </a:spcBef>
              <a:spcAft>
                <a:spcPts val="1200"/>
              </a:spcAft>
              <a:buFont typeface="Arial" panose="020B0604020202020204" pitchFamily="34" charset="0"/>
              <a:buChar char="•"/>
            </a:pPr>
            <a:r>
              <a:rPr lang="en-GB" sz="1800" b="1" dirty="0">
                <a:solidFill>
                  <a:srgbClr val="000000"/>
                </a:solidFill>
                <a:effectLst/>
                <a:latin typeface="Arial" panose="020B0604020202020204" pitchFamily="34" charset="0"/>
                <a:ea typeface="Arial" panose="020B0604020202020204" pitchFamily="34" charset="0"/>
                <a:cs typeface="Arial" panose="020B0604020202020204" pitchFamily="34" charset="0"/>
              </a:rPr>
              <a:t>Award nomination: Governance Project of the Year </a:t>
            </a:r>
          </a:p>
          <a:p>
            <a:pPr marL="144145" marR="144145">
              <a:lnSpc>
                <a:spcPct val="107000"/>
              </a:lnSpc>
              <a:spcBef>
                <a:spcPts val="1200"/>
              </a:spcBef>
              <a:spcAft>
                <a:spcPts val="1200"/>
              </a:spcAft>
            </a:pPr>
            <a:r>
              <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In November 2023, the ICS was shortlisted for ‘Governance Project of the Year’ at The Chartered Governance Institute of UK and Ireland Awards. Each year, the awards recognise and celebrate excellence in governance and annual reporting. </a:t>
            </a:r>
          </a:p>
          <a:p>
            <a:pPr marL="144145" marR="144145">
              <a:lnSpc>
                <a:spcPct val="107000"/>
              </a:lnSpc>
              <a:spcBef>
                <a:spcPts val="1200"/>
              </a:spcBef>
              <a:spcAft>
                <a:spcPts val="1200"/>
              </a:spcAft>
            </a:pPr>
            <a:r>
              <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Over the last two years, the ICS and partners have been working collaboratively on system-wide governance matters – including repositioning the ICB’s Risk Management Framework and Board Assurance Frameworks as an outward-looking ICS-wide approach. </a:t>
            </a:r>
          </a:p>
          <a:p>
            <a:pPr marL="144145" marR="144145">
              <a:lnSpc>
                <a:spcPct val="107000"/>
              </a:lnSpc>
              <a:spcBef>
                <a:spcPts val="1200"/>
              </a:spcBef>
              <a:spcAft>
                <a:spcPts val="1200"/>
              </a:spcAft>
            </a:pPr>
            <a:r>
              <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This work has been commended by NHS England and featured by the Healthcare Financial Management Association (HMFA) as an exemplar case study for system risk management. </a:t>
            </a:r>
          </a:p>
          <a:p>
            <a:pPr marL="144145" marR="144145">
              <a:lnSpc>
                <a:spcPct val="107000"/>
              </a:lnSpc>
              <a:spcBef>
                <a:spcPts val="1200"/>
              </a:spcBef>
              <a:spcAft>
                <a:spcPts val="1200"/>
              </a:spcAft>
            </a:pPr>
            <a:endPar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429895" marR="144145" indent="-285750">
              <a:lnSpc>
                <a:spcPct val="107000"/>
              </a:lnSpc>
              <a:spcBef>
                <a:spcPts val="1200"/>
              </a:spcBef>
              <a:spcAft>
                <a:spcPts val="1200"/>
              </a:spcAft>
              <a:buFont typeface="Arial" panose="020B0604020202020204" pitchFamily="34" charset="0"/>
              <a:buChar char="•"/>
            </a:pPr>
            <a:r>
              <a:rPr lang="en-GB" sz="1800" b="1" dirty="0">
                <a:solidFill>
                  <a:srgbClr val="000000"/>
                </a:solidFill>
                <a:effectLst/>
                <a:latin typeface="Arial" panose="020B0604020202020204" pitchFamily="34" charset="0"/>
                <a:ea typeface="Arial" panose="020B0604020202020204" pitchFamily="34" charset="0"/>
                <a:cs typeface="Arial" panose="020B0604020202020204" pitchFamily="34" charset="0"/>
              </a:rPr>
              <a:t>Award nomination: Healthcare Financial Management Association (HFMA) Governance Award</a:t>
            </a:r>
          </a:p>
          <a:p>
            <a:pPr marL="144145" marR="144145">
              <a:lnSpc>
                <a:spcPct val="107000"/>
              </a:lnSpc>
              <a:spcBef>
                <a:spcPts val="1200"/>
              </a:spcBef>
              <a:spcAft>
                <a:spcPts val="1200"/>
              </a:spcAft>
            </a:pPr>
            <a:r>
              <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The ICS was nominated for the ‘Integrated approach to risk management and board assurance’ award. All partners now play a greater role in assessing risk and developing mitigations.</a:t>
            </a:r>
          </a:p>
          <a:p>
            <a:pPr marL="144145" marR="144145">
              <a:lnSpc>
                <a:spcPct val="107000"/>
              </a:lnSpc>
              <a:spcBef>
                <a:spcPts val="1200"/>
              </a:spcBef>
              <a:spcAft>
                <a:spcPts val="1200"/>
              </a:spcAft>
            </a:pPr>
            <a:endPar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429895" marR="144145" indent="-285750">
              <a:lnSpc>
                <a:spcPct val="107000"/>
              </a:lnSpc>
              <a:spcBef>
                <a:spcPts val="1200"/>
              </a:spcBef>
              <a:spcAft>
                <a:spcPts val="1200"/>
              </a:spcAft>
              <a:buFont typeface="Arial" panose="020B0604020202020204" pitchFamily="34" charset="0"/>
              <a:buChar char="•"/>
            </a:pPr>
            <a:r>
              <a:rPr lang="en-GB" sz="1800" b="1" dirty="0">
                <a:solidFill>
                  <a:srgbClr val="000000"/>
                </a:solidFill>
                <a:effectLst/>
                <a:latin typeface="Arial" panose="020B0604020202020204" pitchFamily="34" charset="0"/>
                <a:ea typeface="Arial" panose="020B0604020202020204" pitchFamily="34" charset="0"/>
                <a:cs typeface="Arial" panose="020B0604020202020204" pitchFamily="34" charset="0"/>
              </a:rPr>
              <a:t>Finalist: International Positive Psychology Association (IPPA) Intervention Design Challenge</a:t>
            </a:r>
          </a:p>
          <a:p>
            <a:pPr marL="144145" marR="144145">
              <a:lnSpc>
                <a:spcPct val="107000"/>
              </a:lnSpc>
              <a:spcBef>
                <a:spcPts val="1200"/>
              </a:spcBef>
              <a:spcAft>
                <a:spcPts val="1200"/>
              </a:spcAft>
            </a:pPr>
            <a:r>
              <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Pauline Grant, Associate Director, Organisational Development at North Staffordshire Combined Healthcare NHS Trust and Staffordshire and Stoke-on-Trent ICS, was a finalist in the IPPA’s fifth annual Positive Organisational Intervention Challenge. </a:t>
            </a:r>
          </a:p>
          <a:p>
            <a:pPr marL="144145" marR="144145">
              <a:lnSpc>
                <a:spcPct val="107000"/>
              </a:lnSpc>
              <a:spcBef>
                <a:spcPts val="1200"/>
              </a:spcBef>
              <a:spcAft>
                <a:spcPts val="1200"/>
              </a:spcAft>
            </a:pPr>
            <a:r>
              <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Pauline was presented with recognition of her outstanding submission at the IPPA’s World Congress, held in Canada. Her submission was titled ‘Addressing differential attainment through a positive psychology lens: Introduction of a strengths-based inclusive mentoring workshop for clinical educational supervisors’.</a:t>
            </a:r>
          </a:p>
          <a:p>
            <a:pPr marL="144145" marR="144145">
              <a:lnSpc>
                <a:spcPct val="107000"/>
              </a:lnSpc>
              <a:spcBef>
                <a:spcPts val="1200"/>
              </a:spcBef>
              <a:spcAft>
                <a:spcPts val="1200"/>
              </a:spcAft>
            </a:pPr>
            <a:endPar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144145" marR="144145">
              <a:lnSpc>
                <a:spcPct val="107000"/>
              </a:lnSpc>
              <a:spcBef>
                <a:spcPts val="1200"/>
              </a:spcBef>
              <a:spcAft>
                <a:spcPts val="1200"/>
              </a:spcAft>
            </a:pPr>
            <a:endPar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144145" marR="144145">
              <a:lnSpc>
                <a:spcPct val="107000"/>
              </a:lnSpc>
              <a:spcBef>
                <a:spcPts val="1200"/>
              </a:spcBef>
              <a:spcAft>
                <a:spcPts val="1200"/>
              </a:spcAft>
            </a:pPr>
            <a:endParaRPr lang="en-GB" sz="18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10</a:t>
            </a:fld>
            <a:endParaRPr lang="en-GB"/>
          </a:p>
        </p:txBody>
      </p:sp>
    </p:spTree>
    <p:extLst>
      <p:ext uri="{BB962C8B-B14F-4D97-AF65-F5344CB8AC3E}">
        <p14:creationId xmlns:p14="http://schemas.microsoft.com/office/powerpoint/2010/main" val="1972378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12</a:t>
            </a:fld>
            <a:endParaRPr lang="en-GB"/>
          </a:p>
        </p:txBody>
      </p:sp>
    </p:spTree>
    <p:extLst>
      <p:ext uri="{BB962C8B-B14F-4D97-AF65-F5344CB8AC3E}">
        <p14:creationId xmlns:p14="http://schemas.microsoft.com/office/powerpoint/2010/main" val="530064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24C6ED-1A87-5548-96E1-DE2B9A47B4F1}" type="slidenum">
              <a:rPr lang="en-GB" smtClean="0"/>
              <a:t>13</a:t>
            </a:fld>
            <a:endParaRPr lang="en-GB"/>
          </a:p>
        </p:txBody>
      </p:sp>
    </p:spTree>
    <p:extLst>
      <p:ext uri="{BB962C8B-B14F-4D97-AF65-F5344CB8AC3E}">
        <p14:creationId xmlns:p14="http://schemas.microsoft.com/office/powerpoint/2010/main" val="6023846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4C6ED-1A87-5548-96E1-DE2B9A47B4F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519509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16</a:t>
            </a:fld>
            <a:endParaRPr lang="en-GB"/>
          </a:p>
        </p:txBody>
      </p:sp>
    </p:spTree>
    <p:extLst>
      <p:ext uri="{BB962C8B-B14F-4D97-AF65-F5344CB8AC3E}">
        <p14:creationId xmlns:p14="http://schemas.microsoft.com/office/powerpoint/2010/main" val="42420968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6.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807883"/>
            <a:ext cx="10515600" cy="2261511"/>
          </a:xfrm>
        </p:spPr>
        <p:txBody>
          <a:bodyPr lIns="0" rIns="0" anchor="b">
            <a:noAutofit/>
          </a:bodyPr>
          <a:lstStyle>
            <a:lvl1pPr algn="l">
              <a:defRPr sz="5000"/>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161470"/>
            <a:ext cx="6477000" cy="791947"/>
          </a:xfrm>
        </p:spPr>
        <p:txBody>
          <a:bodyPr lIns="0" r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cxnSp>
        <p:nvCxnSpPr>
          <p:cNvPr id="9" name="Straight Connector 8">
            <a:extLst>
              <a:ext uri="{FF2B5EF4-FFF2-40B4-BE49-F238E27FC236}">
                <a16:creationId xmlns:a16="http://schemas.microsoft.com/office/drawing/2014/main" id="{83E43821-038B-DA7F-3F17-E04618AA5237}"/>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9" name="Picture 28" descr="Logo Staffordshire and Stoke-on-Trent Integrated Care Board">
            <a:extLst>
              <a:ext uri="{FF2B5EF4-FFF2-40B4-BE49-F238E27FC236}">
                <a16:creationId xmlns:a16="http://schemas.microsoft.com/office/drawing/2014/main" id="{F53C1106-52D5-2558-AF96-E48A6170339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16663" y="501114"/>
            <a:ext cx="1768316" cy="979058"/>
          </a:xfrm>
          <a:prstGeom prst="rect">
            <a:avLst/>
          </a:prstGeom>
        </p:spPr>
      </p:pic>
      <p:pic>
        <p:nvPicPr>
          <p:cNvPr id="8" name="Picture 7">
            <a:extLst>
              <a:ext uri="{FF2B5EF4-FFF2-40B4-BE49-F238E27FC236}">
                <a16:creationId xmlns:a16="http://schemas.microsoft.com/office/drawing/2014/main" id="{FE799D71-B0B8-33DE-07E5-4DC42CA50A10}"/>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103889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5" name="Table Placeholder 4">
            <a:extLst>
              <a:ext uri="{FF2B5EF4-FFF2-40B4-BE49-F238E27FC236}">
                <a16:creationId xmlns:a16="http://schemas.microsoft.com/office/drawing/2014/main" id="{A9DAEA98-19D7-4CAC-3C47-922AC5D0C047}"/>
              </a:ext>
            </a:extLst>
          </p:cNvPr>
          <p:cNvSpPr>
            <a:spLocks noGrp="1"/>
          </p:cNvSpPr>
          <p:nvPr>
            <p:ph type="tbl" sz="quarter" idx="13"/>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478CCB3B-B96C-2A5C-C93F-9EBED4DEFB1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11711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4" name="Chart Placeholder 3">
            <a:extLst>
              <a:ext uri="{FF2B5EF4-FFF2-40B4-BE49-F238E27FC236}">
                <a16:creationId xmlns:a16="http://schemas.microsoft.com/office/drawing/2014/main" id="{369C812B-06FB-0624-D588-E7F549C320CE}"/>
              </a:ext>
            </a:extLst>
          </p:cNvPr>
          <p:cNvSpPr>
            <a:spLocks noGrp="1"/>
          </p:cNvSpPr>
          <p:nvPr>
            <p:ph type="chart" sz="quarter" idx="14"/>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5620FC1F-5EEB-5511-47BD-771644FEAD5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2899600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SmartArt 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5" name="SmartArt Placeholder 4">
            <a:extLst>
              <a:ext uri="{FF2B5EF4-FFF2-40B4-BE49-F238E27FC236}">
                <a16:creationId xmlns:a16="http://schemas.microsoft.com/office/drawing/2014/main" id="{BA174C75-EBE6-422F-51A3-9964CA4F9F67}"/>
              </a:ext>
            </a:extLst>
          </p:cNvPr>
          <p:cNvSpPr>
            <a:spLocks noGrp="1"/>
          </p:cNvSpPr>
          <p:nvPr>
            <p:ph type="dgm" sz="quarter" idx="15"/>
          </p:nvPr>
        </p:nvSpPr>
        <p:spPr>
          <a:xfrm>
            <a:off x="838201"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EF921CFF-F725-0650-C5F7-DBBC7D2DC318}"/>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1786656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4" name="Picture Placeholder 3">
            <a:extLst>
              <a:ext uri="{FF2B5EF4-FFF2-40B4-BE49-F238E27FC236}">
                <a16:creationId xmlns:a16="http://schemas.microsoft.com/office/drawing/2014/main" id="{E8288E03-37C3-F012-01AB-07EB8BA102F9}"/>
              </a:ext>
            </a:extLst>
          </p:cNvPr>
          <p:cNvSpPr>
            <a:spLocks noGrp="1"/>
          </p:cNvSpPr>
          <p:nvPr>
            <p:ph type="pic" sz="quarter" idx="16"/>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13B5AF28-0E1E-69FE-5CC0-11ECC9275925}"/>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20677871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54E86-13A8-BAD7-6C7E-DCC5DF3DFFB3}"/>
              </a:ext>
            </a:extLst>
          </p:cNvPr>
          <p:cNvSpPr>
            <a:spLocks noGrp="1"/>
          </p:cNvSpPr>
          <p:nvPr>
            <p:ph type="title"/>
          </p:nvPr>
        </p:nvSpPr>
        <p:spPr>
          <a:xfrm>
            <a:off x="831850" y="1365775"/>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FB1E24D-2628-2E30-F848-9CC5516DA0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01F782EC-DD17-C69A-3212-E4A43F109AD3}"/>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BC784820-AACA-CE4B-ACA3-C7B242F725DE}"/>
              </a:ext>
            </a:extLst>
          </p:cNvPr>
          <p:cNvSpPr>
            <a:spLocks noGrp="1"/>
          </p:cNvSpPr>
          <p:nvPr>
            <p:ph type="sldNum" sz="quarter" idx="12"/>
          </p:nvPr>
        </p:nvSpPr>
        <p:spPr>
          <a:xfrm>
            <a:off x="8610600" y="6460601"/>
            <a:ext cx="2743200" cy="273050"/>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cxnSp>
        <p:nvCxnSpPr>
          <p:cNvPr id="9" name="Straight Connector 8">
            <a:extLst>
              <a:ext uri="{FF2B5EF4-FFF2-40B4-BE49-F238E27FC236}">
                <a16:creationId xmlns:a16="http://schemas.microsoft.com/office/drawing/2014/main" id="{E392ECB9-74EC-5C91-50FE-6F2630C9E9AB}"/>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36C65B0-2629-C98E-5B9F-90C29F49E460}"/>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41185482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959093"/>
            <a:ext cx="5181600" cy="41477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6172200" y="1959093"/>
            <a:ext cx="5181600" cy="41477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0" name="Straight Connector 9">
            <a:extLst>
              <a:ext uri="{FF2B5EF4-FFF2-40B4-BE49-F238E27FC236}">
                <a16:creationId xmlns:a16="http://schemas.microsoft.com/office/drawing/2014/main" id="{9A7E4821-5B2B-368B-BD9E-C089E225969B}"/>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Footer Placeholder 4">
            <a:extLst>
              <a:ext uri="{FF2B5EF4-FFF2-40B4-BE49-F238E27FC236}">
                <a16:creationId xmlns:a16="http://schemas.microsoft.com/office/drawing/2014/main" id="{493E8BC9-5A60-D7E1-002A-D56F914A0763}"/>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28" name="Slide Number Placeholder 8">
            <a:extLst>
              <a:ext uri="{FF2B5EF4-FFF2-40B4-BE49-F238E27FC236}">
                <a16:creationId xmlns:a16="http://schemas.microsoft.com/office/drawing/2014/main" id="{9EDDA0EF-5B90-7B14-DF18-988F3FAEE90D}"/>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pic>
        <p:nvPicPr>
          <p:cNvPr id="5" name="Picture 4">
            <a:extLst>
              <a:ext uri="{FF2B5EF4-FFF2-40B4-BE49-F238E27FC236}">
                <a16:creationId xmlns:a16="http://schemas.microsoft.com/office/drawing/2014/main" id="{D689A290-96B9-35A3-E593-ECEC55D4AA5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16778041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8298029-1278-49DC-C916-37AA8A31F532}"/>
              </a:ext>
              <a:ext uri="{C183D7F6-B498-43B3-948B-1728B52AA6E4}">
                <adec:decorative xmlns:adec="http://schemas.microsoft.com/office/drawing/2017/decorative" val="1"/>
              </a:ext>
            </a:extLst>
          </p:cNvPr>
          <p:cNvSpPr/>
          <p:nvPr userDrawn="1"/>
        </p:nvSpPr>
        <p:spPr>
          <a:xfrm>
            <a:off x="6731000" y="0"/>
            <a:ext cx="5461000" cy="6858000"/>
          </a:xfrm>
          <a:prstGeom prst="rect">
            <a:avLst/>
          </a:prstGeom>
          <a:solidFill>
            <a:schemeClr val="accent1">
              <a:alpha val="8492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a:xfrm>
            <a:off x="838199" y="365125"/>
            <a:ext cx="5180081" cy="1325563"/>
          </a:xfrm>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199" y="1825625"/>
            <a:ext cx="5180081" cy="423226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7434470" y="533399"/>
            <a:ext cx="3919330" cy="5524495"/>
          </a:xfrm>
        </p:spPr>
        <p:txBody>
          <a:bodyPr tIns="108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9" name="Straight Connector 8">
            <a:extLst>
              <a:ext uri="{FF2B5EF4-FFF2-40B4-BE49-F238E27FC236}">
                <a16:creationId xmlns:a16="http://schemas.microsoft.com/office/drawing/2014/main" id="{AE43597C-11DE-DB3C-5D4C-FB09B65F124C}"/>
              </a:ext>
              <a:ext uri="{C183D7F6-B498-43B3-948B-1728B52AA6E4}">
                <adec:decorative xmlns:adec="http://schemas.microsoft.com/office/drawing/2017/decorative" val="1"/>
              </a:ext>
            </a:extLst>
          </p:cNvPr>
          <p:cNvCxnSpPr>
            <a:cxnSpLocks/>
          </p:cNvCxnSpPr>
          <p:nvPr userDrawn="1"/>
        </p:nvCxnSpPr>
        <p:spPr>
          <a:xfrm>
            <a:off x="838200" y="6357769"/>
            <a:ext cx="518008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9" name="Footer Placeholder 4">
            <a:extLst>
              <a:ext uri="{FF2B5EF4-FFF2-40B4-BE49-F238E27FC236}">
                <a16:creationId xmlns:a16="http://schemas.microsoft.com/office/drawing/2014/main" id="{D051917D-BE77-06D2-C4A2-560B1208F82F}"/>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30" name="Slide Number Placeholder 8">
            <a:extLst>
              <a:ext uri="{FF2B5EF4-FFF2-40B4-BE49-F238E27FC236}">
                <a16:creationId xmlns:a16="http://schemas.microsoft.com/office/drawing/2014/main" id="{4D2A3B8D-9A15-56DB-24E4-698EF3BA4D62}"/>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bg1"/>
                </a:solidFill>
              </a:defRPr>
            </a:lvl1pPr>
          </a:lstStyle>
          <a:p>
            <a:fld id="{CD8E907E-315C-F745-8CA6-CE49E976B740}" type="slidenum">
              <a:rPr lang="en-US" smtClean="0"/>
              <a:pPr/>
              <a:t>‹#›</a:t>
            </a:fld>
            <a:endParaRPr lang="en-US"/>
          </a:p>
        </p:txBody>
      </p:sp>
      <p:pic>
        <p:nvPicPr>
          <p:cNvPr id="5" name="Picture 4">
            <a:extLst>
              <a:ext uri="{FF2B5EF4-FFF2-40B4-BE49-F238E27FC236}">
                <a16:creationId xmlns:a16="http://schemas.microsoft.com/office/drawing/2014/main" id="{9EA45A3B-EF2B-EB16-E66C-E63F94C2BDA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180829995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DB4FB-DB22-DDA4-922F-2FE126A26CC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8D700D1-528F-A49C-0789-76E1805565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B631B69-5202-18A4-E3D5-760FF05B6D6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53FD84C-0C71-3832-8FB0-DF9695A0E5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D7B52AA-970E-C74A-F482-BB4E35DCACB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Slide Number Placeholder 8">
            <a:extLst>
              <a:ext uri="{FF2B5EF4-FFF2-40B4-BE49-F238E27FC236}">
                <a16:creationId xmlns:a16="http://schemas.microsoft.com/office/drawing/2014/main" id="{35C50B89-B31D-3545-3502-7A9F71397C9B}"/>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cxnSp>
        <p:nvCxnSpPr>
          <p:cNvPr id="13" name="Straight Connector 12">
            <a:extLst>
              <a:ext uri="{FF2B5EF4-FFF2-40B4-BE49-F238E27FC236}">
                <a16:creationId xmlns:a16="http://schemas.microsoft.com/office/drawing/2014/main" id="{C56ED95E-1BAC-2C64-6A1C-637EC9E94472}"/>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Footer Placeholder 4">
            <a:extLst>
              <a:ext uri="{FF2B5EF4-FFF2-40B4-BE49-F238E27FC236}">
                <a16:creationId xmlns:a16="http://schemas.microsoft.com/office/drawing/2014/main" id="{B1478130-7DB8-A14A-7CC3-A7331662A962}"/>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pic>
        <p:nvPicPr>
          <p:cNvPr id="7" name="Picture 6">
            <a:extLst>
              <a:ext uri="{FF2B5EF4-FFF2-40B4-BE49-F238E27FC236}">
                <a16:creationId xmlns:a16="http://schemas.microsoft.com/office/drawing/2014/main" id="{24C5BEA1-C6A7-F746-D77B-8B937543398B}"/>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18221410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wo 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able Placeholder 5">
            <a:extLst>
              <a:ext uri="{FF2B5EF4-FFF2-40B4-BE49-F238E27FC236}">
                <a16:creationId xmlns:a16="http://schemas.microsoft.com/office/drawing/2014/main" id="{BD542822-81EF-AB6B-1839-1BB8D61C40F6}"/>
              </a:ext>
            </a:extLst>
          </p:cNvPr>
          <p:cNvSpPr>
            <a:spLocks noGrp="1"/>
          </p:cNvSpPr>
          <p:nvPr>
            <p:ph type="tbl" sz="quarter" idx="13"/>
          </p:nvPr>
        </p:nvSpPr>
        <p:spPr>
          <a:xfrm>
            <a:off x="6172200" y="1825625"/>
            <a:ext cx="5181600"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6B6E545B-ACEA-2FEC-12F8-C1ECD6DA5D8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22122626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Two Content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Chart Placeholder 4">
            <a:extLst>
              <a:ext uri="{FF2B5EF4-FFF2-40B4-BE49-F238E27FC236}">
                <a16:creationId xmlns:a16="http://schemas.microsoft.com/office/drawing/2014/main" id="{31B81C3D-F7F7-51E8-1979-A1B7290BC286}"/>
              </a:ext>
            </a:extLst>
          </p:cNvPr>
          <p:cNvSpPr>
            <a:spLocks noGrp="1"/>
          </p:cNvSpPr>
          <p:nvPr>
            <p:ph type="chart" sz="quarter" idx="14"/>
          </p:nvPr>
        </p:nvSpPr>
        <p:spPr>
          <a:xfrm>
            <a:off x="6172200" y="1825625"/>
            <a:ext cx="5181600"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B98C6FF2-7647-01EE-5DB6-63D534EF5CB1}"/>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2724647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accent1">
            <a:alpha val="84988"/>
          </a:schemeClr>
        </a:solidFill>
        <a:effectLst/>
      </p:bgPr>
    </p:bg>
    <p:spTree>
      <p:nvGrpSpPr>
        <p:cNvPr id="1" name=""/>
        <p:cNvGrpSpPr/>
        <p:nvPr/>
      </p:nvGrpSpPr>
      <p:grpSpPr>
        <a:xfrm>
          <a:off x="0" y="0"/>
          <a:ext cx="0" cy="0"/>
          <a:chOff x="0" y="0"/>
          <a:chExt cx="0" cy="0"/>
        </a:xfrm>
      </p:grpSpPr>
      <p:pic>
        <p:nvPicPr>
          <p:cNvPr id="27" name="Picture 26" descr="Logo Staffordshire and Stoke-on-Trent Integrated Care Board">
            <a:extLst>
              <a:ext uri="{FF2B5EF4-FFF2-40B4-BE49-F238E27FC236}">
                <a16:creationId xmlns:a16="http://schemas.microsoft.com/office/drawing/2014/main" id="{468820F5-D84C-B8C1-4BCE-7996241229B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16663" y="501714"/>
            <a:ext cx="1768316" cy="979058"/>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807883"/>
            <a:ext cx="10515600" cy="2261511"/>
          </a:xfrm>
        </p:spPr>
        <p:txBody>
          <a:bodyPr lIns="0" rIns="0" anchor="b">
            <a:noAutofit/>
          </a:bodyPr>
          <a:lstStyle>
            <a:lvl1pPr algn="l">
              <a:defRPr sz="5000">
                <a:solidFill>
                  <a:schemeClr val="bg1"/>
                </a:solidFill>
              </a:defRPr>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161470"/>
            <a:ext cx="6477000" cy="791947"/>
          </a:xfrm>
        </p:spPr>
        <p:txBody>
          <a:bodyPr lIns="0" r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cxnSp>
        <p:nvCxnSpPr>
          <p:cNvPr id="9" name="Straight Connector 8">
            <a:extLst>
              <a:ext uri="{FF2B5EF4-FFF2-40B4-BE49-F238E27FC236}">
                <a16:creationId xmlns:a16="http://schemas.microsoft.com/office/drawing/2014/main" id="{83E43821-038B-DA7F-3F17-E04618AA5237}"/>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9D1206A7-B901-4BD9-C2F0-9061026BEA7E}"/>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2145575843"/>
      </p:ext>
    </p:extLst>
  </p:cSld>
  <p:clrMapOvr>
    <a:masterClrMapping/>
  </p:clrMapOvr>
  <p:extLst>
    <p:ext uri="{DCECCB84-F9BA-43D5-87BE-67443E8EF086}">
      <p15:sldGuideLst xmlns:p15="http://schemas.microsoft.com/office/powerpoint/2012/main">
        <p15:guide id="1" orient="horz" pos="300" userDrawn="1">
          <p15:clr>
            <a:srgbClr val="FBAE40"/>
          </p15:clr>
        </p15:guide>
        <p15:guide id="2" pos="7378"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wo Content - SmartArt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martArt Placeholder 5">
            <a:extLst>
              <a:ext uri="{FF2B5EF4-FFF2-40B4-BE49-F238E27FC236}">
                <a16:creationId xmlns:a16="http://schemas.microsoft.com/office/drawing/2014/main" id="{BC6A1C3D-ECB4-FC58-1278-E203B1B5C695}"/>
              </a:ext>
            </a:extLst>
          </p:cNvPr>
          <p:cNvSpPr>
            <a:spLocks noGrp="1"/>
          </p:cNvSpPr>
          <p:nvPr>
            <p:ph type="dgm" sz="quarter" idx="15"/>
          </p:nvPr>
        </p:nvSpPr>
        <p:spPr>
          <a:xfrm>
            <a:off x="6172200" y="1825625"/>
            <a:ext cx="5181600"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519586B9-FF1B-863F-512C-D9C1EEC5FC0C}"/>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38082017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Two Content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Picture Placeholder 4">
            <a:extLst>
              <a:ext uri="{FF2B5EF4-FFF2-40B4-BE49-F238E27FC236}">
                <a16:creationId xmlns:a16="http://schemas.microsoft.com/office/drawing/2014/main" id="{E3566EEF-8DE6-BDD3-6C07-87A3EE894F89}"/>
              </a:ext>
            </a:extLst>
          </p:cNvPr>
          <p:cNvSpPr>
            <a:spLocks noGrp="1"/>
          </p:cNvSpPr>
          <p:nvPr>
            <p:ph type="pic" sz="quarter" idx="16"/>
          </p:nvPr>
        </p:nvSpPr>
        <p:spPr>
          <a:xfrm>
            <a:off x="6172199" y="1825625"/>
            <a:ext cx="5181599"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E4FDF4D1-5C3A-BB5C-778D-3FCD453C8CD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82081694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500231"/>
            <a:ext cx="10515600" cy="2557940"/>
          </a:xfrm>
        </p:spPr>
        <p:txBody>
          <a:bodyPr/>
          <a:lstStyle>
            <a:lvl1pPr algn="ctr">
              <a:defRPr b="0" i="1"/>
            </a:lvl1pPr>
          </a:lstStyle>
          <a:p>
            <a:r>
              <a:rPr lang="en-GB"/>
              <a:t>Click to edit Master title style</a:t>
            </a:r>
            <a:endParaRPr lang="en-US"/>
          </a:p>
        </p:txBody>
      </p:sp>
      <p:sp>
        <p:nvSpPr>
          <p:cNvPr id="29" name="Picture Placeholder 4">
            <a:extLst>
              <a:ext uri="{FF2B5EF4-FFF2-40B4-BE49-F238E27FC236}">
                <a16:creationId xmlns:a16="http://schemas.microsoft.com/office/drawing/2014/main" id="{50E0D8E5-5FC7-5384-8B9C-59B4B5A42D8C}"/>
              </a:ext>
            </a:extLst>
          </p:cNvPr>
          <p:cNvSpPr>
            <a:spLocks noGrp="1" noChangeAspect="1"/>
          </p:cNvSpPr>
          <p:nvPr>
            <p:ph type="pic" sz="quarter" idx="11"/>
          </p:nvPr>
        </p:nvSpPr>
        <p:spPr>
          <a:xfrm>
            <a:off x="2597287" y="4276296"/>
            <a:ext cx="1548000" cy="1548000"/>
          </a:xfrm>
          <a:prstGeom prst="ellipse">
            <a:avLst/>
          </a:prstGeom>
          <a:solidFill>
            <a:schemeClr val="bg2"/>
          </a:solidFill>
        </p:spPr>
        <p:txBody>
          <a:bodyPr>
            <a:normAutofit/>
          </a:bodyPr>
          <a:lstStyle>
            <a:lvl1pPr>
              <a:defRPr sz="1200"/>
            </a:lvl1pPr>
          </a:lstStyle>
          <a:p>
            <a:endParaRPr lang="en-US"/>
          </a:p>
        </p:txBody>
      </p:sp>
      <p:pic>
        <p:nvPicPr>
          <p:cNvPr id="31" name="Picture 30">
            <a:extLst>
              <a:ext uri="{FF2B5EF4-FFF2-40B4-BE49-F238E27FC236}">
                <a16:creationId xmlns:a16="http://schemas.microsoft.com/office/drawing/2014/main" id="{E04C6B2A-0C6F-286C-10B4-69C07DE4438B}"/>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12244427">
            <a:off x="3176525" y="4215593"/>
            <a:ext cx="1429821" cy="832753"/>
          </a:xfrm>
          <a:prstGeom prst="rect">
            <a:avLst/>
          </a:prstGeom>
        </p:spPr>
      </p:pic>
      <p:sp>
        <p:nvSpPr>
          <p:cNvPr id="28" name="Picture Placeholder 4">
            <a:extLst>
              <a:ext uri="{FF2B5EF4-FFF2-40B4-BE49-F238E27FC236}">
                <a16:creationId xmlns:a16="http://schemas.microsoft.com/office/drawing/2014/main" id="{E03D4CB8-ED2D-8013-ABDA-FE8D43720F31}"/>
              </a:ext>
            </a:extLst>
          </p:cNvPr>
          <p:cNvSpPr>
            <a:spLocks noGrp="1" noChangeAspect="1"/>
          </p:cNvSpPr>
          <p:nvPr>
            <p:ph type="pic" sz="quarter" idx="10"/>
          </p:nvPr>
        </p:nvSpPr>
        <p:spPr>
          <a:xfrm>
            <a:off x="4791471" y="3304296"/>
            <a:ext cx="2520000" cy="2520000"/>
          </a:xfrm>
          <a:prstGeom prst="ellipse">
            <a:avLst/>
          </a:prstGeom>
          <a:solidFill>
            <a:schemeClr val="bg2"/>
          </a:solidFill>
        </p:spPr>
        <p:txBody>
          <a:bodyPr>
            <a:normAutofit/>
          </a:bodyPr>
          <a:lstStyle>
            <a:lvl1pPr>
              <a:defRPr sz="1200"/>
            </a:lvl1pPr>
          </a:lstStyle>
          <a:p>
            <a:endParaRPr lang="en-US"/>
          </a:p>
        </p:txBody>
      </p:sp>
      <p:pic>
        <p:nvPicPr>
          <p:cNvPr id="30" name="Picture 29">
            <a:extLst>
              <a:ext uri="{FF2B5EF4-FFF2-40B4-BE49-F238E27FC236}">
                <a16:creationId xmlns:a16="http://schemas.microsoft.com/office/drawing/2014/main" id="{2AF8E31B-067A-5F55-256B-1F6A4306BEB8}"/>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108121" y="5145938"/>
            <a:ext cx="2340100" cy="924484"/>
          </a:xfrm>
          <a:prstGeom prst="rect">
            <a:avLst/>
          </a:prstGeom>
        </p:spPr>
      </p:pic>
      <p:pic>
        <p:nvPicPr>
          <p:cNvPr id="33" name="Picture 32">
            <a:extLst>
              <a:ext uri="{FF2B5EF4-FFF2-40B4-BE49-F238E27FC236}">
                <a16:creationId xmlns:a16="http://schemas.microsoft.com/office/drawing/2014/main" id="{E6F4C53A-4C5C-D138-3A2F-4B26B208D16B}"/>
              </a:ext>
              <a:ext uri="{C183D7F6-B498-43B3-948B-1728B52AA6E4}">
                <adec:decorative xmlns:adec="http://schemas.microsoft.com/office/drawing/2017/decorative" val="1"/>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64871" y="4271855"/>
            <a:ext cx="1082907" cy="541454"/>
          </a:xfrm>
          <a:prstGeom prst="rect">
            <a:avLst/>
          </a:prstGeom>
        </p:spPr>
      </p:pic>
      <p:sp>
        <p:nvSpPr>
          <p:cNvPr id="32" name="Picture Placeholder 4">
            <a:extLst>
              <a:ext uri="{FF2B5EF4-FFF2-40B4-BE49-F238E27FC236}">
                <a16:creationId xmlns:a16="http://schemas.microsoft.com/office/drawing/2014/main" id="{728BB60E-128C-2611-C26A-A3EA16027C74}"/>
              </a:ext>
            </a:extLst>
          </p:cNvPr>
          <p:cNvSpPr>
            <a:spLocks noGrp="1" noChangeAspect="1"/>
          </p:cNvSpPr>
          <p:nvPr>
            <p:ph type="pic" sz="quarter" idx="12"/>
          </p:nvPr>
        </p:nvSpPr>
        <p:spPr>
          <a:xfrm>
            <a:off x="7913452" y="4572001"/>
            <a:ext cx="1404000" cy="1404000"/>
          </a:xfrm>
          <a:prstGeom prst="ellipse">
            <a:avLst/>
          </a:prstGeom>
          <a:solidFill>
            <a:schemeClr val="bg2"/>
          </a:solidFill>
        </p:spPr>
        <p:txBody>
          <a:bodyPr>
            <a:normAutofit/>
          </a:bodyPr>
          <a:lstStyle>
            <a:lvl1pPr>
              <a:defRPr sz="1200"/>
            </a:lvl1pPr>
          </a:lstStyle>
          <a:p>
            <a:endParaRPr lang="en-US"/>
          </a:p>
        </p:txBody>
      </p:sp>
      <p:cxnSp>
        <p:nvCxnSpPr>
          <p:cNvPr id="8" name="Straight Connector 7">
            <a:extLst>
              <a:ext uri="{FF2B5EF4-FFF2-40B4-BE49-F238E27FC236}">
                <a16:creationId xmlns:a16="http://schemas.microsoft.com/office/drawing/2014/main" id="{D0CEE670-37B6-DD02-7731-49900EBB1984}"/>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1" name="Footer Placeholder 4">
            <a:extLst>
              <a:ext uri="{FF2B5EF4-FFF2-40B4-BE49-F238E27FC236}">
                <a16:creationId xmlns:a16="http://schemas.microsoft.com/office/drawing/2014/main" id="{C1D1B348-46B3-CD9B-6101-752049A77592}"/>
              </a:ext>
            </a:extLst>
          </p:cNvPr>
          <p:cNvSpPr>
            <a:spLocks noGrp="1"/>
          </p:cNvSpPr>
          <p:nvPr>
            <p:ph type="ftr" sz="quarter" idx="13"/>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52" name="Slide Number Placeholder 8">
            <a:extLst>
              <a:ext uri="{FF2B5EF4-FFF2-40B4-BE49-F238E27FC236}">
                <a16:creationId xmlns:a16="http://schemas.microsoft.com/office/drawing/2014/main" id="{A84ED0A8-23A7-642A-AC85-B17248A27322}"/>
              </a:ext>
            </a:extLst>
          </p:cNvPr>
          <p:cNvSpPr>
            <a:spLocks noGrp="1"/>
          </p:cNvSpPr>
          <p:nvPr>
            <p:ph type="sldNum" sz="quarter" idx="14"/>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770B5178-C24A-C466-2F2A-94752F0EED47}"/>
              </a:ext>
              <a:ext uri="{C183D7F6-B498-43B3-948B-1728B52AA6E4}">
                <adec:decorative xmlns:adec="http://schemas.microsoft.com/office/drawing/2017/decorative" val="1"/>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14828309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Only">
    <p:bg>
      <p:bgPr>
        <a:solidFill>
          <a:schemeClr val="accent2">
            <a:alpha val="84702"/>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365126"/>
            <a:ext cx="10515600" cy="2651824"/>
          </a:xfrm>
        </p:spPr>
        <p:txBody>
          <a:bodyPr/>
          <a:lstStyle>
            <a:lvl1pPr algn="ctr">
              <a:defRPr b="0" i="1">
                <a:solidFill>
                  <a:schemeClr val="bg1"/>
                </a:solidFill>
              </a:defRPr>
            </a:lvl1pPr>
          </a:lstStyle>
          <a:p>
            <a:r>
              <a:rPr lang="en-GB"/>
              <a:t>Click to edit Master title style</a:t>
            </a:r>
            <a:endParaRPr lang="en-US"/>
          </a:p>
        </p:txBody>
      </p:sp>
      <p:sp>
        <p:nvSpPr>
          <p:cNvPr id="11" name="Picture Placeholder 4">
            <a:extLst>
              <a:ext uri="{FF2B5EF4-FFF2-40B4-BE49-F238E27FC236}">
                <a16:creationId xmlns:a16="http://schemas.microsoft.com/office/drawing/2014/main" id="{9B2D9598-82B7-DB61-327B-EB373CE25476}"/>
              </a:ext>
            </a:extLst>
          </p:cNvPr>
          <p:cNvSpPr>
            <a:spLocks noGrp="1" noChangeAspect="1"/>
          </p:cNvSpPr>
          <p:nvPr>
            <p:ph type="pic" sz="quarter" idx="11"/>
          </p:nvPr>
        </p:nvSpPr>
        <p:spPr>
          <a:xfrm>
            <a:off x="2597287" y="4276296"/>
            <a:ext cx="1548000" cy="1548000"/>
          </a:xfrm>
          <a:prstGeom prst="ellipse">
            <a:avLst/>
          </a:prstGeom>
          <a:solidFill>
            <a:schemeClr val="bg2"/>
          </a:solidFill>
        </p:spPr>
        <p:txBody>
          <a:bodyPr>
            <a:normAutofit/>
          </a:bodyPr>
          <a:lstStyle>
            <a:lvl1pPr>
              <a:defRPr sz="1200"/>
            </a:lvl1pPr>
          </a:lstStyle>
          <a:p>
            <a:endParaRPr lang="en-US"/>
          </a:p>
        </p:txBody>
      </p:sp>
      <p:pic>
        <p:nvPicPr>
          <p:cNvPr id="14" name="Picture 13">
            <a:extLst>
              <a:ext uri="{FF2B5EF4-FFF2-40B4-BE49-F238E27FC236}">
                <a16:creationId xmlns:a16="http://schemas.microsoft.com/office/drawing/2014/main" id="{04E3FFA7-7EC2-726F-2A8A-D4A798236276}"/>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12244427">
            <a:off x="3176525" y="4215593"/>
            <a:ext cx="1429821" cy="832753"/>
          </a:xfrm>
          <a:prstGeom prst="rect">
            <a:avLst/>
          </a:prstGeom>
        </p:spPr>
      </p:pic>
      <p:sp>
        <p:nvSpPr>
          <p:cNvPr id="10" name="Picture Placeholder 4">
            <a:extLst>
              <a:ext uri="{FF2B5EF4-FFF2-40B4-BE49-F238E27FC236}">
                <a16:creationId xmlns:a16="http://schemas.microsoft.com/office/drawing/2014/main" id="{D72689EC-E982-D573-29A7-D948C231375E}"/>
              </a:ext>
            </a:extLst>
          </p:cNvPr>
          <p:cNvSpPr>
            <a:spLocks noGrp="1" noChangeAspect="1"/>
          </p:cNvSpPr>
          <p:nvPr>
            <p:ph type="pic" sz="quarter" idx="10"/>
          </p:nvPr>
        </p:nvSpPr>
        <p:spPr>
          <a:xfrm>
            <a:off x="4791471" y="3304296"/>
            <a:ext cx="2520000" cy="2520000"/>
          </a:xfrm>
          <a:prstGeom prst="ellipse">
            <a:avLst/>
          </a:prstGeom>
          <a:solidFill>
            <a:schemeClr val="bg2"/>
          </a:solidFill>
        </p:spPr>
        <p:txBody>
          <a:bodyPr>
            <a:normAutofit/>
          </a:bodyPr>
          <a:lstStyle>
            <a:lvl1pPr>
              <a:defRPr sz="1200"/>
            </a:lvl1pPr>
          </a:lstStyle>
          <a:p>
            <a:endParaRPr lang="en-US"/>
          </a:p>
        </p:txBody>
      </p:sp>
      <p:pic>
        <p:nvPicPr>
          <p:cNvPr id="13" name="Picture 12">
            <a:extLst>
              <a:ext uri="{FF2B5EF4-FFF2-40B4-BE49-F238E27FC236}">
                <a16:creationId xmlns:a16="http://schemas.microsoft.com/office/drawing/2014/main" id="{C634B850-5BF5-FD81-5FF2-419AB53610A8}"/>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108121" y="5145938"/>
            <a:ext cx="2340100" cy="924484"/>
          </a:xfrm>
          <a:prstGeom prst="rect">
            <a:avLst/>
          </a:prstGeom>
        </p:spPr>
      </p:pic>
      <p:pic>
        <p:nvPicPr>
          <p:cNvPr id="27" name="Picture 26">
            <a:extLst>
              <a:ext uri="{FF2B5EF4-FFF2-40B4-BE49-F238E27FC236}">
                <a16:creationId xmlns:a16="http://schemas.microsoft.com/office/drawing/2014/main" id="{E227F66C-0220-BB22-2FD6-D01406915616}"/>
              </a:ext>
              <a:ext uri="{C183D7F6-B498-43B3-948B-1728B52AA6E4}">
                <adec:decorative xmlns:adec="http://schemas.microsoft.com/office/drawing/2017/decorative" val="1"/>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64871" y="4271855"/>
            <a:ext cx="1082907" cy="541454"/>
          </a:xfrm>
          <a:prstGeom prst="rect">
            <a:avLst/>
          </a:prstGeom>
        </p:spPr>
      </p:pic>
      <p:sp>
        <p:nvSpPr>
          <p:cNvPr id="26" name="Picture Placeholder 4">
            <a:extLst>
              <a:ext uri="{FF2B5EF4-FFF2-40B4-BE49-F238E27FC236}">
                <a16:creationId xmlns:a16="http://schemas.microsoft.com/office/drawing/2014/main" id="{492A40DF-B9BD-C349-09D7-0144FD24941E}"/>
              </a:ext>
            </a:extLst>
          </p:cNvPr>
          <p:cNvSpPr>
            <a:spLocks noGrp="1" noChangeAspect="1"/>
          </p:cNvSpPr>
          <p:nvPr>
            <p:ph type="pic" sz="quarter" idx="12"/>
          </p:nvPr>
        </p:nvSpPr>
        <p:spPr>
          <a:xfrm>
            <a:off x="7913452" y="4572001"/>
            <a:ext cx="1404000" cy="1404000"/>
          </a:xfrm>
          <a:prstGeom prst="ellipse">
            <a:avLst/>
          </a:prstGeom>
          <a:solidFill>
            <a:schemeClr val="bg2"/>
          </a:solidFill>
        </p:spPr>
        <p:txBody>
          <a:bodyPr>
            <a:normAutofit/>
          </a:bodyPr>
          <a:lstStyle>
            <a:lvl1pPr>
              <a:defRPr sz="1200"/>
            </a:lvl1pPr>
          </a:lstStyle>
          <a:p>
            <a:endParaRPr lang="en-US"/>
          </a:p>
        </p:txBody>
      </p:sp>
      <p:cxnSp>
        <p:nvCxnSpPr>
          <p:cNvPr id="8" name="Straight Connector 7">
            <a:extLst>
              <a:ext uri="{FF2B5EF4-FFF2-40B4-BE49-F238E27FC236}">
                <a16:creationId xmlns:a16="http://schemas.microsoft.com/office/drawing/2014/main" id="{D0CEE670-37B6-DD02-7731-49900EBB1984}"/>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Footer Placeholder 4">
            <a:extLst>
              <a:ext uri="{FF2B5EF4-FFF2-40B4-BE49-F238E27FC236}">
                <a16:creationId xmlns:a16="http://schemas.microsoft.com/office/drawing/2014/main" id="{612DF721-9878-1B67-4208-868737822780}"/>
              </a:ext>
            </a:extLst>
          </p:cNvPr>
          <p:cNvSpPr>
            <a:spLocks noGrp="1"/>
          </p:cNvSpPr>
          <p:nvPr>
            <p:ph type="ftr" sz="quarter" idx="13"/>
          </p:nvPr>
        </p:nvSpPr>
        <p:spPr>
          <a:xfrm>
            <a:off x="838200" y="6460601"/>
            <a:ext cx="7321550" cy="273050"/>
          </a:xfrm>
          <a:prstGeom prst="rect">
            <a:avLst/>
          </a:prstGeom>
        </p:spPr>
        <p:txBody>
          <a:bodyPr lIns="0"/>
          <a:lstStyle>
            <a:lvl1pPr>
              <a:defRPr sz="1200">
                <a:solidFill>
                  <a:schemeClr val="bg1"/>
                </a:solidFill>
              </a:defRPr>
            </a:lvl1pPr>
          </a:lstStyle>
          <a:p>
            <a:r>
              <a:rPr lang="en-US"/>
              <a:t>Staffordshire and Stoke-on-Trent Integrated Care Board</a:t>
            </a:r>
          </a:p>
          <a:p>
            <a:r>
              <a:rPr lang="en-US"/>
              <a:t>
</a:t>
            </a:r>
          </a:p>
        </p:txBody>
      </p:sp>
      <p:sp>
        <p:nvSpPr>
          <p:cNvPr id="37" name="Slide Number Placeholder 8">
            <a:extLst>
              <a:ext uri="{FF2B5EF4-FFF2-40B4-BE49-F238E27FC236}">
                <a16:creationId xmlns:a16="http://schemas.microsoft.com/office/drawing/2014/main" id="{5BAB8452-FF70-CB65-EB26-AF14C8459280}"/>
              </a:ext>
            </a:extLst>
          </p:cNvPr>
          <p:cNvSpPr>
            <a:spLocks noGrp="1"/>
          </p:cNvSpPr>
          <p:nvPr>
            <p:ph type="sldNum" sz="quarter" idx="14"/>
          </p:nvPr>
        </p:nvSpPr>
        <p:spPr>
          <a:xfrm>
            <a:off x="9529762" y="6444477"/>
            <a:ext cx="1824037" cy="276998"/>
          </a:xfrm>
          <a:prstGeom prst="rect">
            <a:avLst/>
          </a:prstGeom>
        </p:spPr>
        <p:txBody>
          <a:bodyPr lIns="0" tIns="46800" rIns="0" bIns="46800"/>
          <a:lstStyle>
            <a:lvl1pPr algn="r">
              <a:defRPr sz="1200">
                <a:solidFill>
                  <a:schemeClr val="bg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9E63D085-BE89-FD53-0DFE-5C33C12099A0}"/>
              </a:ext>
              <a:ext uri="{C183D7F6-B498-43B3-948B-1728B52AA6E4}">
                <adec:decorative xmlns:adec="http://schemas.microsoft.com/office/drawing/2017/decorative" val="1"/>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35308575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p:txBody>
          <a:bodyPr/>
          <a:lstStyle/>
          <a:p>
            <a:r>
              <a:rPr lang="en-GB"/>
              <a:t>Click to edit Master title style</a:t>
            </a:r>
            <a:endParaRPr lang="en-US"/>
          </a:p>
        </p:txBody>
      </p:sp>
      <p:sp>
        <p:nvSpPr>
          <p:cNvPr id="22" name="Footer Placeholder 4">
            <a:extLst>
              <a:ext uri="{FF2B5EF4-FFF2-40B4-BE49-F238E27FC236}">
                <a16:creationId xmlns:a16="http://schemas.microsoft.com/office/drawing/2014/main" id="{C8896DB5-8031-BF66-B752-DFF36DB4AE8A}"/>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23" name="Slide Number Placeholder 8">
            <a:extLst>
              <a:ext uri="{FF2B5EF4-FFF2-40B4-BE49-F238E27FC236}">
                <a16:creationId xmlns:a16="http://schemas.microsoft.com/office/drawing/2014/main" id="{CD15AAA1-4479-F8EF-1EA7-1F7308B29ECA}"/>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cxnSp>
        <p:nvCxnSpPr>
          <p:cNvPr id="24" name="Straight Connector 23">
            <a:extLst>
              <a:ext uri="{FF2B5EF4-FFF2-40B4-BE49-F238E27FC236}">
                <a16:creationId xmlns:a16="http://schemas.microsoft.com/office/drawing/2014/main" id="{792E7735-0387-C627-F249-6E101ED8B3F8}"/>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C054130F-9AAD-52B5-D9E5-EEB72258D008}"/>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40882669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3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p:txBody>
          <a:bodyPr/>
          <a:lstStyle/>
          <a:p>
            <a:r>
              <a:rPr lang="en-GB"/>
              <a:t>Click to edit Master title style</a:t>
            </a:r>
            <a:endParaRPr lang="en-US"/>
          </a:p>
        </p:txBody>
      </p:sp>
      <p:pic>
        <p:nvPicPr>
          <p:cNvPr id="3" name="Picture 2">
            <a:extLst>
              <a:ext uri="{FF2B5EF4-FFF2-40B4-BE49-F238E27FC236}">
                <a16:creationId xmlns:a16="http://schemas.microsoft.com/office/drawing/2014/main" id="{C054130F-9AAD-52B5-D9E5-EEB72258D008}"/>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40062605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1" name="Footer Placeholder 4">
            <a:extLst>
              <a:ext uri="{FF2B5EF4-FFF2-40B4-BE49-F238E27FC236}">
                <a16:creationId xmlns:a16="http://schemas.microsoft.com/office/drawing/2014/main" id="{05127705-5A48-DFDD-E23A-D2D7814538CF}"/>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22" name="Slide Number Placeholder 8">
            <a:extLst>
              <a:ext uri="{FF2B5EF4-FFF2-40B4-BE49-F238E27FC236}">
                <a16:creationId xmlns:a16="http://schemas.microsoft.com/office/drawing/2014/main" id="{037F613B-732A-02C2-005B-C371CAAD5893}"/>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cxnSp>
        <p:nvCxnSpPr>
          <p:cNvPr id="23" name="Straight Connector 22">
            <a:extLst>
              <a:ext uri="{FF2B5EF4-FFF2-40B4-BE49-F238E27FC236}">
                <a16:creationId xmlns:a16="http://schemas.microsoft.com/office/drawing/2014/main" id="{0DCE72F4-CE45-5380-8370-5CED4E016C42}"/>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50E67788-374C-A063-1A25-88349806D62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8239447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0E67788-374C-A063-1A25-88349806D62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17135990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2C76A-44AF-7A4E-A651-07EA8F58F4C6}"/>
              </a:ext>
            </a:extLst>
          </p:cNvPr>
          <p:cNvSpPr>
            <a:spLocks noGrp="1"/>
          </p:cNvSpPr>
          <p:nvPr>
            <p:ph type="title"/>
          </p:nvPr>
        </p:nvSpPr>
        <p:spPr>
          <a:xfrm>
            <a:off x="839788" y="457200"/>
            <a:ext cx="3932237" cy="1355271"/>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8FDBA4E-5E5D-8327-8673-22BF9D9BEC0E}"/>
              </a:ext>
            </a:extLst>
          </p:cNvPr>
          <p:cNvSpPr>
            <a:spLocks noGrp="1"/>
          </p:cNvSpPr>
          <p:nvPr>
            <p:ph idx="1"/>
          </p:nvPr>
        </p:nvSpPr>
        <p:spPr>
          <a:xfrm>
            <a:off x="5183188" y="457201"/>
            <a:ext cx="6172200"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B4D931D-D66D-A571-7096-A79982B347F3}"/>
              </a:ext>
            </a:extLst>
          </p:cNvPr>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24" name="Slide Number Placeholder 8">
            <a:extLst>
              <a:ext uri="{FF2B5EF4-FFF2-40B4-BE49-F238E27FC236}">
                <a16:creationId xmlns:a16="http://schemas.microsoft.com/office/drawing/2014/main" id="{59A25A1F-6553-4292-11B3-0B8DAA2F78AF}"/>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cxnSp>
        <p:nvCxnSpPr>
          <p:cNvPr id="25" name="Straight Connector 24">
            <a:extLst>
              <a:ext uri="{FF2B5EF4-FFF2-40B4-BE49-F238E27FC236}">
                <a16:creationId xmlns:a16="http://schemas.microsoft.com/office/drawing/2014/main" id="{019FFA98-9387-25EF-6089-D27F1DF71D45}"/>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Footer Placeholder 4">
            <a:extLst>
              <a:ext uri="{FF2B5EF4-FFF2-40B4-BE49-F238E27FC236}">
                <a16:creationId xmlns:a16="http://schemas.microsoft.com/office/drawing/2014/main" id="{78474426-FA4F-B2A9-601E-D88494BE675E}"/>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pic>
        <p:nvPicPr>
          <p:cNvPr id="5" name="Picture 4">
            <a:extLst>
              <a:ext uri="{FF2B5EF4-FFF2-40B4-BE49-F238E27FC236}">
                <a16:creationId xmlns:a16="http://schemas.microsoft.com/office/drawing/2014/main" id="{AC3259B0-7C6B-0435-1FE2-FCF678066085}"/>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19502072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03A6D-7395-E75A-7F9C-E0B88BCEED2C}"/>
              </a:ext>
            </a:extLst>
          </p:cNvPr>
          <p:cNvSpPr>
            <a:spLocks noGrp="1"/>
          </p:cNvSpPr>
          <p:nvPr>
            <p:ph type="title"/>
          </p:nvPr>
        </p:nvSpPr>
        <p:spPr>
          <a:xfrm>
            <a:off x="839788" y="457200"/>
            <a:ext cx="3932237" cy="1600199"/>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A45E76E-D73A-1D80-596F-EDF65CD96772}"/>
              </a:ext>
            </a:extLst>
          </p:cNvPr>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F6C75D1-322B-B6CF-D43F-1D50CA4DB3BC}"/>
              </a:ext>
            </a:extLst>
          </p:cNvPr>
          <p:cNvSpPr>
            <a:spLocks noGrp="1"/>
          </p:cNvSpPr>
          <p:nvPr>
            <p:ph type="body" sz="half" idx="2"/>
          </p:nvPr>
        </p:nvSpPr>
        <p:spPr>
          <a:xfrm>
            <a:off x="839788" y="2273642"/>
            <a:ext cx="3932237" cy="3595345"/>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24" name="Slide Number Placeholder 8">
            <a:extLst>
              <a:ext uri="{FF2B5EF4-FFF2-40B4-BE49-F238E27FC236}">
                <a16:creationId xmlns:a16="http://schemas.microsoft.com/office/drawing/2014/main" id="{C2968A59-30B4-9803-E391-546E9A85FAA5}"/>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cxnSp>
        <p:nvCxnSpPr>
          <p:cNvPr id="25" name="Straight Connector 24">
            <a:extLst>
              <a:ext uri="{FF2B5EF4-FFF2-40B4-BE49-F238E27FC236}">
                <a16:creationId xmlns:a16="http://schemas.microsoft.com/office/drawing/2014/main" id="{7ECB1DCB-B0E9-1843-1D42-9C26AEE76EF7}"/>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Footer Placeholder 4">
            <a:extLst>
              <a:ext uri="{FF2B5EF4-FFF2-40B4-BE49-F238E27FC236}">
                <a16:creationId xmlns:a16="http://schemas.microsoft.com/office/drawing/2014/main" id="{CFFABC50-23CA-E531-B0BE-4B8DA2ECC086}"/>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pic>
        <p:nvPicPr>
          <p:cNvPr id="5" name="Picture 4">
            <a:extLst>
              <a:ext uri="{FF2B5EF4-FFF2-40B4-BE49-F238E27FC236}">
                <a16:creationId xmlns:a16="http://schemas.microsoft.com/office/drawing/2014/main" id="{764574DA-4D61-5ADD-1A44-B00F5E90DCF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3475980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22" name="Picture Placeholder 4">
            <a:extLst>
              <a:ext uri="{FF2B5EF4-FFF2-40B4-BE49-F238E27FC236}">
                <a16:creationId xmlns:a16="http://schemas.microsoft.com/office/drawing/2014/main" id="{AEFE7548-0EF2-5B82-23DA-44086B0B3291}"/>
              </a:ext>
            </a:extLst>
          </p:cNvPr>
          <p:cNvSpPr>
            <a:spLocks noGrp="1" noChangeAspect="1"/>
          </p:cNvSpPr>
          <p:nvPr>
            <p:ph type="pic" sz="quarter" idx="10"/>
          </p:nvPr>
        </p:nvSpPr>
        <p:spPr>
          <a:xfrm>
            <a:off x="9164979" y="1909348"/>
            <a:ext cx="2520000" cy="2520000"/>
          </a:xfrm>
          <a:prstGeom prst="ellipse">
            <a:avLst/>
          </a:prstGeom>
          <a:solidFill>
            <a:schemeClr val="bg2"/>
          </a:solidFill>
        </p:spPr>
        <p:txBody>
          <a:bodyPr>
            <a:normAutofit/>
          </a:bodyPr>
          <a:lstStyle>
            <a:lvl1pPr>
              <a:defRPr sz="1200"/>
            </a:lvl1pPr>
          </a:lstStyle>
          <a:p>
            <a:endParaRPr lang="en-US"/>
          </a:p>
        </p:txBody>
      </p:sp>
      <p:sp>
        <p:nvSpPr>
          <p:cNvPr id="23" name="Picture Placeholder 4">
            <a:extLst>
              <a:ext uri="{FF2B5EF4-FFF2-40B4-BE49-F238E27FC236}">
                <a16:creationId xmlns:a16="http://schemas.microsoft.com/office/drawing/2014/main" id="{2B412725-637C-BA62-FE74-0F9BDB6800AC}"/>
              </a:ext>
            </a:extLst>
          </p:cNvPr>
          <p:cNvSpPr>
            <a:spLocks noGrp="1" noChangeAspect="1"/>
          </p:cNvSpPr>
          <p:nvPr>
            <p:ph type="pic" sz="quarter" idx="11"/>
          </p:nvPr>
        </p:nvSpPr>
        <p:spPr>
          <a:xfrm>
            <a:off x="7847928" y="4329280"/>
            <a:ext cx="1548000" cy="1548000"/>
          </a:xfrm>
          <a:prstGeom prst="ellipse">
            <a:avLst/>
          </a:prstGeom>
          <a:solidFill>
            <a:schemeClr val="bg2"/>
          </a:solidFill>
        </p:spPr>
        <p:txBody>
          <a:bodyPr>
            <a:normAutofit/>
          </a:bodyPr>
          <a:lstStyle>
            <a:lvl1pPr>
              <a:defRPr sz="1200"/>
            </a:lvl1pPr>
          </a:lstStyle>
          <a:p>
            <a:endParaRPr lang="en-US"/>
          </a:p>
        </p:txBody>
      </p:sp>
      <p:sp>
        <p:nvSpPr>
          <p:cNvPr id="24" name="Picture Placeholder 4">
            <a:extLst>
              <a:ext uri="{FF2B5EF4-FFF2-40B4-BE49-F238E27FC236}">
                <a16:creationId xmlns:a16="http://schemas.microsoft.com/office/drawing/2014/main" id="{582C032C-DAA4-AD40-B0F3-594DE37205DD}"/>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a:p>
        </p:txBody>
      </p:sp>
      <p:pic>
        <p:nvPicPr>
          <p:cNvPr id="25" name="Picture 24">
            <a:extLst>
              <a:ext uri="{FF2B5EF4-FFF2-40B4-BE49-F238E27FC236}">
                <a16:creationId xmlns:a16="http://schemas.microsoft.com/office/drawing/2014/main" id="{34F05ABF-CA49-CA56-07E8-C85F69E504EC}"/>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472106" y="3807334"/>
            <a:ext cx="2340100" cy="924484"/>
          </a:xfrm>
          <a:prstGeom prst="rect">
            <a:avLst/>
          </a:prstGeom>
        </p:spPr>
      </p:pic>
      <p:pic>
        <p:nvPicPr>
          <p:cNvPr id="26" name="Picture 25">
            <a:extLst>
              <a:ext uri="{FF2B5EF4-FFF2-40B4-BE49-F238E27FC236}">
                <a16:creationId xmlns:a16="http://schemas.microsoft.com/office/drawing/2014/main" id="{E9BF52DD-5B55-CA1C-98E7-D983A706F385}"/>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27" name="Picture 26">
            <a:extLst>
              <a:ext uri="{FF2B5EF4-FFF2-40B4-BE49-F238E27FC236}">
                <a16:creationId xmlns:a16="http://schemas.microsoft.com/office/drawing/2014/main" id="{AC3CB654-6140-A851-9CDE-71F7AE53AA8E}"/>
              </a:ext>
              <a:ext uri="{C183D7F6-B498-43B3-948B-1728B52AA6E4}">
                <adec:decorative xmlns:adec="http://schemas.microsoft.com/office/drawing/2017/decorative" val="1"/>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28656" y="4897245"/>
            <a:ext cx="1082907" cy="541454"/>
          </a:xfrm>
          <a:prstGeom prst="rect">
            <a:avLst/>
          </a:prstGeom>
        </p:spPr>
      </p:pic>
      <p:pic>
        <p:nvPicPr>
          <p:cNvPr id="28" name="Picture 27" descr="Logo Staffordshire and Stoke-on-Trent Integrated Care Board">
            <a:extLst>
              <a:ext uri="{FF2B5EF4-FFF2-40B4-BE49-F238E27FC236}">
                <a16:creationId xmlns:a16="http://schemas.microsoft.com/office/drawing/2014/main" id="{CF82078F-BAD7-388F-E0CA-0CD519E78788}"/>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6663" y="501114"/>
            <a:ext cx="1768316" cy="979058"/>
          </a:xfrm>
          <a:prstGeom prst="rect">
            <a:avLst/>
          </a:prstGeom>
        </p:spPr>
      </p:pic>
      <p:pic>
        <p:nvPicPr>
          <p:cNvPr id="4" name="Picture 3">
            <a:extLst>
              <a:ext uri="{FF2B5EF4-FFF2-40B4-BE49-F238E27FC236}">
                <a16:creationId xmlns:a16="http://schemas.microsoft.com/office/drawing/2014/main" id="{B85EEDD2-0FA8-2CED-4E4E-E1C50BED36BD}"/>
              </a:ext>
              <a:ext uri="{C183D7F6-B498-43B3-948B-1728B52AA6E4}">
                <adec:decorative xmlns:adec="http://schemas.microsoft.com/office/drawing/2017/decorative" val="1"/>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14461892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37" name="Text Placeholder 36">
            <a:extLst>
              <a:ext uri="{FF2B5EF4-FFF2-40B4-BE49-F238E27FC236}">
                <a16:creationId xmlns:a16="http://schemas.microsoft.com/office/drawing/2014/main" id="{18E42568-3F5B-B739-B37C-C81C83F3369F}"/>
              </a:ext>
            </a:extLst>
          </p:cNvPr>
          <p:cNvSpPr>
            <a:spLocks noGrp="1"/>
          </p:cNvSpPr>
          <p:nvPr>
            <p:ph type="body" sz="quarter" idx="15" hasCustomPrompt="1"/>
          </p:nvPr>
        </p:nvSpPr>
        <p:spPr>
          <a:xfrm>
            <a:off x="513415" y="2560770"/>
            <a:ext cx="1555084" cy="3316510"/>
          </a:xfrm>
          <a:solidFill>
            <a:srgbClr val="E2E7F1"/>
          </a:solidFill>
        </p:spPr>
        <p:txBody>
          <a:bodyPr lIns="72000" tIns="720000" rIns="72000" bIns="72000">
            <a:noAutofit/>
          </a:bodyPr>
          <a:lstStyle>
            <a:lvl1pPr marL="0" indent="0" algn="ctr">
              <a:buNone/>
              <a:defRPr sz="18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57" name="Text Placeholder 36">
            <a:extLst>
              <a:ext uri="{FF2B5EF4-FFF2-40B4-BE49-F238E27FC236}">
                <a16:creationId xmlns:a16="http://schemas.microsoft.com/office/drawing/2014/main" id="{DFB8B5C5-4BBB-A4CE-4DB6-68473DB01A90}"/>
              </a:ext>
            </a:extLst>
          </p:cNvPr>
          <p:cNvSpPr>
            <a:spLocks noGrp="1"/>
          </p:cNvSpPr>
          <p:nvPr>
            <p:ph type="body" sz="quarter" idx="16" hasCustomPrompt="1"/>
          </p:nvPr>
        </p:nvSpPr>
        <p:spPr>
          <a:xfrm>
            <a:off x="2142810" y="2560770"/>
            <a:ext cx="1555084" cy="3316510"/>
          </a:xfrm>
          <a:solidFill>
            <a:srgbClr val="E5EFF8"/>
          </a:solidFill>
        </p:spPr>
        <p:txBody>
          <a:bodyPr lIns="72000" tIns="720000" rIns="72000" bIns="72000">
            <a:noAutofit/>
          </a:bodyPr>
          <a:lstStyle>
            <a:lvl1pPr marL="0" indent="0" algn="ctr">
              <a:buNone/>
              <a:defRPr sz="18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60" name="Text Placeholder 36">
            <a:extLst>
              <a:ext uri="{FF2B5EF4-FFF2-40B4-BE49-F238E27FC236}">
                <a16:creationId xmlns:a16="http://schemas.microsoft.com/office/drawing/2014/main" id="{BBD5D01D-D5E5-2916-4DD5-28B1DB9EFF27}"/>
              </a:ext>
            </a:extLst>
          </p:cNvPr>
          <p:cNvSpPr>
            <a:spLocks noGrp="1"/>
          </p:cNvSpPr>
          <p:nvPr>
            <p:ph type="body" sz="quarter" idx="18" hasCustomPrompt="1"/>
          </p:nvPr>
        </p:nvSpPr>
        <p:spPr>
          <a:xfrm>
            <a:off x="3772205" y="2560770"/>
            <a:ext cx="1555084" cy="3316510"/>
          </a:xfrm>
          <a:solidFill>
            <a:srgbClr val="D9F2F8"/>
          </a:solidFill>
        </p:spPr>
        <p:txBody>
          <a:bodyPr lIns="72000" tIns="720000" rIns="72000" bIns="72000">
            <a:noAutofit/>
          </a:bodyPr>
          <a:lstStyle>
            <a:lvl1pPr marL="0" indent="0" algn="ctr">
              <a:buNone/>
              <a:defRPr sz="18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63" name="Text Placeholder 36">
            <a:extLst>
              <a:ext uri="{FF2B5EF4-FFF2-40B4-BE49-F238E27FC236}">
                <a16:creationId xmlns:a16="http://schemas.microsoft.com/office/drawing/2014/main" id="{C089D5CC-EE30-5A1F-0514-E1A1039C17D3}"/>
              </a:ext>
            </a:extLst>
          </p:cNvPr>
          <p:cNvSpPr>
            <a:spLocks noGrp="1"/>
          </p:cNvSpPr>
          <p:nvPr>
            <p:ph type="body" sz="quarter" idx="20" hasCustomPrompt="1"/>
          </p:nvPr>
        </p:nvSpPr>
        <p:spPr>
          <a:xfrm>
            <a:off x="5397976" y="2560770"/>
            <a:ext cx="1555084" cy="3316510"/>
          </a:xfrm>
          <a:solidFill>
            <a:srgbClr val="D9F1EF"/>
          </a:solidFill>
        </p:spPr>
        <p:txBody>
          <a:bodyPr lIns="72000" tIns="720000" rIns="72000" bIns="72000">
            <a:noAutofit/>
          </a:bodyPr>
          <a:lstStyle>
            <a:lvl1pPr marL="0" indent="0" algn="ctr">
              <a:buNone/>
              <a:defRPr sz="18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66" name="Text Placeholder 36">
            <a:extLst>
              <a:ext uri="{FF2B5EF4-FFF2-40B4-BE49-F238E27FC236}">
                <a16:creationId xmlns:a16="http://schemas.microsoft.com/office/drawing/2014/main" id="{238B7C88-1E2C-2FBA-CDD7-7C6D13FB2765}"/>
              </a:ext>
            </a:extLst>
          </p:cNvPr>
          <p:cNvSpPr>
            <a:spLocks noGrp="1"/>
          </p:cNvSpPr>
          <p:nvPr>
            <p:ph type="body" sz="quarter" idx="22" hasCustomPrompt="1"/>
          </p:nvPr>
        </p:nvSpPr>
        <p:spPr>
          <a:xfrm>
            <a:off x="7023747" y="2560770"/>
            <a:ext cx="1555084" cy="3316510"/>
          </a:xfrm>
          <a:solidFill>
            <a:srgbClr val="E0E3E6"/>
          </a:solidFill>
        </p:spPr>
        <p:txBody>
          <a:bodyPr lIns="72000" tIns="720000" rIns="72000" bIns="72000">
            <a:noAutofit/>
          </a:bodyPr>
          <a:lstStyle>
            <a:lvl1pPr marL="0" indent="0" algn="ctr">
              <a:buNone/>
              <a:defRPr sz="18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69" name="Text Placeholder 36">
            <a:extLst>
              <a:ext uri="{FF2B5EF4-FFF2-40B4-BE49-F238E27FC236}">
                <a16:creationId xmlns:a16="http://schemas.microsoft.com/office/drawing/2014/main" id="{58C480EB-ED42-EABD-A215-7FA3F768CED9}"/>
              </a:ext>
            </a:extLst>
          </p:cNvPr>
          <p:cNvSpPr>
            <a:spLocks noGrp="1"/>
          </p:cNvSpPr>
          <p:nvPr>
            <p:ph type="body" sz="quarter" idx="24" hasCustomPrompt="1"/>
          </p:nvPr>
        </p:nvSpPr>
        <p:spPr>
          <a:xfrm>
            <a:off x="8649518" y="2560770"/>
            <a:ext cx="1555084" cy="3316510"/>
          </a:xfrm>
          <a:solidFill>
            <a:srgbClr val="E8EBED"/>
          </a:solidFill>
        </p:spPr>
        <p:txBody>
          <a:bodyPr lIns="72000" tIns="720000" rIns="72000" bIns="72000">
            <a:noAutofit/>
          </a:bodyPr>
          <a:lstStyle>
            <a:lvl1pPr marL="0" indent="0" algn="ctr">
              <a:buNone/>
              <a:defRPr sz="18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72" name="Text Placeholder 36">
            <a:extLst>
              <a:ext uri="{FF2B5EF4-FFF2-40B4-BE49-F238E27FC236}">
                <a16:creationId xmlns:a16="http://schemas.microsoft.com/office/drawing/2014/main" id="{4AF18F6D-9514-1E4C-B7D6-6488253F112D}"/>
              </a:ext>
            </a:extLst>
          </p:cNvPr>
          <p:cNvSpPr>
            <a:spLocks noGrp="1"/>
          </p:cNvSpPr>
          <p:nvPr>
            <p:ph type="body" sz="quarter" idx="26" hasCustomPrompt="1"/>
          </p:nvPr>
        </p:nvSpPr>
        <p:spPr>
          <a:xfrm>
            <a:off x="10275289" y="2560770"/>
            <a:ext cx="1555084" cy="3316510"/>
          </a:xfrm>
          <a:solidFill>
            <a:srgbClr val="FDEED9"/>
          </a:solidFill>
        </p:spPr>
        <p:txBody>
          <a:bodyPr lIns="72000" tIns="720000" rIns="72000" bIns="72000">
            <a:noAutofit/>
          </a:bodyPr>
          <a:lstStyle>
            <a:lvl1pPr marL="0" indent="0" algn="ctr">
              <a:buNone/>
              <a:defRPr sz="18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1910080" y="365125"/>
            <a:ext cx="9443720" cy="1325563"/>
          </a:xfrm>
        </p:spPr>
        <p:txBody>
          <a:bodyPr/>
          <a:lstStyle/>
          <a:p>
            <a:r>
              <a:rPr lang="en-GB"/>
              <a:t>Click to edit Master title style</a:t>
            </a:r>
            <a:endParaRPr lang="en-US"/>
          </a:p>
        </p:txBody>
      </p:sp>
      <p:grpSp>
        <p:nvGrpSpPr>
          <p:cNvPr id="14" name="Group 13">
            <a:extLst>
              <a:ext uri="{FF2B5EF4-FFF2-40B4-BE49-F238E27FC236}">
                <a16:creationId xmlns:a16="http://schemas.microsoft.com/office/drawing/2014/main" id="{F11FF498-6EFB-5C69-EF8B-E8720E78338C}"/>
              </a:ext>
            </a:extLst>
          </p:cNvPr>
          <p:cNvGrpSpPr/>
          <p:nvPr userDrawn="1"/>
        </p:nvGrpSpPr>
        <p:grpSpPr>
          <a:xfrm>
            <a:off x="-518" y="0"/>
            <a:ext cx="125999" cy="6858000"/>
            <a:chOff x="123871" y="0"/>
            <a:chExt cx="127000" cy="6847369"/>
          </a:xfrm>
        </p:grpSpPr>
        <p:sp>
          <p:nvSpPr>
            <p:cNvPr id="15" name="Rectangle 14">
              <a:extLst>
                <a:ext uri="{FF2B5EF4-FFF2-40B4-BE49-F238E27FC236}">
                  <a16:creationId xmlns:a16="http://schemas.microsoft.com/office/drawing/2014/main" id="{18355CDE-5396-4224-93F5-83337A036ED3}"/>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39D70B97-2262-CE7B-D435-B522B4C01E4D}"/>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94E13673-BD61-6294-D945-E6555BAE66D9}"/>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3C5BDE0F-F4A7-A58B-CDF7-5B351D4BD475}"/>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304A9672-2D43-1E16-72B3-176280B2DAC0}"/>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3A0DE52A-41E1-A675-1871-DCE1448407E3}"/>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B8A6917A-5681-9D64-6F41-03857DB383E9}"/>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Footer Placeholder 4">
            <a:extLst>
              <a:ext uri="{FF2B5EF4-FFF2-40B4-BE49-F238E27FC236}">
                <a16:creationId xmlns:a16="http://schemas.microsoft.com/office/drawing/2014/main" id="{C8896DB5-8031-BF66-B752-DFF36DB4AE8A}"/>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23" name="Slide Number Placeholder 8">
            <a:extLst>
              <a:ext uri="{FF2B5EF4-FFF2-40B4-BE49-F238E27FC236}">
                <a16:creationId xmlns:a16="http://schemas.microsoft.com/office/drawing/2014/main" id="{CD15AAA1-4479-F8EF-1EA7-1F7308B29ECA}"/>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cxnSp>
        <p:nvCxnSpPr>
          <p:cNvPr id="24" name="Straight Connector 23">
            <a:extLst>
              <a:ext uri="{FF2B5EF4-FFF2-40B4-BE49-F238E27FC236}">
                <a16:creationId xmlns:a16="http://schemas.microsoft.com/office/drawing/2014/main" id="{792E7735-0387-C627-F249-6E101ED8B3F8}"/>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ext Placeholder 3">
            <a:extLst>
              <a:ext uri="{FF2B5EF4-FFF2-40B4-BE49-F238E27FC236}">
                <a16:creationId xmlns:a16="http://schemas.microsoft.com/office/drawing/2014/main" id="{A85838B4-A51E-AFC0-5496-68C1ADCCD7DC}"/>
              </a:ext>
            </a:extLst>
          </p:cNvPr>
          <p:cNvSpPr>
            <a:spLocks noGrp="1"/>
          </p:cNvSpPr>
          <p:nvPr>
            <p:ph type="body" sz="quarter" idx="13" hasCustomPrompt="1"/>
          </p:nvPr>
        </p:nvSpPr>
        <p:spPr>
          <a:xfrm>
            <a:off x="838200" y="540126"/>
            <a:ext cx="878840" cy="878840"/>
          </a:xfrm>
          <a:prstGeom prst="ellipse">
            <a:avLst/>
          </a:prstGeom>
          <a:solidFill>
            <a:schemeClr val="accent1"/>
          </a:solidFill>
        </p:spPr>
        <p:txBody>
          <a:bodyPr anchor="ctr" anchorCtr="1">
            <a:normAutofit/>
          </a:bodyPr>
          <a:lstStyle>
            <a:lvl1pPr marL="0" indent="0" algn="ctr">
              <a:buNone/>
              <a:defRPr sz="2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a:t>
            </a:r>
          </a:p>
        </p:txBody>
      </p:sp>
      <p:sp>
        <p:nvSpPr>
          <p:cNvPr id="4" name="Picture Placeholder 4">
            <a:extLst>
              <a:ext uri="{FF2B5EF4-FFF2-40B4-BE49-F238E27FC236}">
                <a16:creationId xmlns:a16="http://schemas.microsoft.com/office/drawing/2014/main" id="{BF9E9C1B-935C-CF87-B4B6-4FEF1952E0CF}"/>
              </a:ext>
            </a:extLst>
          </p:cNvPr>
          <p:cNvSpPr>
            <a:spLocks noGrp="1" noChangeAspect="1"/>
          </p:cNvSpPr>
          <p:nvPr>
            <p:ph type="pic" sz="quarter" idx="14" hasCustomPrompt="1"/>
          </p:nvPr>
        </p:nvSpPr>
        <p:spPr>
          <a:xfrm>
            <a:off x="851537" y="2159139"/>
            <a:ext cx="878840" cy="878840"/>
          </a:xfrm>
          <a:prstGeom prst="ellipse">
            <a:avLst/>
          </a:prstGeom>
          <a:solidFill>
            <a:schemeClr val="accent1"/>
          </a:solidFill>
        </p:spPr>
        <p:txBody>
          <a:bodyPr>
            <a:normAutofit/>
          </a:bodyPr>
          <a:lstStyle>
            <a:lvl1pPr marL="0" indent="0" algn="ctr">
              <a:buNone/>
              <a:defRPr sz="1200">
                <a:solidFill>
                  <a:schemeClr val="bg1"/>
                </a:solidFill>
              </a:defRPr>
            </a:lvl1pPr>
          </a:lstStyle>
          <a:p>
            <a:r>
              <a:rPr lang="en-US"/>
              <a:t>icon</a:t>
            </a:r>
          </a:p>
        </p:txBody>
      </p:sp>
      <p:sp>
        <p:nvSpPr>
          <p:cNvPr id="58" name="Picture Placeholder 4">
            <a:extLst>
              <a:ext uri="{FF2B5EF4-FFF2-40B4-BE49-F238E27FC236}">
                <a16:creationId xmlns:a16="http://schemas.microsoft.com/office/drawing/2014/main" id="{F4FEB51F-4355-F2F5-F540-2DA79ACA716C}"/>
              </a:ext>
            </a:extLst>
          </p:cNvPr>
          <p:cNvSpPr>
            <a:spLocks noGrp="1" noChangeAspect="1"/>
          </p:cNvSpPr>
          <p:nvPr>
            <p:ph type="pic" sz="quarter" idx="17" hasCustomPrompt="1"/>
          </p:nvPr>
        </p:nvSpPr>
        <p:spPr>
          <a:xfrm>
            <a:off x="2480932" y="2159139"/>
            <a:ext cx="878840" cy="878840"/>
          </a:xfrm>
          <a:prstGeom prst="ellipse">
            <a:avLst/>
          </a:prstGeom>
          <a:solidFill>
            <a:schemeClr val="accent2"/>
          </a:solidFill>
        </p:spPr>
        <p:txBody>
          <a:bodyPr>
            <a:normAutofit/>
          </a:bodyPr>
          <a:lstStyle>
            <a:lvl1pPr marL="0" indent="0" algn="ctr">
              <a:buNone/>
              <a:defRPr sz="1200">
                <a:solidFill>
                  <a:schemeClr val="bg1"/>
                </a:solidFill>
              </a:defRPr>
            </a:lvl1pPr>
          </a:lstStyle>
          <a:p>
            <a:r>
              <a:rPr lang="en-US"/>
              <a:t>icon</a:t>
            </a:r>
          </a:p>
        </p:txBody>
      </p:sp>
      <p:sp>
        <p:nvSpPr>
          <p:cNvPr id="61" name="Picture Placeholder 4">
            <a:extLst>
              <a:ext uri="{FF2B5EF4-FFF2-40B4-BE49-F238E27FC236}">
                <a16:creationId xmlns:a16="http://schemas.microsoft.com/office/drawing/2014/main" id="{CC210BC0-D1B5-56D5-441C-5DC89E9E2B64}"/>
              </a:ext>
            </a:extLst>
          </p:cNvPr>
          <p:cNvSpPr>
            <a:spLocks noGrp="1" noChangeAspect="1"/>
          </p:cNvSpPr>
          <p:nvPr>
            <p:ph type="pic" sz="quarter" idx="19" hasCustomPrompt="1"/>
          </p:nvPr>
        </p:nvSpPr>
        <p:spPr>
          <a:xfrm>
            <a:off x="4110327" y="2159139"/>
            <a:ext cx="878840" cy="878840"/>
          </a:xfrm>
          <a:prstGeom prst="ellipse">
            <a:avLst/>
          </a:prstGeom>
          <a:solidFill>
            <a:schemeClr val="accent3"/>
          </a:solidFill>
        </p:spPr>
        <p:txBody>
          <a:bodyPr>
            <a:normAutofit/>
          </a:bodyPr>
          <a:lstStyle>
            <a:lvl1pPr marL="0" indent="0" algn="ctr">
              <a:buNone/>
              <a:defRPr sz="1200">
                <a:solidFill>
                  <a:schemeClr val="bg1"/>
                </a:solidFill>
              </a:defRPr>
            </a:lvl1pPr>
          </a:lstStyle>
          <a:p>
            <a:r>
              <a:rPr lang="en-US"/>
              <a:t>icon</a:t>
            </a:r>
          </a:p>
        </p:txBody>
      </p:sp>
      <p:sp>
        <p:nvSpPr>
          <p:cNvPr id="64" name="Picture Placeholder 4">
            <a:extLst>
              <a:ext uri="{FF2B5EF4-FFF2-40B4-BE49-F238E27FC236}">
                <a16:creationId xmlns:a16="http://schemas.microsoft.com/office/drawing/2014/main" id="{4B3726FB-4858-BE73-9ECE-6B05C5F579ED}"/>
              </a:ext>
            </a:extLst>
          </p:cNvPr>
          <p:cNvSpPr>
            <a:spLocks noGrp="1" noChangeAspect="1"/>
          </p:cNvSpPr>
          <p:nvPr>
            <p:ph type="pic" sz="quarter" idx="21" hasCustomPrompt="1"/>
          </p:nvPr>
        </p:nvSpPr>
        <p:spPr>
          <a:xfrm>
            <a:off x="5736098" y="2159139"/>
            <a:ext cx="878840" cy="878840"/>
          </a:xfrm>
          <a:prstGeom prst="ellipse">
            <a:avLst/>
          </a:prstGeom>
          <a:solidFill>
            <a:schemeClr val="accent4"/>
          </a:solidFill>
        </p:spPr>
        <p:txBody>
          <a:bodyPr>
            <a:normAutofit/>
          </a:bodyPr>
          <a:lstStyle>
            <a:lvl1pPr marL="0" indent="0" algn="ctr">
              <a:buNone/>
              <a:defRPr sz="1200">
                <a:solidFill>
                  <a:schemeClr val="bg1"/>
                </a:solidFill>
              </a:defRPr>
            </a:lvl1pPr>
          </a:lstStyle>
          <a:p>
            <a:r>
              <a:rPr lang="en-US"/>
              <a:t>icon</a:t>
            </a:r>
          </a:p>
        </p:txBody>
      </p:sp>
      <p:sp>
        <p:nvSpPr>
          <p:cNvPr id="67" name="Picture Placeholder 4">
            <a:extLst>
              <a:ext uri="{FF2B5EF4-FFF2-40B4-BE49-F238E27FC236}">
                <a16:creationId xmlns:a16="http://schemas.microsoft.com/office/drawing/2014/main" id="{B87BB2DA-9D5D-760C-FE06-F939082EA4BF}"/>
              </a:ext>
            </a:extLst>
          </p:cNvPr>
          <p:cNvSpPr>
            <a:spLocks noGrp="1" noChangeAspect="1"/>
          </p:cNvSpPr>
          <p:nvPr>
            <p:ph type="pic" sz="quarter" idx="23" hasCustomPrompt="1"/>
          </p:nvPr>
        </p:nvSpPr>
        <p:spPr>
          <a:xfrm>
            <a:off x="7361869" y="2159139"/>
            <a:ext cx="878840" cy="878840"/>
          </a:xfrm>
          <a:prstGeom prst="ellipse">
            <a:avLst/>
          </a:prstGeom>
          <a:solidFill>
            <a:schemeClr val="accent5"/>
          </a:solidFill>
        </p:spPr>
        <p:txBody>
          <a:bodyPr>
            <a:normAutofit/>
          </a:bodyPr>
          <a:lstStyle>
            <a:lvl1pPr marL="0" indent="0" algn="ctr">
              <a:buNone/>
              <a:defRPr sz="1200">
                <a:solidFill>
                  <a:schemeClr val="bg1"/>
                </a:solidFill>
              </a:defRPr>
            </a:lvl1pPr>
          </a:lstStyle>
          <a:p>
            <a:r>
              <a:rPr lang="en-US"/>
              <a:t>icon</a:t>
            </a:r>
          </a:p>
        </p:txBody>
      </p:sp>
      <p:sp>
        <p:nvSpPr>
          <p:cNvPr id="70" name="Picture Placeholder 4">
            <a:extLst>
              <a:ext uri="{FF2B5EF4-FFF2-40B4-BE49-F238E27FC236}">
                <a16:creationId xmlns:a16="http://schemas.microsoft.com/office/drawing/2014/main" id="{B915F7A7-6CEC-97F4-576F-5D64D99E1FD6}"/>
              </a:ext>
            </a:extLst>
          </p:cNvPr>
          <p:cNvSpPr>
            <a:spLocks noGrp="1" noChangeAspect="1"/>
          </p:cNvSpPr>
          <p:nvPr>
            <p:ph type="pic" sz="quarter" idx="25" hasCustomPrompt="1"/>
          </p:nvPr>
        </p:nvSpPr>
        <p:spPr>
          <a:xfrm>
            <a:off x="8987640" y="2159139"/>
            <a:ext cx="878840" cy="878840"/>
          </a:xfrm>
          <a:prstGeom prst="ellipse">
            <a:avLst/>
          </a:prstGeom>
          <a:solidFill>
            <a:schemeClr val="tx2"/>
          </a:solidFill>
        </p:spPr>
        <p:txBody>
          <a:bodyPr>
            <a:normAutofit/>
          </a:bodyPr>
          <a:lstStyle>
            <a:lvl1pPr marL="0" indent="0" algn="ctr">
              <a:buNone/>
              <a:defRPr sz="1200">
                <a:solidFill>
                  <a:schemeClr val="bg1"/>
                </a:solidFill>
              </a:defRPr>
            </a:lvl1pPr>
          </a:lstStyle>
          <a:p>
            <a:r>
              <a:rPr lang="en-US"/>
              <a:t>icon</a:t>
            </a:r>
          </a:p>
        </p:txBody>
      </p:sp>
      <p:sp>
        <p:nvSpPr>
          <p:cNvPr id="73" name="Picture Placeholder 4">
            <a:extLst>
              <a:ext uri="{FF2B5EF4-FFF2-40B4-BE49-F238E27FC236}">
                <a16:creationId xmlns:a16="http://schemas.microsoft.com/office/drawing/2014/main" id="{40D1F83C-3E28-6792-1B85-B8FA48552859}"/>
              </a:ext>
            </a:extLst>
          </p:cNvPr>
          <p:cNvSpPr>
            <a:spLocks noGrp="1" noChangeAspect="1"/>
          </p:cNvSpPr>
          <p:nvPr>
            <p:ph type="pic" sz="quarter" idx="27" hasCustomPrompt="1"/>
          </p:nvPr>
        </p:nvSpPr>
        <p:spPr>
          <a:xfrm>
            <a:off x="10613411" y="2159139"/>
            <a:ext cx="878840" cy="878840"/>
          </a:xfrm>
          <a:prstGeom prst="ellipse">
            <a:avLst/>
          </a:prstGeom>
          <a:solidFill>
            <a:schemeClr val="accent6"/>
          </a:solidFill>
        </p:spPr>
        <p:txBody>
          <a:bodyPr>
            <a:normAutofit/>
          </a:bodyPr>
          <a:lstStyle>
            <a:lvl1pPr marL="0" indent="0" algn="ctr">
              <a:buNone/>
              <a:defRPr sz="1200">
                <a:solidFill>
                  <a:schemeClr val="bg1"/>
                </a:solidFill>
              </a:defRPr>
            </a:lvl1pPr>
          </a:lstStyle>
          <a:p>
            <a:r>
              <a:rPr lang="en-US"/>
              <a:t>icon</a:t>
            </a:r>
          </a:p>
        </p:txBody>
      </p:sp>
    </p:spTree>
    <p:extLst>
      <p:ext uri="{BB962C8B-B14F-4D97-AF65-F5344CB8AC3E}">
        <p14:creationId xmlns:p14="http://schemas.microsoft.com/office/powerpoint/2010/main" val="1531711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39" name="Picture Placeholder 4">
            <a:extLst>
              <a:ext uri="{FF2B5EF4-FFF2-40B4-BE49-F238E27FC236}">
                <a16:creationId xmlns:a16="http://schemas.microsoft.com/office/drawing/2014/main" id="{DE5FC371-39DA-483A-25B2-D6D68F5B207D}"/>
              </a:ext>
            </a:extLst>
          </p:cNvPr>
          <p:cNvSpPr>
            <a:spLocks noGrp="1" noChangeAspect="1"/>
          </p:cNvSpPr>
          <p:nvPr>
            <p:ph type="pic" sz="quarter" idx="10"/>
          </p:nvPr>
        </p:nvSpPr>
        <p:spPr>
          <a:xfrm>
            <a:off x="9164979" y="1909348"/>
            <a:ext cx="2520000" cy="2520000"/>
          </a:xfrm>
          <a:prstGeom prst="ellipse">
            <a:avLst/>
          </a:prstGeom>
          <a:solidFill>
            <a:schemeClr val="bg2"/>
          </a:solidFill>
        </p:spPr>
        <p:txBody>
          <a:bodyPr>
            <a:normAutofit/>
          </a:bodyPr>
          <a:lstStyle>
            <a:lvl1pPr>
              <a:defRPr sz="1200"/>
            </a:lvl1pPr>
          </a:lstStyle>
          <a:p>
            <a:endParaRPr lang="en-US"/>
          </a:p>
        </p:txBody>
      </p:sp>
      <p:sp>
        <p:nvSpPr>
          <p:cNvPr id="40" name="Picture Placeholder 4">
            <a:extLst>
              <a:ext uri="{FF2B5EF4-FFF2-40B4-BE49-F238E27FC236}">
                <a16:creationId xmlns:a16="http://schemas.microsoft.com/office/drawing/2014/main" id="{A7829464-5DCA-DC26-229F-58F237A273EB}"/>
              </a:ext>
            </a:extLst>
          </p:cNvPr>
          <p:cNvSpPr>
            <a:spLocks noGrp="1" noChangeAspect="1"/>
          </p:cNvSpPr>
          <p:nvPr>
            <p:ph type="pic" sz="quarter" idx="11"/>
          </p:nvPr>
        </p:nvSpPr>
        <p:spPr>
          <a:xfrm>
            <a:off x="7847928" y="4329280"/>
            <a:ext cx="1548000" cy="1548000"/>
          </a:xfrm>
          <a:prstGeom prst="ellipse">
            <a:avLst/>
          </a:prstGeom>
          <a:solidFill>
            <a:schemeClr val="bg2"/>
          </a:solidFill>
        </p:spPr>
        <p:txBody>
          <a:bodyPr>
            <a:normAutofit/>
          </a:bodyPr>
          <a:lstStyle>
            <a:lvl1pPr>
              <a:defRPr sz="1200"/>
            </a:lvl1pPr>
          </a:lstStyle>
          <a:p>
            <a:endParaRPr lang="en-US"/>
          </a:p>
        </p:txBody>
      </p:sp>
      <p:sp>
        <p:nvSpPr>
          <p:cNvPr id="41" name="Picture Placeholder 4">
            <a:extLst>
              <a:ext uri="{FF2B5EF4-FFF2-40B4-BE49-F238E27FC236}">
                <a16:creationId xmlns:a16="http://schemas.microsoft.com/office/drawing/2014/main" id="{5A0E2FAE-C273-A730-037A-ED29A381EC4C}"/>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a:p>
        </p:txBody>
      </p:sp>
      <p:pic>
        <p:nvPicPr>
          <p:cNvPr id="42" name="Picture 41">
            <a:extLst>
              <a:ext uri="{FF2B5EF4-FFF2-40B4-BE49-F238E27FC236}">
                <a16:creationId xmlns:a16="http://schemas.microsoft.com/office/drawing/2014/main" id="{A5CC7C0C-B2F0-960D-A5D7-D65C337FF3A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472106" y="3807334"/>
            <a:ext cx="2340100" cy="924484"/>
          </a:xfrm>
          <a:prstGeom prst="rect">
            <a:avLst/>
          </a:prstGeom>
        </p:spPr>
      </p:pic>
      <p:pic>
        <p:nvPicPr>
          <p:cNvPr id="43" name="Picture 42">
            <a:extLst>
              <a:ext uri="{FF2B5EF4-FFF2-40B4-BE49-F238E27FC236}">
                <a16:creationId xmlns:a16="http://schemas.microsoft.com/office/drawing/2014/main" id="{13BCA277-3413-4FFF-8DFC-79F6B6F211F8}"/>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44" name="Picture 43">
            <a:extLst>
              <a:ext uri="{FF2B5EF4-FFF2-40B4-BE49-F238E27FC236}">
                <a16:creationId xmlns:a16="http://schemas.microsoft.com/office/drawing/2014/main" id="{10C4AC1B-39FC-EB4B-B2D7-6E32FC38FCCC}"/>
              </a:ext>
              <a:ext uri="{C183D7F6-B498-43B3-948B-1728B52AA6E4}">
                <adec:decorative xmlns:adec="http://schemas.microsoft.com/office/drawing/2017/decorative" val="1"/>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28656" y="4897245"/>
            <a:ext cx="1082907" cy="541454"/>
          </a:xfrm>
          <a:prstGeom prst="rect">
            <a:avLst/>
          </a:prstGeom>
        </p:spPr>
      </p:pic>
      <p:pic>
        <p:nvPicPr>
          <p:cNvPr id="45" name="Picture 44" descr="Logo Staffordshire and Stoke-on-Trent Integrated Care Board">
            <a:extLst>
              <a:ext uri="{FF2B5EF4-FFF2-40B4-BE49-F238E27FC236}">
                <a16:creationId xmlns:a16="http://schemas.microsoft.com/office/drawing/2014/main" id="{8AAE4919-A435-1ACA-22A1-63CA1FA4B750}"/>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6663" y="501114"/>
            <a:ext cx="1768316" cy="979058"/>
          </a:xfrm>
          <a:prstGeom prst="rect">
            <a:avLst/>
          </a:prstGeom>
        </p:spPr>
      </p:pic>
      <p:pic>
        <p:nvPicPr>
          <p:cNvPr id="4" name="Picture 3">
            <a:extLst>
              <a:ext uri="{FF2B5EF4-FFF2-40B4-BE49-F238E27FC236}">
                <a16:creationId xmlns:a16="http://schemas.microsoft.com/office/drawing/2014/main" id="{6E974000-706F-4CBB-D6DE-76A6960C447F}"/>
              </a:ext>
              <a:ext uri="{C183D7F6-B498-43B3-948B-1728B52AA6E4}">
                <adec:decorative xmlns:adec="http://schemas.microsoft.com/office/drawing/2017/decorative" val="1"/>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3988603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chemeClr val="accent2">
            <a:alpha val="85388"/>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solidFill>
                  <a:schemeClr val="bg1"/>
                </a:solidFill>
              </a:defRPr>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33" name="Picture Placeholder 4">
            <a:extLst>
              <a:ext uri="{FF2B5EF4-FFF2-40B4-BE49-F238E27FC236}">
                <a16:creationId xmlns:a16="http://schemas.microsoft.com/office/drawing/2014/main" id="{EA655B6B-497F-549D-342F-9B6E7BC8CA49}"/>
              </a:ext>
            </a:extLst>
          </p:cNvPr>
          <p:cNvSpPr>
            <a:spLocks noGrp="1" noChangeAspect="1"/>
          </p:cNvSpPr>
          <p:nvPr>
            <p:ph type="pic" sz="quarter" idx="10"/>
          </p:nvPr>
        </p:nvSpPr>
        <p:spPr>
          <a:xfrm>
            <a:off x="9164979" y="1909348"/>
            <a:ext cx="2520000" cy="2520000"/>
          </a:xfrm>
          <a:prstGeom prst="ellipse">
            <a:avLst/>
          </a:prstGeom>
          <a:solidFill>
            <a:schemeClr val="bg2"/>
          </a:solidFill>
        </p:spPr>
        <p:txBody>
          <a:bodyPr>
            <a:normAutofit/>
          </a:bodyPr>
          <a:lstStyle>
            <a:lvl1pPr>
              <a:defRPr sz="1200"/>
            </a:lvl1pPr>
          </a:lstStyle>
          <a:p>
            <a:endParaRPr lang="en-US"/>
          </a:p>
        </p:txBody>
      </p:sp>
      <p:sp>
        <p:nvSpPr>
          <p:cNvPr id="34" name="Picture Placeholder 4">
            <a:extLst>
              <a:ext uri="{FF2B5EF4-FFF2-40B4-BE49-F238E27FC236}">
                <a16:creationId xmlns:a16="http://schemas.microsoft.com/office/drawing/2014/main" id="{791E3882-8BE7-3CF0-7396-3391106416B6}"/>
              </a:ext>
            </a:extLst>
          </p:cNvPr>
          <p:cNvSpPr>
            <a:spLocks noGrp="1" noChangeAspect="1"/>
          </p:cNvSpPr>
          <p:nvPr>
            <p:ph type="pic" sz="quarter" idx="11"/>
          </p:nvPr>
        </p:nvSpPr>
        <p:spPr>
          <a:xfrm>
            <a:off x="7847928" y="4329280"/>
            <a:ext cx="1548000" cy="1548000"/>
          </a:xfrm>
          <a:prstGeom prst="ellipse">
            <a:avLst/>
          </a:prstGeom>
          <a:solidFill>
            <a:schemeClr val="bg2"/>
          </a:solidFill>
        </p:spPr>
        <p:txBody>
          <a:bodyPr>
            <a:normAutofit/>
          </a:bodyPr>
          <a:lstStyle>
            <a:lvl1pPr>
              <a:defRPr sz="1200"/>
            </a:lvl1pPr>
          </a:lstStyle>
          <a:p>
            <a:endParaRPr lang="en-US"/>
          </a:p>
        </p:txBody>
      </p:sp>
      <p:sp>
        <p:nvSpPr>
          <p:cNvPr id="35" name="Picture Placeholder 4">
            <a:extLst>
              <a:ext uri="{FF2B5EF4-FFF2-40B4-BE49-F238E27FC236}">
                <a16:creationId xmlns:a16="http://schemas.microsoft.com/office/drawing/2014/main" id="{0E2CE0D6-6470-33AD-FB21-7C2D8D76FEE0}"/>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a:p>
        </p:txBody>
      </p:sp>
      <p:pic>
        <p:nvPicPr>
          <p:cNvPr id="36" name="Picture 35">
            <a:extLst>
              <a:ext uri="{FF2B5EF4-FFF2-40B4-BE49-F238E27FC236}">
                <a16:creationId xmlns:a16="http://schemas.microsoft.com/office/drawing/2014/main" id="{E202A545-31D4-C082-2E7A-758EF9CFB5AB}"/>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472106" y="3807334"/>
            <a:ext cx="2340100" cy="924484"/>
          </a:xfrm>
          <a:prstGeom prst="rect">
            <a:avLst/>
          </a:prstGeom>
        </p:spPr>
      </p:pic>
      <p:pic>
        <p:nvPicPr>
          <p:cNvPr id="37" name="Picture 36">
            <a:extLst>
              <a:ext uri="{FF2B5EF4-FFF2-40B4-BE49-F238E27FC236}">
                <a16:creationId xmlns:a16="http://schemas.microsoft.com/office/drawing/2014/main" id="{32C0471E-F55D-C4DA-F815-4317C4EEEB39}"/>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38" name="Picture 37">
            <a:extLst>
              <a:ext uri="{FF2B5EF4-FFF2-40B4-BE49-F238E27FC236}">
                <a16:creationId xmlns:a16="http://schemas.microsoft.com/office/drawing/2014/main" id="{7F1D859D-D01F-F8FD-0963-6955D48378CE}"/>
              </a:ext>
              <a:ext uri="{C183D7F6-B498-43B3-948B-1728B52AA6E4}">
                <adec:decorative xmlns:adec="http://schemas.microsoft.com/office/drawing/2017/decorative" val="1"/>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28656" y="4897245"/>
            <a:ext cx="1082907" cy="541454"/>
          </a:xfrm>
          <a:prstGeom prst="rect">
            <a:avLst/>
          </a:prstGeom>
        </p:spPr>
      </p:pic>
      <p:pic>
        <p:nvPicPr>
          <p:cNvPr id="40" name="Picture 39" descr="Logo Staffordshire and Stoke-on-Trent Integrated Care Board">
            <a:extLst>
              <a:ext uri="{FF2B5EF4-FFF2-40B4-BE49-F238E27FC236}">
                <a16:creationId xmlns:a16="http://schemas.microsoft.com/office/drawing/2014/main" id="{F27AB835-233A-ACA2-ABCC-BBFB84B34025}"/>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6663" y="501714"/>
            <a:ext cx="1768316" cy="979058"/>
          </a:xfrm>
          <a:prstGeom prst="rect">
            <a:avLst/>
          </a:prstGeom>
        </p:spPr>
      </p:pic>
      <p:pic>
        <p:nvPicPr>
          <p:cNvPr id="4" name="Picture 3">
            <a:extLst>
              <a:ext uri="{FF2B5EF4-FFF2-40B4-BE49-F238E27FC236}">
                <a16:creationId xmlns:a16="http://schemas.microsoft.com/office/drawing/2014/main" id="{E1CAF99C-21BC-C02E-63A6-3C4F6AACD4FF}"/>
              </a:ext>
              <a:ext uri="{C183D7F6-B498-43B3-948B-1728B52AA6E4}">
                <adec:decorative xmlns:adec="http://schemas.microsoft.com/office/drawing/2017/decorative" val="1"/>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368417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s_1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a:t>Contents</a:t>
            </a:r>
            <a:endParaRPr lang="en-US"/>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1492882"/>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1492882"/>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3" name="Text Placeholder 3">
            <a:extLst>
              <a:ext uri="{FF2B5EF4-FFF2-40B4-BE49-F238E27FC236}">
                <a16:creationId xmlns:a16="http://schemas.microsoft.com/office/drawing/2014/main" id="{22BE1582-F03D-C463-8B40-3EE4B14A2F4C}"/>
              </a:ext>
            </a:extLst>
          </p:cNvPr>
          <p:cNvSpPr>
            <a:spLocks noGrp="1"/>
          </p:cNvSpPr>
          <p:nvPr>
            <p:ph type="body" sz="quarter" idx="15" hasCustomPrompt="1"/>
          </p:nvPr>
        </p:nvSpPr>
        <p:spPr>
          <a:xfrm>
            <a:off x="6214534" y="1492882"/>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a:t>
            </a:r>
          </a:p>
        </p:txBody>
      </p:sp>
      <p:sp>
        <p:nvSpPr>
          <p:cNvPr id="24" name="Text Placeholder 8">
            <a:extLst>
              <a:ext uri="{FF2B5EF4-FFF2-40B4-BE49-F238E27FC236}">
                <a16:creationId xmlns:a16="http://schemas.microsoft.com/office/drawing/2014/main" id="{53C412C5-54F4-B36A-5068-2E86DBD4CFE8}"/>
              </a:ext>
            </a:extLst>
          </p:cNvPr>
          <p:cNvSpPr>
            <a:spLocks noGrp="1"/>
          </p:cNvSpPr>
          <p:nvPr>
            <p:ph type="body" sz="quarter" idx="16"/>
          </p:nvPr>
        </p:nvSpPr>
        <p:spPr>
          <a:xfrm>
            <a:off x="6984471" y="1492882"/>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2290225"/>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2290225"/>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7" name="Text Placeholder 3">
            <a:extLst>
              <a:ext uri="{FF2B5EF4-FFF2-40B4-BE49-F238E27FC236}">
                <a16:creationId xmlns:a16="http://schemas.microsoft.com/office/drawing/2014/main" id="{29DEB8DF-A056-F4F4-9109-117F6B551473}"/>
              </a:ext>
            </a:extLst>
          </p:cNvPr>
          <p:cNvSpPr>
            <a:spLocks noGrp="1"/>
          </p:cNvSpPr>
          <p:nvPr>
            <p:ph type="body" sz="quarter" idx="19" hasCustomPrompt="1"/>
          </p:nvPr>
        </p:nvSpPr>
        <p:spPr>
          <a:xfrm>
            <a:off x="6214534" y="2290225"/>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4</a:t>
            </a:r>
          </a:p>
        </p:txBody>
      </p:sp>
      <p:sp>
        <p:nvSpPr>
          <p:cNvPr id="28" name="Text Placeholder 8">
            <a:extLst>
              <a:ext uri="{FF2B5EF4-FFF2-40B4-BE49-F238E27FC236}">
                <a16:creationId xmlns:a16="http://schemas.microsoft.com/office/drawing/2014/main" id="{582C6EAC-1E40-2BBB-6DF4-D0F07D54CA66}"/>
              </a:ext>
            </a:extLst>
          </p:cNvPr>
          <p:cNvSpPr>
            <a:spLocks noGrp="1"/>
          </p:cNvSpPr>
          <p:nvPr>
            <p:ph type="body" sz="quarter" idx="20"/>
          </p:nvPr>
        </p:nvSpPr>
        <p:spPr>
          <a:xfrm>
            <a:off x="6984471" y="2290225"/>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3087568"/>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5</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3087568"/>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1" name="Text Placeholder 3">
            <a:extLst>
              <a:ext uri="{FF2B5EF4-FFF2-40B4-BE49-F238E27FC236}">
                <a16:creationId xmlns:a16="http://schemas.microsoft.com/office/drawing/2014/main" id="{81EB6EBB-53A9-72CB-C906-D3CDA193609F}"/>
              </a:ext>
            </a:extLst>
          </p:cNvPr>
          <p:cNvSpPr>
            <a:spLocks noGrp="1"/>
          </p:cNvSpPr>
          <p:nvPr>
            <p:ph type="body" sz="quarter" idx="23" hasCustomPrompt="1"/>
          </p:nvPr>
        </p:nvSpPr>
        <p:spPr>
          <a:xfrm>
            <a:off x="6214534" y="3087568"/>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6</a:t>
            </a:r>
          </a:p>
        </p:txBody>
      </p:sp>
      <p:sp>
        <p:nvSpPr>
          <p:cNvPr id="32" name="Text Placeholder 8">
            <a:extLst>
              <a:ext uri="{FF2B5EF4-FFF2-40B4-BE49-F238E27FC236}">
                <a16:creationId xmlns:a16="http://schemas.microsoft.com/office/drawing/2014/main" id="{93A4EE0C-9D0C-D8B5-AB1E-F28F85D17CF7}"/>
              </a:ext>
            </a:extLst>
          </p:cNvPr>
          <p:cNvSpPr>
            <a:spLocks noGrp="1"/>
          </p:cNvSpPr>
          <p:nvPr>
            <p:ph type="body" sz="quarter" idx="24"/>
          </p:nvPr>
        </p:nvSpPr>
        <p:spPr>
          <a:xfrm>
            <a:off x="6984471" y="3087568"/>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3884911"/>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7</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3884911"/>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5" name="Text Placeholder 3">
            <a:extLst>
              <a:ext uri="{FF2B5EF4-FFF2-40B4-BE49-F238E27FC236}">
                <a16:creationId xmlns:a16="http://schemas.microsoft.com/office/drawing/2014/main" id="{F1D41BE9-F608-766D-C600-C959B1887615}"/>
              </a:ext>
            </a:extLst>
          </p:cNvPr>
          <p:cNvSpPr>
            <a:spLocks noGrp="1"/>
          </p:cNvSpPr>
          <p:nvPr>
            <p:ph type="body" sz="quarter" idx="27" hasCustomPrompt="1"/>
          </p:nvPr>
        </p:nvSpPr>
        <p:spPr>
          <a:xfrm>
            <a:off x="6214534" y="3884911"/>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8</a:t>
            </a:r>
          </a:p>
        </p:txBody>
      </p:sp>
      <p:sp>
        <p:nvSpPr>
          <p:cNvPr id="36" name="Text Placeholder 8">
            <a:extLst>
              <a:ext uri="{FF2B5EF4-FFF2-40B4-BE49-F238E27FC236}">
                <a16:creationId xmlns:a16="http://schemas.microsoft.com/office/drawing/2014/main" id="{AEBD98DD-C166-AAB4-04B4-85CFF9A10DBD}"/>
              </a:ext>
            </a:extLst>
          </p:cNvPr>
          <p:cNvSpPr>
            <a:spLocks noGrp="1"/>
          </p:cNvSpPr>
          <p:nvPr>
            <p:ph type="body" sz="quarter" idx="28"/>
          </p:nvPr>
        </p:nvSpPr>
        <p:spPr>
          <a:xfrm>
            <a:off x="6984471" y="3884911"/>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4678604"/>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9</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4678604"/>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9" name="Text Placeholder 3">
            <a:extLst>
              <a:ext uri="{FF2B5EF4-FFF2-40B4-BE49-F238E27FC236}">
                <a16:creationId xmlns:a16="http://schemas.microsoft.com/office/drawing/2014/main" id="{4C307D10-F013-767C-4E68-3787201725F7}"/>
              </a:ext>
            </a:extLst>
          </p:cNvPr>
          <p:cNvSpPr>
            <a:spLocks noGrp="1"/>
          </p:cNvSpPr>
          <p:nvPr>
            <p:ph type="body" sz="quarter" idx="31" hasCustomPrompt="1"/>
          </p:nvPr>
        </p:nvSpPr>
        <p:spPr>
          <a:xfrm>
            <a:off x="6214534" y="4678604"/>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10</a:t>
            </a:r>
          </a:p>
        </p:txBody>
      </p:sp>
      <p:sp>
        <p:nvSpPr>
          <p:cNvPr id="40" name="Text Placeholder 8">
            <a:extLst>
              <a:ext uri="{FF2B5EF4-FFF2-40B4-BE49-F238E27FC236}">
                <a16:creationId xmlns:a16="http://schemas.microsoft.com/office/drawing/2014/main" id="{52600506-A5DB-98BE-F6C1-47C34DAE02D2}"/>
              </a:ext>
            </a:extLst>
          </p:cNvPr>
          <p:cNvSpPr>
            <a:spLocks noGrp="1"/>
          </p:cNvSpPr>
          <p:nvPr>
            <p:ph type="body" sz="quarter" idx="32"/>
          </p:nvPr>
        </p:nvSpPr>
        <p:spPr>
          <a:xfrm>
            <a:off x="6984471" y="4678604"/>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cxnSp>
        <p:nvCxnSpPr>
          <p:cNvPr id="8" name="Straight Connector 7">
            <a:extLst>
              <a:ext uri="{FF2B5EF4-FFF2-40B4-BE49-F238E27FC236}">
                <a16:creationId xmlns:a16="http://schemas.microsoft.com/office/drawing/2014/main" id="{C0AC4DDC-D58B-EF94-EA86-4A186CE8CEE7}"/>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1EF95305-7B03-FF75-94F7-2F3C071F0E56}"/>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1511489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ontents_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a:t>Contents</a:t>
            </a:r>
            <a:endParaRPr lang="en-US"/>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1492882"/>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1492882"/>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2290225"/>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2290225"/>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3087568"/>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3087568"/>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3884911"/>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4</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3884911"/>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4678604"/>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5</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4678604"/>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cxnSp>
        <p:nvCxnSpPr>
          <p:cNvPr id="8" name="Straight Connector 7">
            <a:extLst>
              <a:ext uri="{FF2B5EF4-FFF2-40B4-BE49-F238E27FC236}">
                <a16:creationId xmlns:a16="http://schemas.microsoft.com/office/drawing/2014/main" id="{C0AC4DDC-D58B-EF94-EA86-4A186CE8CEE7}"/>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54C0A382-12AC-93B0-AE0B-8F527E4ECDC5}"/>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4125517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1" name="Straight Connector 10">
            <a:extLst>
              <a:ext uri="{FF2B5EF4-FFF2-40B4-BE49-F238E27FC236}">
                <a16:creationId xmlns:a16="http://schemas.microsoft.com/office/drawing/2014/main" id="{586560A1-4308-6B99-39B7-B2724BC1C645}"/>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Slide Number Placeholder 8">
            <a:extLst>
              <a:ext uri="{FF2B5EF4-FFF2-40B4-BE49-F238E27FC236}">
                <a16:creationId xmlns:a16="http://schemas.microsoft.com/office/drawing/2014/main" id="{7C692760-4E8A-3B8C-2E91-A97FFF682398}"/>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sp>
        <p:nvSpPr>
          <p:cNvPr id="27" name="Footer Placeholder 4">
            <a:extLst>
              <a:ext uri="{FF2B5EF4-FFF2-40B4-BE49-F238E27FC236}">
                <a16:creationId xmlns:a16="http://schemas.microsoft.com/office/drawing/2014/main" id="{879CEDCE-759E-4DE0-C63E-0375FE1B2077}"/>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pic>
        <p:nvPicPr>
          <p:cNvPr id="4" name="Picture 3">
            <a:extLst>
              <a:ext uri="{FF2B5EF4-FFF2-40B4-BE49-F238E27FC236}">
                <a16:creationId xmlns:a16="http://schemas.microsoft.com/office/drawing/2014/main" id="{8E8E4EB8-6AEF-F5F5-8262-B54F9DF14A77}"/>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929453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accent2">
            <a:alpha val="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1" name="Straight Connector 10">
            <a:extLst>
              <a:ext uri="{FF2B5EF4-FFF2-40B4-BE49-F238E27FC236}">
                <a16:creationId xmlns:a16="http://schemas.microsoft.com/office/drawing/2014/main" id="{586560A1-4308-6B99-39B7-B2724BC1C645}"/>
              </a:ext>
              <a:ext uri="{C183D7F6-B498-43B3-948B-1728B52AA6E4}">
                <adec:decorative xmlns:adec="http://schemas.microsoft.com/office/drawing/2017/decorative" val="1"/>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Slide Number Placeholder 8">
            <a:extLst>
              <a:ext uri="{FF2B5EF4-FFF2-40B4-BE49-F238E27FC236}">
                <a16:creationId xmlns:a16="http://schemas.microsoft.com/office/drawing/2014/main" id="{D94E3274-D17D-4C44-88F3-3945C71510AC}"/>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sp>
        <p:nvSpPr>
          <p:cNvPr id="27" name="Footer Placeholder 4">
            <a:extLst>
              <a:ext uri="{FF2B5EF4-FFF2-40B4-BE49-F238E27FC236}">
                <a16:creationId xmlns:a16="http://schemas.microsoft.com/office/drawing/2014/main" id="{5FA62487-0E7B-B3AB-C57B-48B1E619876D}"/>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pic>
        <p:nvPicPr>
          <p:cNvPr id="4" name="Picture 3">
            <a:extLst>
              <a:ext uri="{FF2B5EF4-FFF2-40B4-BE49-F238E27FC236}">
                <a16:creationId xmlns:a16="http://schemas.microsoft.com/office/drawing/2014/main" id="{9508DAD4-91DE-39F3-BF33-0D6DE2F6077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519" y="0"/>
            <a:ext cx="127000" cy="6858000"/>
          </a:xfrm>
          <a:prstGeom prst="rect">
            <a:avLst/>
          </a:prstGeom>
        </p:spPr>
      </p:pic>
    </p:spTree>
    <p:extLst>
      <p:ext uri="{BB962C8B-B14F-4D97-AF65-F5344CB8AC3E}">
        <p14:creationId xmlns:p14="http://schemas.microsoft.com/office/powerpoint/2010/main" val="2555127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919DD4-AA60-02F8-D140-3D6E7533877E}"/>
              </a:ext>
            </a:extLst>
          </p:cNvPr>
          <p:cNvSpPr>
            <a:spLocks noGrp="1"/>
          </p:cNvSpPr>
          <p:nvPr>
            <p:ph type="title"/>
          </p:nvPr>
        </p:nvSpPr>
        <p:spPr>
          <a:xfrm>
            <a:off x="838200" y="365125"/>
            <a:ext cx="10515600" cy="1325563"/>
          </a:xfrm>
          <a:prstGeom prst="rect">
            <a:avLst/>
          </a:prstGeom>
        </p:spPr>
        <p:txBody>
          <a:bodyPr vert="horz" lIns="0" tIns="0" rIns="0" bIns="0" rtlCol="0" anchor="t" anchorCtr="0">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3F06855-3BA4-655A-CCDD-38109EFCEA06}"/>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33490895"/>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3" r:id="rId3"/>
    <p:sldLayoutId id="2147483662" r:id="rId4"/>
    <p:sldLayoutId id="2147483667" r:id="rId5"/>
    <p:sldLayoutId id="2147483669" r:id="rId6"/>
    <p:sldLayoutId id="2147483670" r:id="rId7"/>
    <p:sldLayoutId id="2147483650" r:id="rId8"/>
    <p:sldLayoutId id="2147483668" r:id="rId9"/>
    <p:sldLayoutId id="2147483671" r:id="rId10"/>
    <p:sldLayoutId id="2147483672" r:id="rId11"/>
    <p:sldLayoutId id="2147483673" r:id="rId12"/>
    <p:sldLayoutId id="2147483674" r:id="rId13"/>
    <p:sldLayoutId id="2147483651" r:id="rId14"/>
    <p:sldLayoutId id="2147483652" r:id="rId15"/>
    <p:sldLayoutId id="2147483664" r:id="rId16"/>
    <p:sldLayoutId id="2147483653" r:id="rId17"/>
    <p:sldLayoutId id="2147483675" r:id="rId18"/>
    <p:sldLayoutId id="2147483676" r:id="rId19"/>
    <p:sldLayoutId id="2147483677" r:id="rId20"/>
    <p:sldLayoutId id="2147483678" r:id="rId21"/>
    <p:sldLayoutId id="2147483654" r:id="rId22"/>
    <p:sldLayoutId id="2147483666" r:id="rId23"/>
    <p:sldLayoutId id="2147483665" r:id="rId24"/>
    <p:sldLayoutId id="2147483681" r:id="rId25"/>
    <p:sldLayoutId id="2147483655" r:id="rId26"/>
    <p:sldLayoutId id="2147483679" r:id="rId27"/>
    <p:sldLayoutId id="2147483656" r:id="rId28"/>
    <p:sldLayoutId id="2147483657" r:id="rId29"/>
    <p:sldLayoutId id="2147483680" r:id="rId30"/>
  </p:sldLayoutIdLst>
  <p:hf hdr="0" dt="0"/>
  <p:txStyles>
    <p:titleStyle>
      <a:lvl1pPr algn="l" defTabSz="914400" rtl="0" eaLnBrk="1" latinLnBrk="0" hangingPunct="1">
        <a:lnSpc>
          <a:spcPct val="90000"/>
        </a:lnSpc>
        <a:spcBef>
          <a:spcPct val="0"/>
        </a:spcBef>
        <a:buNone/>
        <a:defRPr sz="3800" b="1" i="0" kern="1200">
          <a:solidFill>
            <a:schemeClr val="accent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9.jpeg"/><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9.jpeg"/><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9.jpeg"/><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33.pn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9.jpeg"/><Relationship Id="rId4" Type="http://schemas.openxmlformats.org/officeDocument/2006/relationships/image" Target="../media/image8.jpeg"/></Relationships>
</file>

<file path=ppt/slides/_rels/slide23.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8.xml"/><Relationship Id="rId5" Type="http://schemas.openxmlformats.org/officeDocument/2006/relationships/image" Target="../media/image38.svg"/><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15.xml"/><Relationship Id="rId5" Type="http://schemas.openxmlformats.org/officeDocument/2006/relationships/image" Target="../media/image41.png"/><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9.jpeg"/><Relationship Id="rId4" Type="http://schemas.openxmlformats.org/officeDocument/2006/relationships/image" Target="../media/image8.jpeg"/></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png"/><Relationship Id="rId3" Type="http://schemas.openxmlformats.org/officeDocument/2006/relationships/image" Target="../media/image43.jpeg"/><Relationship Id="rId7" Type="http://schemas.openxmlformats.org/officeDocument/2006/relationships/image" Target="../media/image47.emf"/><Relationship Id="rId12" Type="http://schemas.openxmlformats.org/officeDocument/2006/relationships/image" Target="../media/image52.png"/><Relationship Id="rId2" Type="http://schemas.openxmlformats.org/officeDocument/2006/relationships/notesSlide" Target="../notesSlides/notesSlide18.xml"/><Relationship Id="rId1" Type="http://schemas.openxmlformats.org/officeDocument/2006/relationships/slideLayout" Target="../slideLayouts/slideLayout25.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3" Type="http://schemas.openxmlformats.org/officeDocument/2006/relationships/image" Target="../media/image65.svg"/><Relationship Id="rId18" Type="http://schemas.openxmlformats.org/officeDocument/2006/relationships/image" Target="../media/image70.png"/><Relationship Id="rId26" Type="http://schemas.openxmlformats.org/officeDocument/2006/relationships/image" Target="../media/image78.png"/><Relationship Id="rId3" Type="http://schemas.openxmlformats.org/officeDocument/2006/relationships/image" Target="../media/image55.png"/><Relationship Id="rId21" Type="http://schemas.openxmlformats.org/officeDocument/2006/relationships/image" Target="../media/image73.svg"/><Relationship Id="rId7" Type="http://schemas.openxmlformats.org/officeDocument/2006/relationships/image" Target="../media/image59.svg"/><Relationship Id="rId12" Type="http://schemas.openxmlformats.org/officeDocument/2006/relationships/image" Target="../media/image64.png"/><Relationship Id="rId17" Type="http://schemas.openxmlformats.org/officeDocument/2006/relationships/image" Target="../media/image69.svg"/><Relationship Id="rId25" Type="http://schemas.openxmlformats.org/officeDocument/2006/relationships/image" Target="../media/image77.svg"/><Relationship Id="rId33" Type="http://schemas.openxmlformats.org/officeDocument/2006/relationships/image" Target="../media/image85.svg"/><Relationship Id="rId2" Type="http://schemas.openxmlformats.org/officeDocument/2006/relationships/notesSlide" Target="../notesSlides/notesSlide20.xml"/><Relationship Id="rId16" Type="http://schemas.openxmlformats.org/officeDocument/2006/relationships/image" Target="../media/image68.png"/><Relationship Id="rId20" Type="http://schemas.openxmlformats.org/officeDocument/2006/relationships/image" Target="../media/image72.png"/><Relationship Id="rId29" Type="http://schemas.openxmlformats.org/officeDocument/2006/relationships/image" Target="../media/image81.svg"/><Relationship Id="rId1" Type="http://schemas.openxmlformats.org/officeDocument/2006/relationships/slideLayout" Target="../slideLayouts/slideLayout24.xml"/><Relationship Id="rId6" Type="http://schemas.openxmlformats.org/officeDocument/2006/relationships/image" Target="../media/image58.png"/><Relationship Id="rId11" Type="http://schemas.openxmlformats.org/officeDocument/2006/relationships/image" Target="../media/image63.svg"/><Relationship Id="rId24" Type="http://schemas.openxmlformats.org/officeDocument/2006/relationships/image" Target="../media/image76.png"/><Relationship Id="rId32" Type="http://schemas.openxmlformats.org/officeDocument/2006/relationships/image" Target="../media/image84.png"/><Relationship Id="rId5" Type="http://schemas.openxmlformats.org/officeDocument/2006/relationships/image" Target="../media/image57.svg"/><Relationship Id="rId15" Type="http://schemas.openxmlformats.org/officeDocument/2006/relationships/image" Target="../media/image67.svg"/><Relationship Id="rId23" Type="http://schemas.openxmlformats.org/officeDocument/2006/relationships/image" Target="../media/image75.svg"/><Relationship Id="rId28" Type="http://schemas.openxmlformats.org/officeDocument/2006/relationships/image" Target="../media/image80.png"/><Relationship Id="rId10" Type="http://schemas.openxmlformats.org/officeDocument/2006/relationships/image" Target="../media/image62.png"/><Relationship Id="rId19" Type="http://schemas.openxmlformats.org/officeDocument/2006/relationships/image" Target="../media/image71.svg"/><Relationship Id="rId31" Type="http://schemas.openxmlformats.org/officeDocument/2006/relationships/image" Target="../media/image83.svg"/><Relationship Id="rId4" Type="http://schemas.openxmlformats.org/officeDocument/2006/relationships/image" Target="../media/image56.png"/><Relationship Id="rId9" Type="http://schemas.openxmlformats.org/officeDocument/2006/relationships/image" Target="../media/image61.svg"/><Relationship Id="rId14" Type="http://schemas.openxmlformats.org/officeDocument/2006/relationships/image" Target="../media/image66.png"/><Relationship Id="rId22" Type="http://schemas.openxmlformats.org/officeDocument/2006/relationships/image" Target="../media/image74.png"/><Relationship Id="rId27" Type="http://schemas.openxmlformats.org/officeDocument/2006/relationships/image" Target="../media/image79.svg"/><Relationship Id="rId30" Type="http://schemas.openxmlformats.org/officeDocument/2006/relationships/image" Target="../media/image82.png"/><Relationship Id="rId8" Type="http://schemas.openxmlformats.org/officeDocument/2006/relationships/image" Target="../media/image60.png"/></Relationships>
</file>

<file path=ppt/slides/_rels/slide32.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9.jpeg"/><Relationship Id="rId4" Type="http://schemas.openxmlformats.org/officeDocument/2006/relationships/image" Target="../media/image8.jpeg"/></Relationships>
</file>

<file path=ppt/slides/_rels/slide34.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9.jpeg"/><Relationship Id="rId4" Type="http://schemas.openxmlformats.org/officeDocument/2006/relationships/image" Target="../media/image8.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88.jpg"/><Relationship Id="rId2" Type="http://schemas.microsoft.com/office/2018/10/relationships/comments" Target="../comments/modernComment_7FE4E431_ADEB63CB.xml"/><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6.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image" Target="../media/image8.jpeg"/></Relationships>
</file>

<file path=ppt/slides/_rels/slide47.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image" Target="../media/image93.png"/><Relationship Id="rId5" Type="http://schemas.openxmlformats.org/officeDocument/2006/relationships/image" Target="../media/image92.png"/><Relationship Id="rId10" Type="http://schemas.openxmlformats.org/officeDocument/2006/relationships/image" Target="../media/image97.png"/><Relationship Id="rId4" Type="http://schemas.openxmlformats.org/officeDocument/2006/relationships/image" Target="../media/image91.png"/><Relationship Id="rId9" Type="http://schemas.openxmlformats.org/officeDocument/2006/relationships/image" Target="../media/image9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9.jpeg"/><Relationship Id="rId4" Type="http://schemas.openxmlformats.org/officeDocument/2006/relationships/image" Target="../media/image8.jpeg"/></Relationships>
</file>

<file path=ppt/slides/_rels/slide50.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9.xml"/><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105.png"/><Relationship Id="rId7" Type="http://schemas.openxmlformats.org/officeDocument/2006/relationships/image" Target="../media/image109.png"/><Relationship Id="rId2" Type="http://schemas.microsoft.com/office/2018/10/relationships/comments" Target="../comments/modernComment_7FFE5779_E8508ABB.xml"/><Relationship Id="rId1" Type="http://schemas.openxmlformats.org/officeDocument/2006/relationships/slideLayout" Target="../slideLayouts/slideLayout8.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s>
</file>

<file path=ppt/slides/_rels/slide5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0.xml"/><Relationship Id="rId1" Type="http://schemas.openxmlformats.org/officeDocument/2006/relationships/slideLayout" Target="../slideLayouts/slideLayout23.xml"/><Relationship Id="rId5" Type="http://schemas.openxmlformats.org/officeDocument/2006/relationships/image" Target="../media/image112.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21AAAB-FA71-12F2-63F5-B0B3B3C352A5}"/>
              </a:ext>
            </a:extLst>
          </p:cNvPr>
          <p:cNvSpPr>
            <a:spLocks noGrp="1"/>
          </p:cNvSpPr>
          <p:nvPr>
            <p:ph type="ctrTitle"/>
          </p:nvPr>
        </p:nvSpPr>
        <p:spPr>
          <a:xfrm>
            <a:off x="838200" y="1055358"/>
            <a:ext cx="6477000" cy="2746588"/>
          </a:xfrm>
        </p:spPr>
        <p:txBody>
          <a:bodyPr/>
          <a:lstStyle/>
          <a:p>
            <a:r>
              <a:rPr lang="en-US" sz="4400" dirty="0"/>
              <a:t>Staffordshire and Stoke-on-Trent Integrated Care Board </a:t>
            </a:r>
            <a:br>
              <a:rPr lang="en-US" sz="4400" dirty="0"/>
            </a:br>
            <a:r>
              <a:rPr lang="en-US" sz="4400" dirty="0"/>
              <a:t>Annual General Meeting </a:t>
            </a:r>
          </a:p>
        </p:txBody>
      </p:sp>
      <p:sp>
        <p:nvSpPr>
          <p:cNvPr id="5" name="Subtitle 4">
            <a:extLst>
              <a:ext uri="{FF2B5EF4-FFF2-40B4-BE49-F238E27FC236}">
                <a16:creationId xmlns:a16="http://schemas.microsoft.com/office/drawing/2014/main" id="{CF0C9336-2A0D-18F7-828C-64A1AE3E8DA0}"/>
              </a:ext>
            </a:extLst>
          </p:cNvPr>
          <p:cNvSpPr>
            <a:spLocks noGrp="1"/>
          </p:cNvSpPr>
          <p:nvPr>
            <p:ph type="subTitle" idx="1"/>
          </p:nvPr>
        </p:nvSpPr>
        <p:spPr>
          <a:xfrm>
            <a:off x="838200" y="4176880"/>
            <a:ext cx="6477000" cy="1208774"/>
          </a:xfrm>
        </p:spPr>
        <p:txBody>
          <a:bodyPr>
            <a:normAutofit/>
          </a:bodyPr>
          <a:lstStyle/>
          <a:p>
            <a:r>
              <a:rPr lang="en-US" sz="3200" b="1"/>
              <a:t>26 September 2024</a:t>
            </a:r>
          </a:p>
          <a:p>
            <a:r>
              <a:rPr lang="en-US" sz="3200" b="1"/>
              <a:t>4pm - 6pm</a:t>
            </a:r>
          </a:p>
        </p:txBody>
      </p:sp>
      <p:pic>
        <p:nvPicPr>
          <p:cNvPr id="7" name="Picture Placeholder 6">
            <a:extLst>
              <a:ext uri="{FF2B5EF4-FFF2-40B4-BE49-F238E27FC236}">
                <a16:creationId xmlns:a16="http://schemas.microsoft.com/office/drawing/2014/main" id="{E9F44D15-9EEE-088A-4D42-C373D42A5FB1}"/>
              </a:ext>
              <a:ext uri="{C183D7F6-B498-43B3-948B-1728B52AA6E4}">
                <adec:decorative xmlns:adec="http://schemas.microsoft.com/office/drawing/2017/decorative" val="1"/>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a:stretch/>
        </p:blipFill>
        <p:spPr/>
      </p:pic>
      <p:pic>
        <p:nvPicPr>
          <p:cNvPr id="14" name="Picture Placeholder 13">
            <a:extLst>
              <a:ext uri="{FF2B5EF4-FFF2-40B4-BE49-F238E27FC236}">
                <a16:creationId xmlns:a16="http://schemas.microsoft.com/office/drawing/2014/main" id="{0BEA9A73-943B-AD5A-EA3D-72A0F641BCCC}"/>
              </a:ext>
              <a:ext uri="{C183D7F6-B498-43B3-948B-1728B52AA6E4}">
                <adec:decorative xmlns:adec="http://schemas.microsoft.com/office/drawing/2017/decorative" val="1"/>
              </a:ext>
            </a:extLst>
          </p:cNvPr>
          <p:cNvPicPr>
            <a:picLocks noGrp="1" noChangeAspect="1"/>
          </p:cNvPicPr>
          <p:nvPr>
            <p:ph type="pic" sz="quarter" idx="11"/>
          </p:nvPr>
        </p:nvPicPr>
        <p:blipFill rotWithShape="1">
          <a:blip r:embed="rId4" cstate="print">
            <a:extLst>
              <a:ext uri="{28A0092B-C50C-407E-A947-70E740481C1C}">
                <a14:useLocalDpi xmlns:a14="http://schemas.microsoft.com/office/drawing/2010/main"/>
              </a:ext>
            </a:extLst>
          </a:blip>
          <a:srcRect/>
          <a:stretch/>
        </p:blipFill>
        <p:spPr/>
      </p:pic>
      <p:pic>
        <p:nvPicPr>
          <p:cNvPr id="12" name="Picture Placeholder 11">
            <a:extLst>
              <a:ext uri="{FF2B5EF4-FFF2-40B4-BE49-F238E27FC236}">
                <a16:creationId xmlns:a16="http://schemas.microsoft.com/office/drawing/2014/main" id="{33DF9B65-65AE-A322-C9EB-5AA0B4E858B0}"/>
              </a:ext>
              <a:ext uri="{C183D7F6-B498-43B3-948B-1728B52AA6E4}">
                <adec:decorative xmlns:adec="http://schemas.microsoft.com/office/drawing/2017/decorative" val="1"/>
              </a:ext>
            </a:extLst>
          </p:cNvPr>
          <p:cNvPicPr>
            <a:picLocks noGrp="1" noChangeAspect="1"/>
          </p:cNvPicPr>
          <p:nvPr>
            <p:ph type="pic" sz="quarter" idx="12"/>
          </p:nvPr>
        </p:nvPicPr>
        <p:blipFill rotWithShape="1">
          <a:blip r:embed="rId5" cstate="print">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1895190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AECDF-253B-EC7B-B819-95CEAA917697}"/>
              </a:ext>
            </a:extLst>
          </p:cNvPr>
          <p:cNvSpPr>
            <a:spLocks noGrp="1"/>
          </p:cNvSpPr>
          <p:nvPr>
            <p:ph type="title"/>
          </p:nvPr>
        </p:nvSpPr>
        <p:spPr>
          <a:xfrm>
            <a:off x="838200" y="365125"/>
            <a:ext cx="10515600" cy="549275"/>
          </a:xfrm>
        </p:spPr>
        <p:txBody>
          <a:bodyPr>
            <a:normAutofit/>
          </a:bodyPr>
          <a:lstStyle/>
          <a:p>
            <a:r>
              <a:rPr lang="en-GB" sz="3600" dirty="0"/>
              <a:t>Examples of working in collaboration </a:t>
            </a:r>
            <a:r>
              <a:rPr lang="en-GB" sz="2200" b="0" dirty="0"/>
              <a:t>(2)</a:t>
            </a:r>
            <a:endParaRPr lang="en-GB" sz="2200" dirty="0"/>
          </a:p>
        </p:txBody>
      </p:sp>
      <p:sp>
        <p:nvSpPr>
          <p:cNvPr id="4" name="Footer Placeholder 3">
            <a:extLst>
              <a:ext uri="{FF2B5EF4-FFF2-40B4-BE49-F238E27FC236}">
                <a16:creationId xmlns:a16="http://schemas.microsoft.com/office/drawing/2014/main" id="{E13D2925-76DE-118B-439F-70B7F994A7C7}"/>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5" name="Slide Number Placeholder 4">
            <a:extLst>
              <a:ext uri="{FF2B5EF4-FFF2-40B4-BE49-F238E27FC236}">
                <a16:creationId xmlns:a16="http://schemas.microsoft.com/office/drawing/2014/main" id="{9BE34E5C-C9A9-2B68-AE05-9C483BA3C946}"/>
              </a:ext>
            </a:extLst>
          </p:cNvPr>
          <p:cNvSpPr>
            <a:spLocks noGrp="1"/>
          </p:cNvSpPr>
          <p:nvPr>
            <p:ph type="sldNum" sz="quarter" idx="12"/>
          </p:nvPr>
        </p:nvSpPr>
        <p:spPr/>
        <p:txBody>
          <a:bodyPr/>
          <a:lstStyle/>
          <a:p>
            <a:fld id="{CD8E907E-315C-F745-8CA6-CE49E976B740}" type="slidenum">
              <a:rPr lang="en-US" smtClean="0"/>
              <a:pPr/>
              <a:t>10</a:t>
            </a:fld>
            <a:endParaRPr lang="en-US" dirty="0"/>
          </a:p>
        </p:txBody>
      </p:sp>
      <p:sp>
        <p:nvSpPr>
          <p:cNvPr id="11" name="TextBox 10">
            <a:extLst>
              <a:ext uri="{FF2B5EF4-FFF2-40B4-BE49-F238E27FC236}">
                <a16:creationId xmlns:a16="http://schemas.microsoft.com/office/drawing/2014/main" id="{294F144F-F40C-5476-6DA0-A06AE418C12F}"/>
              </a:ext>
            </a:extLst>
          </p:cNvPr>
          <p:cNvSpPr txBox="1"/>
          <p:nvPr/>
        </p:nvSpPr>
        <p:spPr>
          <a:xfrm>
            <a:off x="838200" y="1179095"/>
            <a:ext cx="10515600" cy="517577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dirty="0">
                <a:solidFill>
                  <a:srgbClr val="000000"/>
                </a:solidFill>
                <a:effectLst/>
                <a:latin typeface="Arial" panose="020B0604020202020204" pitchFamily="34" charset="0"/>
                <a:ea typeface="Arial" panose="020B0604020202020204" pitchFamily="34" charset="0"/>
                <a:cs typeface="Arial" panose="020B0604020202020204" pitchFamily="34" charset="0"/>
              </a:rPr>
              <a:t>We are proud to have been shortlisted and to have won a number of awards this year. They are covered in more detail in the Annual Report.</a:t>
            </a:r>
            <a:endParaRPr lang="en-GB" sz="16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marL="342900" marR="180340" lvl="0" indent="-342900" algn="l" defTabSz="914400" rtl="0" eaLnBrk="1" fontAlgn="auto" latinLnBrk="0" hangingPunct="1">
              <a:lnSpc>
                <a:spcPct val="100000"/>
              </a:lnSpc>
              <a:spcBef>
                <a:spcPts val="600"/>
              </a:spcBef>
              <a:spcAft>
                <a:spcPts val="400"/>
              </a:spcAft>
              <a:buClr>
                <a:srgbClr val="005EB8"/>
              </a:buClr>
              <a:buSzPts val="1150"/>
              <a:buFont typeface="Symbol" panose="05050102010706020507" pitchFamily="18" charset="2"/>
              <a:buChar char=""/>
              <a:tabLst>
                <a:tab pos="228600" algn="l"/>
                <a:tab pos="457200" algn="l"/>
              </a:tabLst>
              <a:defRPr/>
            </a:pPr>
            <a:r>
              <a:rPr lang="en-GB" sz="1600" dirty="0">
                <a:effectLst/>
                <a:latin typeface="Arial" panose="020B0604020202020204" pitchFamily="34" charset="0"/>
                <a:ea typeface="Arial" panose="020B0604020202020204" pitchFamily="34" charset="0"/>
                <a:cs typeface="Arial" panose="020B0604020202020204" pitchFamily="34" charset="0"/>
              </a:rPr>
              <a:t>The People Function and Staffordshire Training Hub were highly commended at the </a:t>
            </a:r>
            <a:r>
              <a:rPr lang="en-GB" sz="1600" b="1" dirty="0">
                <a:effectLst/>
                <a:latin typeface="Arial" panose="020B0604020202020204" pitchFamily="34" charset="0"/>
                <a:ea typeface="Arial" panose="020B0604020202020204" pitchFamily="34" charset="0"/>
                <a:cs typeface="Arial" panose="020B0604020202020204" pitchFamily="34" charset="0"/>
              </a:rPr>
              <a:t>HSJ Partnership Awards</a:t>
            </a:r>
            <a:r>
              <a:rPr lang="en-GB" sz="1600" dirty="0">
                <a:effectLst/>
                <a:latin typeface="Arial" panose="020B0604020202020204" pitchFamily="34" charset="0"/>
                <a:ea typeface="Arial" panose="020B0604020202020204" pitchFamily="34" charset="0"/>
                <a:cs typeface="Arial" panose="020B0604020202020204" pitchFamily="34" charset="0"/>
              </a:rPr>
              <a:t> </a:t>
            </a:r>
          </a:p>
          <a:p>
            <a:pPr marL="342900" marR="180340" lvl="0" indent="-342900">
              <a:spcBef>
                <a:spcPts val="600"/>
              </a:spcBef>
              <a:spcAft>
                <a:spcPts val="400"/>
              </a:spcAft>
              <a:buClr>
                <a:srgbClr val="005EB8"/>
              </a:buClr>
              <a:buSzPts val="1150"/>
              <a:buFont typeface="Symbol" panose="05050102010706020507" pitchFamily="18" charset="2"/>
              <a:buChar char=""/>
              <a:tabLst>
                <a:tab pos="228600" algn="l"/>
                <a:tab pos="457200" algn="l"/>
              </a:tabLst>
            </a:pPr>
            <a:r>
              <a:rPr lang="en-GB" sz="1600" dirty="0">
                <a:solidFill>
                  <a:srgbClr val="000000"/>
                </a:solidFill>
                <a:effectLst/>
                <a:latin typeface="Arial" panose="020B0604020202020204" pitchFamily="34" charset="0"/>
                <a:ea typeface="Arial" panose="020B0604020202020204" pitchFamily="34" charset="0"/>
                <a:cs typeface="Arial" panose="020B0604020202020204" pitchFamily="34" charset="0"/>
              </a:rPr>
              <a:t>East Staffordshire Primary Care Network won the ‘Embedding research award’ in the </a:t>
            </a:r>
            <a:r>
              <a:rPr lang="en-GB" sz="1600" b="1" dirty="0">
                <a:solidFill>
                  <a:srgbClr val="000000"/>
                </a:solidFill>
                <a:effectLst/>
                <a:latin typeface="Arial" panose="020B0604020202020204" pitchFamily="34" charset="0"/>
                <a:ea typeface="Arial" panose="020B0604020202020204" pitchFamily="34" charset="0"/>
                <a:cs typeface="Arial" panose="020B0604020202020204" pitchFamily="34" charset="0"/>
              </a:rPr>
              <a:t>Clinical Research Network Awards</a:t>
            </a:r>
            <a:endParaRPr lang="en-GB" sz="16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342900" marR="180340" lvl="0" indent="-342900">
              <a:spcBef>
                <a:spcPts val="600"/>
              </a:spcBef>
              <a:spcAft>
                <a:spcPts val="400"/>
              </a:spcAft>
              <a:buClr>
                <a:srgbClr val="005EB8"/>
              </a:buClr>
              <a:buSzPts val="1150"/>
              <a:buFont typeface="Symbol" panose="05050102010706020507" pitchFamily="18" charset="2"/>
              <a:buChar char=""/>
              <a:tabLst>
                <a:tab pos="228600" algn="l"/>
                <a:tab pos="457200" algn="l"/>
              </a:tabLst>
            </a:pPr>
            <a:r>
              <a:rPr lang="en-GB" sz="1600" dirty="0">
                <a:solidFill>
                  <a:srgbClr val="000000"/>
                </a:solidFill>
                <a:effectLst/>
                <a:latin typeface="Arial" panose="020B0604020202020204" pitchFamily="34" charset="0"/>
                <a:ea typeface="Arial" panose="020B0604020202020204" pitchFamily="34" charset="0"/>
                <a:cs typeface="Arial" panose="020B0604020202020204" pitchFamily="34" charset="0"/>
              </a:rPr>
              <a:t>The People Function were highly commended in the </a:t>
            </a:r>
            <a:r>
              <a:rPr lang="en-GB" sz="1600" b="1" dirty="0">
                <a:solidFill>
                  <a:srgbClr val="000000"/>
                </a:solidFill>
                <a:effectLst/>
                <a:latin typeface="Arial" panose="020B0604020202020204" pitchFamily="34" charset="0"/>
                <a:ea typeface="Arial" panose="020B0604020202020204" pitchFamily="34" charset="0"/>
                <a:cs typeface="Arial" panose="020B0604020202020204" pitchFamily="34" charset="0"/>
              </a:rPr>
              <a:t>HSJ Digital Awards</a:t>
            </a:r>
            <a:r>
              <a:rPr lang="en-GB" sz="1600" dirty="0">
                <a:solidFill>
                  <a:srgbClr val="000000"/>
                </a:solidFill>
                <a:effectLst/>
                <a:latin typeface="Arial" panose="020B0604020202020204" pitchFamily="34" charset="0"/>
                <a:ea typeface="Arial" panose="020B0604020202020204" pitchFamily="34" charset="0"/>
                <a:cs typeface="Arial" panose="020B0604020202020204" pitchFamily="34" charset="0"/>
              </a:rPr>
              <a:t>, and three other teams were nominated for different categories</a:t>
            </a:r>
          </a:p>
          <a:p>
            <a:pPr marL="342900" marR="180340" lvl="0" indent="-342900">
              <a:spcBef>
                <a:spcPts val="600"/>
              </a:spcBef>
              <a:spcAft>
                <a:spcPts val="400"/>
              </a:spcAft>
              <a:buClr>
                <a:srgbClr val="005EB8"/>
              </a:buClr>
              <a:buSzPts val="1150"/>
              <a:buFont typeface="Symbol" panose="05050102010706020507" pitchFamily="18" charset="2"/>
              <a:buChar char=""/>
              <a:tabLst>
                <a:tab pos="228600" algn="l"/>
                <a:tab pos="457200" algn="l"/>
              </a:tabLst>
            </a:pPr>
            <a:r>
              <a:rPr lang="en-GB" sz="1600" dirty="0">
                <a:solidFill>
                  <a:srgbClr val="000000"/>
                </a:solidFill>
                <a:effectLst/>
                <a:latin typeface="Arial" panose="020B0604020202020204" pitchFamily="34" charset="0"/>
                <a:ea typeface="Arial" panose="020B0604020202020204" pitchFamily="34" charset="0"/>
                <a:cs typeface="Arial" panose="020B0604020202020204" pitchFamily="34" charset="0"/>
              </a:rPr>
              <a:t>The Learning Disability and Autism team and the Homeless Healthcare Service were shortlisted for two </a:t>
            </a:r>
            <a:r>
              <a:rPr lang="en-GB" sz="1600" b="1" dirty="0">
                <a:solidFill>
                  <a:srgbClr val="000000"/>
                </a:solidFill>
                <a:effectLst/>
                <a:latin typeface="Arial" panose="020B0604020202020204" pitchFamily="34" charset="0"/>
                <a:ea typeface="Arial" panose="020B0604020202020204" pitchFamily="34" charset="0"/>
                <a:cs typeface="Arial" panose="020B0604020202020204" pitchFamily="34" charset="0"/>
              </a:rPr>
              <a:t>BBC Radio </a:t>
            </a:r>
            <a:r>
              <a:rPr lang="en-GB" sz="1600" b="1" dirty="0" err="1">
                <a:solidFill>
                  <a:srgbClr val="000000"/>
                </a:solidFill>
                <a:effectLst/>
                <a:latin typeface="Arial" panose="020B0604020202020204" pitchFamily="34" charset="0"/>
                <a:ea typeface="Arial" panose="020B0604020202020204" pitchFamily="34" charset="0"/>
                <a:cs typeface="Arial" panose="020B0604020202020204" pitchFamily="34" charset="0"/>
              </a:rPr>
              <a:t>Stoke’s</a:t>
            </a:r>
            <a:r>
              <a:rPr lang="en-GB" sz="1600" b="1" dirty="0">
                <a:solidFill>
                  <a:srgbClr val="000000"/>
                </a:solidFill>
                <a:effectLst/>
                <a:latin typeface="Arial" panose="020B0604020202020204" pitchFamily="34" charset="0"/>
                <a:ea typeface="Arial" panose="020B0604020202020204" pitchFamily="34" charset="0"/>
                <a:cs typeface="Arial" panose="020B0604020202020204" pitchFamily="34" charset="0"/>
              </a:rPr>
              <a:t> Make a Difference Awards</a:t>
            </a:r>
            <a:endParaRPr lang="en-GB" sz="16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342900" marR="180340" lvl="0" indent="-342900">
              <a:spcBef>
                <a:spcPts val="600"/>
              </a:spcBef>
              <a:spcAft>
                <a:spcPts val="400"/>
              </a:spcAft>
              <a:buClr>
                <a:srgbClr val="005EB8"/>
              </a:buClr>
              <a:buSzPts val="1150"/>
              <a:buFont typeface="Symbol" panose="05050102010706020507" pitchFamily="18" charset="2"/>
              <a:buChar char=""/>
              <a:tabLst>
                <a:tab pos="228600" algn="l"/>
                <a:tab pos="457200" algn="l"/>
              </a:tabLst>
            </a:pPr>
            <a:r>
              <a:rPr lang="en-GB" sz="1600" dirty="0">
                <a:solidFill>
                  <a:srgbClr val="000000"/>
                </a:solidFill>
                <a:effectLst/>
                <a:latin typeface="Arial" panose="020B0604020202020204" pitchFamily="34" charset="0"/>
                <a:ea typeface="Arial" panose="020B0604020202020204" pitchFamily="34" charset="0"/>
                <a:cs typeface="Arial" panose="020B0604020202020204" pitchFamily="34" charset="0"/>
              </a:rPr>
              <a:t>The ICS was shortlisted for ‘Governance Project of the Year’ at the</a:t>
            </a:r>
            <a:r>
              <a:rPr lang="en-GB" sz="1600" b="1" dirty="0">
                <a:solidFill>
                  <a:srgbClr val="000000"/>
                </a:solidFill>
                <a:effectLst/>
                <a:latin typeface="Arial" panose="020B0604020202020204" pitchFamily="34" charset="0"/>
                <a:ea typeface="Arial" panose="020B0604020202020204" pitchFamily="34" charset="0"/>
                <a:cs typeface="Arial" panose="020B0604020202020204" pitchFamily="34" charset="0"/>
              </a:rPr>
              <a:t> Chartered Governance Institute of UK and Ireland Awards</a:t>
            </a:r>
            <a:endParaRPr lang="en-GB" sz="16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p>
            <a:pPr marL="342900" marR="180340" lvl="0" indent="-342900">
              <a:spcBef>
                <a:spcPts val="600"/>
              </a:spcBef>
              <a:spcAft>
                <a:spcPts val="400"/>
              </a:spcAft>
              <a:buClr>
                <a:srgbClr val="005EB8"/>
              </a:buClr>
              <a:buSzPts val="1150"/>
              <a:buFont typeface="Symbol" panose="05050102010706020507" pitchFamily="18" charset="2"/>
              <a:buChar char=""/>
              <a:tabLst>
                <a:tab pos="228600" algn="l"/>
                <a:tab pos="457200" algn="l"/>
              </a:tabLst>
            </a:pPr>
            <a:r>
              <a:rPr lang="en-GB" sz="1600" dirty="0">
                <a:solidFill>
                  <a:srgbClr val="000000"/>
                </a:solidFill>
                <a:effectLst/>
                <a:latin typeface="Arial" panose="020B0604020202020204" pitchFamily="34" charset="0"/>
                <a:ea typeface="Arial" panose="020B0604020202020204" pitchFamily="34" charset="0"/>
                <a:cs typeface="Arial" panose="020B0604020202020204" pitchFamily="34" charset="0"/>
              </a:rPr>
              <a:t>We were nominated for a </a:t>
            </a:r>
            <a:r>
              <a:rPr lang="en-GB" sz="1600" b="1" dirty="0">
                <a:solidFill>
                  <a:srgbClr val="000000"/>
                </a:solidFill>
                <a:effectLst/>
                <a:latin typeface="Arial" panose="020B0604020202020204" pitchFamily="34" charset="0"/>
                <a:ea typeface="Arial" panose="020B0604020202020204" pitchFamily="34" charset="0"/>
                <a:cs typeface="Arial" panose="020B0604020202020204" pitchFamily="34" charset="0"/>
              </a:rPr>
              <a:t>Healthcare Financial Management Association (HFMA) Governance Award</a:t>
            </a:r>
            <a:r>
              <a:rPr lang="en-GB" sz="1600" dirty="0">
                <a:solidFill>
                  <a:srgbClr val="000000"/>
                </a:solidFill>
                <a:effectLst/>
                <a:latin typeface="Arial" panose="020B0604020202020204" pitchFamily="34" charset="0"/>
                <a:ea typeface="Arial" panose="020B0604020202020204" pitchFamily="34" charset="0"/>
                <a:cs typeface="Arial" panose="020B0604020202020204" pitchFamily="34" charset="0"/>
              </a:rPr>
              <a:t> in recognition of our integrated approach to risk management and board assurance</a:t>
            </a:r>
          </a:p>
          <a:p>
            <a:pPr marL="342900" marR="180340" lvl="0" indent="-342900">
              <a:spcBef>
                <a:spcPts val="600"/>
              </a:spcBef>
              <a:spcAft>
                <a:spcPts val="400"/>
              </a:spcAft>
              <a:buClr>
                <a:srgbClr val="005EB8"/>
              </a:buClr>
              <a:buSzPts val="1150"/>
              <a:buFont typeface="Symbol" panose="05050102010706020507" pitchFamily="18" charset="2"/>
              <a:buChar char=""/>
              <a:tabLst>
                <a:tab pos="228600" algn="l"/>
                <a:tab pos="457200" algn="l"/>
              </a:tabLst>
            </a:pPr>
            <a:r>
              <a:rPr lang="en-GB" sz="1600" dirty="0">
                <a:solidFill>
                  <a:srgbClr val="000000"/>
                </a:solidFill>
                <a:effectLst/>
                <a:latin typeface="Arial" panose="020B0604020202020204" pitchFamily="34" charset="0"/>
                <a:ea typeface="Arial" panose="020B0604020202020204" pitchFamily="34" charset="0"/>
                <a:cs typeface="Arial" panose="020B0604020202020204" pitchFamily="34" charset="0"/>
              </a:rPr>
              <a:t>Pauline Grant, Associate Director, Organisational Development was a finalist in the </a:t>
            </a:r>
            <a:r>
              <a:rPr lang="en-GB" sz="1600" b="1" dirty="0">
                <a:solidFill>
                  <a:srgbClr val="000000"/>
                </a:solidFill>
                <a:effectLst/>
                <a:latin typeface="Arial" panose="020B0604020202020204" pitchFamily="34" charset="0"/>
                <a:ea typeface="Arial" panose="020B0604020202020204" pitchFamily="34" charset="0"/>
                <a:cs typeface="Arial" panose="020B0604020202020204" pitchFamily="34" charset="0"/>
              </a:rPr>
              <a:t>International Positive Psychology Association Intervention Design Challenge</a:t>
            </a:r>
            <a:r>
              <a:rPr lang="en-GB" sz="1600" dirty="0">
                <a:solidFill>
                  <a:srgbClr val="000000"/>
                </a:solidFill>
                <a:effectLst/>
                <a:latin typeface="Arial" panose="020B0604020202020204" pitchFamily="34" charset="0"/>
                <a:ea typeface="Arial" panose="020B0604020202020204" pitchFamily="34" charset="0"/>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dirty="0">
                <a:solidFill>
                  <a:srgbClr val="000000"/>
                </a:solidFill>
                <a:effectLst/>
                <a:latin typeface="Arial" panose="020B0604020202020204" pitchFamily="34" charset="0"/>
                <a:ea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607801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814C8EF-AC1D-2DFE-940E-9975ACA132F2}"/>
              </a:ext>
              <a:ext uri="{C183D7F6-B498-43B3-948B-1728B52AA6E4}">
                <adec:decorative xmlns:adec="http://schemas.microsoft.com/office/drawing/2017/decorative" val="1"/>
              </a:ext>
            </a:extLst>
          </p:cNvPr>
          <p:cNvSpPr/>
          <p:nvPr/>
        </p:nvSpPr>
        <p:spPr>
          <a:xfrm>
            <a:off x="8166100" y="365125"/>
            <a:ext cx="3187699" cy="5527676"/>
          </a:xfrm>
          <a:prstGeom prst="rect">
            <a:avLst/>
          </a:prstGeom>
          <a:solidFill>
            <a:schemeClr val="accent3">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BEAECDF-253B-EC7B-B819-95CEAA917697}"/>
              </a:ext>
            </a:extLst>
          </p:cNvPr>
          <p:cNvSpPr>
            <a:spLocks noGrp="1"/>
          </p:cNvSpPr>
          <p:nvPr>
            <p:ph type="title"/>
          </p:nvPr>
        </p:nvSpPr>
        <p:spPr>
          <a:xfrm>
            <a:off x="838200" y="463550"/>
            <a:ext cx="6807200" cy="955675"/>
          </a:xfrm>
        </p:spPr>
        <p:txBody>
          <a:bodyPr>
            <a:normAutofit/>
          </a:bodyPr>
          <a:lstStyle/>
          <a:p>
            <a:r>
              <a:rPr lang="en-GB" sz="3600" dirty="0"/>
              <a:t>Collaborative leadership</a:t>
            </a:r>
          </a:p>
        </p:txBody>
      </p:sp>
      <p:sp>
        <p:nvSpPr>
          <p:cNvPr id="3" name="Picture Placeholder 2">
            <a:extLst>
              <a:ext uri="{FF2B5EF4-FFF2-40B4-BE49-F238E27FC236}">
                <a16:creationId xmlns:a16="http://schemas.microsoft.com/office/drawing/2014/main" id="{78284CFD-4AF1-D0FF-A586-6FBC187FCDE8}"/>
              </a:ext>
            </a:extLst>
          </p:cNvPr>
          <p:cNvSpPr>
            <a:spLocks noGrp="1"/>
          </p:cNvSpPr>
          <p:nvPr>
            <p:ph idx="1"/>
          </p:nvPr>
        </p:nvSpPr>
        <p:spPr>
          <a:xfrm>
            <a:off x="838200" y="1419225"/>
            <a:ext cx="6705600" cy="4351338"/>
          </a:xfrm>
        </p:spPr>
        <p:txBody>
          <a:bodyPr>
            <a:normAutofit/>
          </a:bodyPr>
          <a:lstStyle/>
          <a:p>
            <a:pPr marL="0" lvl="1" indent="0">
              <a:lnSpc>
                <a:spcPct val="100000"/>
              </a:lnSpc>
              <a:spcAft>
                <a:spcPts val="600"/>
              </a:spcAft>
              <a:buNone/>
            </a:pPr>
            <a:r>
              <a:rPr lang="en-US" sz="2000" dirty="0">
                <a:solidFill>
                  <a:schemeClr val="accent5"/>
                </a:solidFill>
                <a:latin typeface="Arial" panose="020B0604020202020204" pitchFamily="34" charset="0"/>
                <a:ea typeface="Calibri" panose="020F0502020204030204" pitchFamily="34" charset="0"/>
              </a:rPr>
              <a:t>ICB Boards showcase a unique structure within the NHS, bringing together leaders from across a system to hold equal responsibility on the Board. </a:t>
            </a:r>
          </a:p>
          <a:p>
            <a:pPr marL="0" lvl="1" indent="0">
              <a:lnSpc>
                <a:spcPct val="100000"/>
              </a:lnSpc>
              <a:spcAft>
                <a:spcPts val="600"/>
              </a:spcAft>
              <a:buNone/>
            </a:pPr>
            <a:r>
              <a:rPr lang="en-US" sz="2000" dirty="0">
                <a:solidFill>
                  <a:schemeClr val="accent5"/>
                </a:solidFill>
                <a:ea typeface="Calibri" panose="020F0502020204030204" pitchFamily="34" charset="0"/>
              </a:rPr>
              <a:t>A focus on Board Development is therefore key, ensuring that this cross agency group of leaders function as effectively as possible. </a:t>
            </a:r>
          </a:p>
          <a:p>
            <a:pPr marL="0" lvl="1" indent="0">
              <a:lnSpc>
                <a:spcPct val="100000"/>
              </a:lnSpc>
              <a:spcAft>
                <a:spcPts val="600"/>
              </a:spcAft>
              <a:buNone/>
            </a:pPr>
            <a:r>
              <a:rPr lang="en-US" sz="2000" dirty="0">
                <a:solidFill>
                  <a:schemeClr val="accent5"/>
                </a:solidFill>
                <a:latin typeface="Arial" panose="020B0604020202020204" pitchFamily="34" charset="0"/>
                <a:ea typeface="Calibri" panose="020F0502020204030204" pitchFamily="34" charset="0"/>
              </a:rPr>
              <a:t>Work has included development of our “Leadership Compact” and a focus on “psychological safety”. All ensuring that we operate as a team to solve system wide complex problems.</a:t>
            </a:r>
          </a:p>
        </p:txBody>
      </p:sp>
      <p:sp>
        <p:nvSpPr>
          <p:cNvPr id="7" name="Picture Placeholder 2">
            <a:extLst>
              <a:ext uri="{FF2B5EF4-FFF2-40B4-BE49-F238E27FC236}">
                <a16:creationId xmlns:a16="http://schemas.microsoft.com/office/drawing/2014/main" id="{7CDEA283-531C-8E8C-5F41-A46C1E970941}"/>
              </a:ext>
            </a:extLst>
          </p:cNvPr>
          <p:cNvSpPr txBox="1">
            <a:spLocks/>
          </p:cNvSpPr>
          <p:nvPr/>
        </p:nvSpPr>
        <p:spPr>
          <a:xfrm>
            <a:off x="8166100" y="1473200"/>
            <a:ext cx="3187699" cy="3911600"/>
          </a:xfrm>
          <a:prstGeom prst="rect">
            <a:avLst/>
          </a:prstGeom>
        </p:spPr>
        <p:txBody>
          <a:bodyPr vert="horz" lIns="288000" tIns="216000" rIns="144000" bIns="216000" rtlCol="0">
            <a:normAutofit/>
          </a:bodyPr>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nSpc>
                <a:spcPct val="110000"/>
              </a:lnSpc>
              <a:spcAft>
                <a:spcPts val="600"/>
              </a:spcAft>
              <a:buFont typeface="Arial" panose="020B0604020202020204" pitchFamily="34" charset="0"/>
              <a:buNone/>
            </a:pPr>
            <a:r>
              <a:rPr lang="en-US" b="1" i="1" dirty="0">
                <a:solidFill>
                  <a:schemeClr val="accent1"/>
                </a:solidFill>
                <a:ea typeface="Calibri" panose="020F0502020204030204" pitchFamily="34" charset="0"/>
              </a:rPr>
              <a:t>Coming together is a beginning, staying together </a:t>
            </a:r>
            <a:br>
              <a:rPr lang="en-US" b="1" i="1" dirty="0">
                <a:solidFill>
                  <a:schemeClr val="accent1"/>
                </a:solidFill>
                <a:ea typeface="Calibri" panose="020F0502020204030204" pitchFamily="34" charset="0"/>
              </a:rPr>
            </a:br>
            <a:r>
              <a:rPr lang="en-US" b="1" i="1" dirty="0">
                <a:solidFill>
                  <a:schemeClr val="accent1"/>
                </a:solidFill>
                <a:ea typeface="Calibri" panose="020F0502020204030204" pitchFamily="34" charset="0"/>
              </a:rPr>
              <a:t>is progress, and working together is success </a:t>
            </a:r>
          </a:p>
          <a:p>
            <a:pPr marL="0" lvl="1" indent="0">
              <a:lnSpc>
                <a:spcPct val="110000"/>
              </a:lnSpc>
              <a:spcAft>
                <a:spcPts val="600"/>
              </a:spcAft>
              <a:buFont typeface="Arial" panose="020B0604020202020204" pitchFamily="34" charset="0"/>
              <a:buNone/>
            </a:pPr>
            <a:r>
              <a:rPr lang="en-US" sz="2000" dirty="0">
                <a:solidFill>
                  <a:schemeClr val="accent5"/>
                </a:solidFill>
                <a:ea typeface="Calibri" panose="020F0502020204030204" pitchFamily="34" charset="0"/>
              </a:rPr>
              <a:t>Henry Ford. </a:t>
            </a:r>
          </a:p>
        </p:txBody>
      </p:sp>
      <p:pic>
        <p:nvPicPr>
          <p:cNvPr id="10" name="Picture 9">
            <a:extLst>
              <a:ext uri="{FF2B5EF4-FFF2-40B4-BE49-F238E27FC236}">
                <a16:creationId xmlns:a16="http://schemas.microsoft.com/office/drawing/2014/main" id="{AEDDA236-4B88-B066-4BC9-134867CDA43C}"/>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432800" y="700139"/>
            <a:ext cx="838200" cy="838200"/>
          </a:xfrm>
          <a:prstGeom prst="rect">
            <a:avLst/>
          </a:prstGeom>
        </p:spPr>
      </p:pic>
      <p:pic>
        <p:nvPicPr>
          <p:cNvPr id="12" name="Picture 11">
            <a:extLst>
              <a:ext uri="{FF2B5EF4-FFF2-40B4-BE49-F238E27FC236}">
                <a16:creationId xmlns:a16="http://schemas.microsoft.com/office/drawing/2014/main" id="{0649CD02-6589-A18B-06F0-072B783CA85B}"/>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213914" y="4208463"/>
            <a:ext cx="838200" cy="838200"/>
          </a:xfrm>
          <a:prstGeom prst="rect">
            <a:avLst/>
          </a:prstGeom>
        </p:spPr>
      </p:pic>
      <p:sp>
        <p:nvSpPr>
          <p:cNvPr id="4" name="Footer Placeholder 3">
            <a:extLst>
              <a:ext uri="{FF2B5EF4-FFF2-40B4-BE49-F238E27FC236}">
                <a16:creationId xmlns:a16="http://schemas.microsoft.com/office/drawing/2014/main" id="{E13D2925-76DE-118B-439F-70B7F994A7C7}"/>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5" name="Slide Number Placeholder 4">
            <a:extLst>
              <a:ext uri="{FF2B5EF4-FFF2-40B4-BE49-F238E27FC236}">
                <a16:creationId xmlns:a16="http://schemas.microsoft.com/office/drawing/2014/main" id="{9BE34E5C-C9A9-2B68-AE05-9C483BA3C946}"/>
              </a:ext>
            </a:extLst>
          </p:cNvPr>
          <p:cNvSpPr>
            <a:spLocks noGrp="1"/>
          </p:cNvSpPr>
          <p:nvPr>
            <p:ph type="sldNum" sz="quarter" idx="12"/>
          </p:nvPr>
        </p:nvSpPr>
        <p:spPr/>
        <p:txBody>
          <a:bodyPr/>
          <a:lstStyle/>
          <a:p>
            <a:fld id="{CD8E907E-315C-F745-8CA6-CE49E976B740}" type="slidenum">
              <a:rPr lang="en-US" smtClean="0"/>
              <a:pPr/>
              <a:t>11</a:t>
            </a:fld>
            <a:endParaRPr lang="en-US" dirty="0"/>
          </a:p>
        </p:txBody>
      </p:sp>
    </p:spTree>
    <p:extLst>
      <p:ext uri="{BB962C8B-B14F-4D97-AF65-F5344CB8AC3E}">
        <p14:creationId xmlns:p14="http://schemas.microsoft.com/office/powerpoint/2010/main" val="12411223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75391-ABA6-B5DD-D3D5-171479FE4FD8}"/>
              </a:ext>
            </a:extLst>
          </p:cNvPr>
          <p:cNvSpPr>
            <a:spLocks noGrp="1"/>
          </p:cNvSpPr>
          <p:nvPr>
            <p:ph type="ctrTitle"/>
          </p:nvPr>
        </p:nvSpPr>
        <p:spPr/>
        <p:txBody>
          <a:bodyPr/>
          <a:lstStyle/>
          <a:p>
            <a:r>
              <a:rPr lang="en-GB" sz="3400" dirty="0"/>
              <a:t>Operational Update</a:t>
            </a:r>
            <a:br>
              <a:rPr lang="en-GB" sz="7200" dirty="0"/>
            </a:br>
            <a:br>
              <a:rPr lang="en-GB" sz="800" dirty="0"/>
            </a:br>
            <a:r>
              <a:rPr lang="en-GB" sz="2800" dirty="0">
                <a:solidFill>
                  <a:srgbClr val="425563"/>
                </a:solidFill>
              </a:rPr>
              <a:t>Phil Smith, Chief Delivery Officer </a:t>
            </a:r>
            <a:endParaRPr lang="en-US" sz="2800" dirty="0"/>
          </a:p>
        </p:txBody>
      </p:sp>
      <p:sp>
        <p:nvSpPr>
          <p:cNvPr id="3" name="Subtitle 2">
            <a:extLst>
              <a:ext uri="{FF2B5EF4-FFF2-40B4-BE49-F238E27FC236}">
                <a16:creationId xmlns:a16="http://schemas.microsoft.com/office/drawing/2014/main" id="{AB2B18FD-1779-303D-2FEB-0B1DB0439E30}"/>
              </a:ext>
            </a:extLst>
          </p:cNvPr>
          <p:cNvSpPr>
            <a:spLocks noGrp="1"/>
          </p:cNvSpPr>
          <p:nvPr>
            <p:ph type="subTitle" idx="1"/>
          </p:nvPr>
        </p:nvSpPr>
        <p:spPr/>
        <p:txBody>
          <a:bodyPr/>
          <a:lstStyle/>
          <a:p>
            <a:endParaRPr lang="en-US"/>
          </a:p>
        </p:txBody>
      </p:sp>
      <p:pic>
        <p:nvPicPr>
          <p:cNvPr id="7" name="Picture Placeholder 6">
            <a:extLst>
              <a:ext uri="{FF2B5EF4-FFF2-40B4-BE49-F238E27FC236}">
                <a16:creationId xmlns:a16="http://schemas.microsoft.com/office/drawing/2014/main" id="{E9F44D15-9EEE-088A-4D42-C373D42A5FB1}"/>
              </a:ext>
              <a:ext uri="{C183D7F6-B498-43B3-948B-1728B52AA6E4}">
                <adec:decorative xmlns:adec="http://schemas.microsoft.com/office/drawing/2017/decorative" val="1"/>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t="31" b="31"/>
          <a:stretch/>
        </p:blipFill>
        <p:spPr/>
      </p:pic>
      <p:pic>
        <p:nvPicPr>
          <p:cNvPr id="14" name="Picture Placeholder 13">
            <a:extLst>
              <a:ext uri="{FF2B5EF4-FFF2-40B4-BE49-F238E27FC236}">
                <a16:creationId xmlns:a16="http://schemas.microsoft.com/office/drawing/2014/main" id="{0BEA9A73-943B-AD5A-EA3D-72A0F641BCCC}"/>
              </a:ext>
              <a:ext uri="{C183D7F6-B498-43B3-948B-1728B52AA6E4}">
                <adec:decorative xmlns:adec="http://schemas.microsoft.com/office/drawing/2017/decorative" val="1"/>
              </a:ext>
            </a:extLst>
          </p:cNvPr>
          <p:cNvPicPr>
            <a:picLocks noGrp="1" noChangeAspect="1"/>
          </p:cNvPicPr>
          <p:nvPr>
            <p:ph type="pic" sz="quarter" idx="11"/>
          </p:nvPr>
        </p:nvPicPr>
        <p:blipFill rotWithShape="1">
          <a:blip r:embed="rId4" cstate="print">
            <a:extLst>
              <a:ext uri="{28A0092B-C50C-407E-A947-70E740481C1C}">
                <a14:useLocalDpi xmlns:a14="http://schemas.microsoft.com/office/drawing/2010/main"/>
              </a:ext>
            </a:extLst>
          </a:blip>
          <a:srcRect/>
          <a:stretch/>
        </p:blipFill>
        <p:spPr/>
      </p:pic>
      <p:pic>
        <p:nvPicPr>
          <p:cNvPr id="12" name="Picture Placeholder 11">
            <a:extLst>
              <a:ext uri="{FF2B5EF4-FFF2-40B4-BE49-F238E27FC236}">
                <a16:creationId xmlns:a16="http://schemas.microsoft.com/office/drawing/2014/main" id="{33DF9B65-65AE-A322-C9EB-5AA0B4E858B0}"/>
              </a:ext>
              <a:ext uri="{C183D7F6-B498-43B3-948B-1728B52AA6E4}">
                <adec:decorative xmlns:adec="http://schemas.microsoft.com/office/drawing/2017/decorative" val="1"/>
              </a:ext>
            </a:extLst>
          </p:cNvPr>
          <p:cNvPicPr>
            <a:picLocks noGrp="1" noChangeAspect="1"/>
          </p:cNvPicPr>
          <p:nvPr>
            <p:ph type="pic" sz="quarter" idx="12"/>
          </p:nvPr>
        </p:nvPicPr>
        <p:blipFill rotWithShape="1">
          <a:blip r:embed="rId5" cstate="print">
            <a:extLst>
              <a:ext uri="{28A0092B-C50C-407E-A947-70E740481C1C}">
                <a14:useLocalDpi xmlns:a14="http://schemas.microsoft.com/office/drawing/2010/main"/>
              </a:ext>
            </a:extLst>
          </a:blip>
          <a:srcRect l="56" r="56"/>
          <a:stretch/>
        </p:blipFill>
        <p:spPr/>
      </p:pic>
    </p:spTree>
    <p:extLst>
      <p:ext uri="{BB962C8B-B14F-4D97-AF65-F5344CB8AC3E}">
        <p14:creationId xmlns:p14="http://schemas.microsoft.com/office/powerpoint/2010/main" val="1012302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AECDF-253B-EC7B-B819-95CEAA917697}"/>
              </a:ext>
            </a:extLst>
          </p:cNvPr>
          <p:cNvSpPr>
            <a:spLocks noGrp="1"/>
          </p:cNvSpPr>
          <p:nvPr>
            <p:ph type="title"/>
          </p:nvPr>
        </p:nvSpPr>
        <p:spPr/>
        <p:txBody>
          <a:bodyPr>
            <a:normAutofit/>
          </a:bodyPr>
          <a:lstStyle/>
          <a:p>
            <a:r>
              <a:rPr lang="en-GB" sz="3400" dirty="0">
                <a:latin typeface="Arial"/>
                <a:cs typeface="Arial"/>
              </a:rPr>
              <a:t>System performance – Urgent and Emergency Care</a:t>
            </a:r>
            <a:endParaRPr lang="en-GB" sz="3400" dirty="0"/>
          </a:p>
        </p:txBody>
      </p:sp>
      <p:pic>
        <p:nvPicPr>
          <p:cNvPr id="9" name="Picture 7" descr="The chart shows the average category 2 response time comparison between 2022/23 and 2023/24">
            <a:extLst>
              <a:ext uri="{FF2B5EF4-FFF2-40B4-BE49-F238E27FC236}">
                <a16:creationId xmlns:a16="http://schemas.microsoft.com/office/drawing/2014/main" id="{D3B741E1-5D54-B183-A8E2-C7292D2218B0}"/>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38200" y="1326860"/>
            <a:ext cx="4709424" cy="4788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a:extLst>
              <a:ext uri="{FF2B5EF4-FFF2-40B4-BE49-F238E27FC236}">
                <a16:creationId xmlns:a16="http://schemas.microsoft.com/office/drawing/2014/main" id="{78284CFD-4AF1-D0FF-A586-6FBC187FCDE8}"/>
              </a:ext>
            </a:extLst>
          </p:cNvPr>
          <p:cNvSpPr>
            <a:spLocks noGrp="1"/>
          </p:cNvSpPr>
          <p:nvPr>
            <p:ph idx="1"/>
          </p:nvPr>
        </p:nvSpPr>
        <p:spPr>
          <a:xfrm>
            <a:off x="5992079" y="1421820"/>
            <a:ext cx="5361720" cy="3957638"/>
          </a:xfrm>
        </p:spPr>
        <p:txBody>
          <a:bodyPr>
            <a:noAutofit/>
          </a:bodyPr>
          <a:lstStyle/>
          <a:p>
            <a:pPr marL="0" indent="0">
              <a:lnSpc>
                <a:spcPct val="120000"/>
              </a:lnSpc>
              <a:spcAft>
                <a:spcPts val="600"/>
              </a:spcAft>
              <a:buNone/>
            </a:pPr>
            <a:r>
              <a:rPr lang="en-GB" sz="1400" b="1" dirty="0">
                <a:solidFill>
                  <a:srgbClr val="425563"/>
                </a:solidFill>
                <a:latin typeface="Arial"/>
                <a:ea typeface="Calibri"/>
                <a:cs typeface="Arial"/>
              </a:rPr>
              <a:t>4-hour ED Performance</a:t>
            </a:r>
          </a:p>
          <a:p>
            <a:pPr>
              <a:lnSpc>
                <a:spcPct val="120000"/>
              </a:lnSpc>
              <a:spcBef>
                <a:spcPts val="0"/>
              </a:spcBef>
              <a:spcAft>
                <a:spcPts val="600"/>
              </a:spcAft>
            </a:pPr>
            <a:r>
              <a:rPr lang="en-GB" sz="1400" dirty="0">
                <a:solidFill>
                  <a:srgbClr val="425563"/>
                </a:solidFill>
                <a:latin typeface="Arial"/>
                <a:ea typeface="Calibri"/>
                <a:cs typeface="Arial"/>
              </a:rPr>
              <a:t>Performance against the target to see ED patients within four hours increased by 4% for the year 23/24 achieving 67.25%, with March 2024 achievement being 70.2% for the month. Significant further improvements have been reported during 24/25 to date.</a:t>
            </a:r>
          </a:p>
          <a:p>
            <a:pPr marL="0" indent="0">
              <a:lnSpc>
                <a:spcPct val="120000"/>
              </a:lnSpc>
              <a:spcAft>
                <a:spcPts val="600"/>
              </a:spcAft>
              <a:buNone/>
            </a:pPr>
            <a:r>
              <a:rPr lang="en-US" sz="1400" b="1" dirty="0">
                <a:solidFill>
                  <a:srgbClr val="425563"/>
                </a:solidFill>
                <a:latin typeface="Arial"/>
                <a:ea typeface="Calibri"/>
                <a:cs typeface="Arial"/>
              </a:rPr>
              <a:t>12-hour Performance</a:t>
            </a:r>
          </a:p>
          <a:p>
            <a:pPr>
              <a:lnSpc>
                <a:spcPct val="120000"/>
              </a:lnSpc>
              <a:spcBef>
                <a:spcPts val="0"/>
              </a:spcBef>
              <a:spcAft>
                <a:spcPts val="600"/>
              </a:spcAft>
            </a:pPr>
            <a:r>
              <a:rPr lang="en-GB" sz="1400" dirty="0">
                <a:solidFill>
                  <a:srgbClr val="425563"/>
                </a:solidFill>
                <a:latin typeface="Arial"/>
                <a:ea typeface="Calibri"/>
                <a:cs typeface="Arial"/>
              </a:rPr>
              <a:t>The number of patients spending 12 hours or longer in ED reduced significantly by 9.8% to 8.76% for 23/24 across UHNM footprint. Further improvements noted in 2024/25 year to date.</a:t>
            </a:r>
            <a:endParaRPr lang="en-US" sz="1400" dirty="0">
              <a:solidFill>
                <a:srgbClr val="425563"/>
              </a:solidFill>
              <a:latin typeface="Arial"/>
              <a:ea typeface="Calibri"/>
              <a:cs typeface="Arial"/>
            </a:endParaRPr>
          </a:p>
          <a:p>
            <a:pPr marL="0" indent="0">
              <a:lnSpc>
                <a:spcPct val="100000"/>
              </a:lnSpc>
              <a:spcBef>
                <a:spcPts val="600"/>
              </a:spcBef>
              <a:spcAft>
                <a:spcPts val="600"/>
              </a:spcAft>
              <a:buNone/>
            </a:pPr>
            <a:r>
              <a:rPr lang="en-US" sz="1400" b="1" dirty="0">
                <a:solidFill>
                  <a:srgbClr val="425563"/>
                </a:solidFill>
                <a:latin typeface="Arial"/>
                <a:ea typeface="Calibri"/>
                <a:cs typeface="Arial"/>
              </a:rPr>
              <a:t>Ambulance Category 2 Performance</a:t>
            </a:r>
          </a:p>
          <a:p>
            <a:pPr>
              <a:lnSpc>
                <a:spcPct val="120000"/>
              </a:lnSpc>
              <a:spcBef>
                <a:spcPts val="0"/>
              </a:spcBef>
              <a:spcAft>
                <a:spcPts val="600"/>
              </a:spcAft>
            </a:pPr>
            <a:r>
              <a:rPr lang="en-GB" sz="1400" dirty="0">
                <a:solidFill>
                  <a:srgbClr val="425563"/>
                </a:solidFill>
                <a:latin typeface="Arial"/>
                <a:ea typeface="Calibri"/>
                <a:cs typeface="Arial"/>
              </a:rPr>
              <a:t>Ambulance Category 2 performance for the system saw a 39% reduction in mean response time, down to 40 minutes and 31 seconds for the year when compared to 22/23 performance of 1 hour 5 minutes and 53 seconds. Further improvement has been reported in 2024/25 to date with average response times below 30minutes reported consistently.</a:t>
            </a:r>
          </a:p>
        </p:txBody>
      </p:sp>
      <p:sp>
        <p:nvSpPr>
          <p:cNvPr id="4" name="Footer Placeholder 3">
            <a:extLst>
              <a:ext uri="{FF2B5EF4-FFF2-40B4-BE49-F238E27FC236}">
                <a16:creationId xmlns:a16="http://schemas.microsoft.com/office/drawing/2014/main" id="{E13D2925-76DE-118B-439F-70B7F994A7C7}"/>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5" name="Slide Number Placeholder 4">
            <a:extLst>
              <a:ext uri="{FF2B5EF4-FFF2-40B4-BE49-F238E27FC236}">
                <a16:creationId xmlns:a16="http://schemas.microsoft.com/office/drawing/2014/main" id="{9BE34E5C-C9A9-2B68-AE05-9C483BA3C946}"/>
              </a:ext>
            </a:extLst>
          </p:cNvPr>
          <p:cNvSpPr>
            <a:spLocks noGrp="1"/>
          </p:cNvSpPr>
          <p:nvPr>
            <p:ph type="sldNum" sz="quarter" idx="12"/>
          </p:nvPr>
        </p:nvSpPr>
        <p:spPr/>
        <p:txBody>
          <a:bodyPr/>
          <a:lstStyle/>
          <a:p>
            <a:fld id="{CD8E907E-315C-F745-8CA6-CE49E976B740}" type="slidenum">
              <a:rPr lang="en-US" smtClean="0"/>
              <a:pPr/>
              <a:t>13</a:t>
            </a:fld>
            <a:endParaRPr lang="en-US" dirty="0"/>
          </a:p>
        </p:txBody>
      </p:sp>
    </p:spTree>
    <p:extLst>
      <p:ext uri="{BB962C8B-B14F-4D97-AF65-F5344CB8AC3E}">
        <p14:creationId xmlns:p14="http://schemas.microsoft.com/office/powerpoint/2010/main" val="13488164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AECDF-253B-EC7B-B819-95CEAA917697}"/>
              </a:ext>
            </a:extLst>
          </p:cNvPr>
          <p:cNvSpPr>
            <a:spLocks noGrp="1"/>
          </p:cNvSpPr>
          <p:nvPr>
            <p:ph type="title"/>
          </p:nvPr>
        </p:nvSpPr>
        <p:spPr>
          <a:xfrm>
            <a:off x="838199" y="365126"/>
            <a:ext cx="10709787" cy="576156"/>
          </a:xfrm>
        </p:spPr>
        <p:txBody>
          <a:bodyPr>
            <a:normAutofit/>
          </a:bodyPr>
          <a:lstStyle/>
          <a:p>
            <a:r>
              <a:rPr lang="en-GB" sz="3400" dirty="0">
                <a:latin typeface="Arial"/>
                <a:cs typeface="Arial"/>
              </a:rPr>
              <a:t>Operational update – Urgent and Emergency Care</a:t>
            </a:r>
            <a:endParaRPr lang="en-GB" sz="3400" dirty="0"/>
          </a:p>
        </p:txBody>
      </p:sp>
      <p:graphicFrame>
        <p:nvGraphicFramePr>
          <p:cNvPr id="3" name="Content Placeholder 5" descr="System Operating Model Overview diagram">
            <a:extLst>
              <a:ext uri="{FF2B5EF4-FFF2-40B4-BE49-F238E27FC236}">
                <a16:creationId xmlns:a16="http://schemas.microsoft.com/office/drawing/2014/main" id="{E6AD607F-E9F2-322E-8519-EC09212B84C9}"/>
              </a:ext>
            </a:extLst>
          </p:cNvPr>
          <p:cNvGraphicFramePr>
            <a:graphicFrameLocks/>
          </p:cNvGraphicFramePr>
          <p:nvPr>
            <p:extLst>
              <p:ext uri="{D42A27DB-BD31-4B8C-83A1-F6EECF244321}">
                <p14:modId xmlns:p14="http://schemas.microsoft.com/office/powerpoint/2010/main" val="1593481506"/>
              </p:ext>
            </p:extLst>
          </p:nvPr>
        </p:nvGraphicFramePr>
        <p:xfrm>
          <a:off x="3240422" y="1270206"/>
          <a:ext cx="5905339" cy="4720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a:extLst>
              <a:ext uri="{FF2B5EF4-FFF2-40B4-BE49-F238E27FC236}">
                <a16:creationId xmlns:a16="http://schemas.microsoft.com/office/drawing/2014/main" id="{EEE45E0B-2B94-9782-F237-2F61F9B39FBD}"/>
              </a:ext>
            </a:extLst>
          </p:cNvPr>
          <p:cNvSpPr txBox="1"/>
          <p:nvPr/>
        </p:nvSpPr>
        <p:spPr>
          <a:xfrm>
            <a:off x="5404606" y="3178400"/>
            <a:ext cx="1576970" cy="646331"/>
          </a:xfrm>
          <a:prstGeom prst="roundRect">
            <a:avLst>
              <a:gd name="adj" fmla="val 50000"/>
            </a:avLst>
          </a:prstGeom>
          <a:solidFill>
            <a:srgbClr val="F0A24B"/>
          </a:solidFill>
          <a:effectLst/>
        </p:spPr>
        <p:style>
          <a:lnRef idx="0">
            <a:schemeClr val="accent6"/>
          </a:lnRef>
          <a:fillRef idx="3">
            <a:schemeClr val="accent6"/>
          </a:fillRef>
          <a:effectRef idx="3">
            <a:schemeClr val="accent6"/>
          </a:effectRef>
          <a:fontRef idx="minor">
            <a:schemeClr val="lt1"/>
          </a:fontRef>
        </p:style>
        <p:txBody>
          <a:bodyPr wrap="square" rtlCol="0" anchor="ctr" anchorCtr="0">
            <a:spAutoFit/>
          </a:bodyPr>
          <a:lstStyle/>
          <a:p>
            <a:pPr algn="ctr"/>
            <a:r>
              <a:rPr lang="en-GB" dirty="0">
                <a:solidFill>
                  <a:schemeClr val="tx1"/>
                </a:solidFill>
              </a:rPr>
              <a:t>System Surge Plan</a:t>
            </a:r>
          </a:p>
        </p:txBody>
      </p:sp>
      <p:sp>
        <p:nvSpPr>
          <p:cNvPr id="4" name="Footer Placeholder 3">
            <a:extLst>
              <a:ext uri="{FF2B5EF4-FFF2-40B4-BE49-F238E27FC236}">
                <a16:creationId xmlns:a16="http://schemas.microsoft.com/office/drawing/2014/main" id="{E13D2925-76DE-118B-439F-70B7F994A7C7}"/>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5" name="Slide Number Placeholder 4">
            <a:extLst>
              <a:ext uri="{FF2B5EF4-FFF2-40B4-BE49-F238E27FC236}">
                <a16:creationId xmlns:a16="http://schemas.microsoft.com/office/drawing/2014/main" id="{9BE34E5C-C9A9-2B68-AE05-9C483BA3C946}"/>
              </a:ext>
            </a:extLst>
          </p:cNvPr>
          <p:cNvSpPr>
            <a:spLocks noGrp="1"/>
          </p:cNvSpPr>
          <p:nvPr>
            <p:ph type="sldNum" sz="quarter" idx="12"/>
          </p:nvPr>
        </p:nvSpPr>
        <p:spPr/>
        <p:txBody>
          <a:bodyPr/>
          <a:lstStyle/>
          <a:p>
            <a:fld id="{CD8E907E-315C-F745-8CA6-CE49E976B740}" type="slidenum">
              <a:rPr lang="en-US" smtClean="0"/>
              <a:pPr/>
              <a:t>14</a:t>
            </a:fld>
            <a:endParaRPr lang="en-US"/>
          </a:p>
        </p:txBody>
      </p:sp>
    </p:spTree>
    <p:extLst>
      <p:ext uri="{BB962C8B-B14F-4D97-AF65-F5344CB8AC3E}">
        <p14:creationId xmlns:p14="http://schemas.microsoft.com/office/powerpoint/2010/main" val="1936654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91D5D-F1CA-6DD7-60D4-3C5AFCA618D5}"/>
              </a:ext>
            </a:extLst>
          </p:cNvPr>
          <p:cNvSpPr>
            <a:spLocks noGrp="1"/>
          </p:cNvSpPr>
          <p:nvPr>
            <p:ph type="title"/>
          </p:nvPr>
        </p:nvSpPr>
        <p:spPr/>
        <p:txBody>
          <a:bodyPr>
            <a:normAutofit/>
          </a:bodyPr>
          <a:lstStyle/>
          <a:p>
            <a:r>
              <a:rPr lang="en-GB" sz="3200" dirty="0">
                <a:latin typeface="Arial"/>
                <a:cs typeface="Arial"/>
              </a:rPr>
              <a:t>System Performance - Planned Care</a:t>
            </a:r>
            <a:endParaRPr lang="en-GB" sz="3200" dirty="0"/>
          </a:p>
        </p:txBody>
      </p:sp>
      <p:sp>
        <p:nvSpPr>
          <p:cNvPr id="9" name="Content Placeholder 8">
            <a:extLst>
              <a:ext uri="{FF2B5EF4-FFF2-40B4-BE49-F238E27FC236}">
                <a16:creationId xmlns:a16="http://schemas.microsoft.com/office/drawing/2014/main" id="{38652139-D7D1-FD2F-F01F-276FD0C93DAC}"/>
              </a:ext>
            </a:extLst>
          </p:cNvPr>
          <p:cNvSpPr>
            <a:spLocks noGrp="1"/>
          </p:cNvSpPr>
          <p:nvPr>
            <p:ph sz="half" idx="1"/>
          </p:nvPr>
        </p:nvSpPr>
        <p:spPr>
          <a:xfrm>
            <a:off x="838200" y="1825625"/>
            <a:ext cx="4798325" cy="4351338"/>
          </a:xfrm>
        </p:spPr>
        <p:txBody>
          <a:bodyPr/>
          <a:lstStyle/>
          <a:p>
            <a:pPr marL="0" indent="0">
              <a:spcBef>
                <a:spcPts val="650"/>
              </a:spcBef>
              <a:spcAft>
                <a:spcPts val="650"/>
              </a:spcAft>
              <a:buNone/>
            </a:pPr>
            <a:r>
              <a:rPr lang="en-GB" sz="1800" b="1" dirty="0">
                <a:solidFill>
                  <a:schemeClr val="accent1"/>
                </a:solidFill>
                <a:latin typeface="Arial"/>
                <a:cs typeface="Arial"/>
              </a:rPr>
              <a:t>Elective</a:t>
            </a:r>
            <a:endParaRPr lang="en-GB" sz="1600" b="1" dirty="0">
              <a:solidFill>
                <a:schemeClr val="accent1"/>
              </a:solidFill>
              <a:latin typeface="Arial"/>
              <a:cs typeface="Arial"/>
            </a:endParaRPr>
          </a:p>
          <a:p>
            <a:pPr>
              <a:lnSpc>
                <a:spcPct val="100000"/>
              </a:lnSpc>
              <a:spcBef>
                <a:spcPts val="650"/>
              </a:spcBef>
              <a:spcAft>
                <a:spcPts val="650"/>
              </a:spcAft>
            </a:pPr>
            <a:r>
              <a:rPr lang="en-GB" sz="1500" dirty="0">
                <a:effectLst/>
                <a:latin typeface="Arial" panose="020B0604020202020204" pitchFamily="34" charset="0"/>
                <a:ea typeface="Arial" panose="020B0604020202020204" pitchFamily="34" charset="0"/>
                <a:cs typeface="Arial" panose="020B0604020202020204" pitchFamily="34" charset="0"/>
              </a:rPr>
              <a:t>Services have had difficulties recovering to pre-COVID-19 levels due to ongoing challenges – including high levels of urgent medical admissions and the impact of industrial action.</a:t>
            </a:r>
            <a:endParaRPr lang="en-GB" sz="1600" dirty="0">
              <a:effectLst/>
              <a:latin typeface="Arial" panose="020B0604020202020204" pitchFamily="34" charset="0"/>
              <a:ea typeface="Arial" panose="020B0604020202020204" pitchFamily="34" charset="0"/>
              <a:cs typeface="Arial" panose="020B0604020202020204" pitchFamily="34" charset="0"/>
            </a:endParaRPr>
          </a:p>
          <a:p>
            <a:pPr>
              <a:spcBef>
                <a:spcPts val="650"/>
              </a:spcBef>
              <a:spcAft>
                <a:spcPts val="650"/>
              </a:spcAft>
            </a:pPr>
            <a:r>
              <a:rPr lang="en-GB" sz="1500" dirty="0"/>
              <a:t>In 2023/24 the ICB can report significant progress in reducing the elective backlog across the whole system as we work to achieve zero long-wait targets:</a:t>
            </a:r>
            <a:endParaRPr lang="en-GB" sz="1400" dirty="0"/>
          </a:p>
          <a:p>
            <a:pPr marL="539750" lvl="1" indent="-311150">
              <a:spcBef>
                <a:spcPts val="650"/>
              </a:spcBef>
              <a:spcAft>
                <a:spcPts val="650"/>
              </a:spcAft>
            </a:pPr>
            <a:r>
              <a:rPr lang="en-GB" sz="1500" dirty="0">
                <a:effectLst/>
                <a:latin typeface="Arial" panose="020B0604020202020204" pitchFamily="34" charset="0"/>
                <a:ea typeface="Arial" panose="020B0604020202020204" pitchFamily="34" charset="0"/>
              </a:rPr>
              <a:t>366,536 patient treatments were completed (admitted and non-admitted patients) </a:t>
            </a:r>
            <a:endParaRPr lang="en-GB" sz="600" dirty="0">
              <a:effectLst/>
              <a:latin typeface="Arial" panose="020B0604020202020204" pitchFamily="34" charset="0"/>
              <a:ea typeface="Arial" panose="020B0604020202020204" pitchFamily="34" charset="0"/>
            </a:endParaRPr>
          </a:p>
          <a:p>
            <a:pPr marL="539750" lvl="1" indent="-311150">
              <a:spcBef>
                <a:spcPts val="650"/>
              </a:spcBef>
              <a:spcAft>
                <a:spcPts val="650"/>
              </a:spcAft>
            </a:pPr>
            <a:r>
              <a:rPr lang="en-GB" sz="1500" dirty="0"/>
              <a:t>78-week wait patients - reduced from 589 in April 2023 to 101 in March 2024</a:t>
            </a:r>
            <a:endParaRPr lang="en-GB" sz="600" dirty="0"/>
          </a:p>
          <a:p>
            <a:pPr marL="539750" lvl="1" indent="-311150">
              <a:spcBef>
                <a:spcPts val="650"/>
              </a:spcBef>
              <a:spcAft>
                <a:spcPts val="650"/>
              </a:spcAft>
            </a:pPr>
            <a:r>
              <a:rPr lang="en-GB" sz="1500" dirty="0"/>
              <a:t>65 –week wait patients - reduced from 2,812 in April 2023 to 1,190 in March 2024</a:t>
            </a:r>
            <a:endParaRPr lang="en-GB" sz="1500" dirty="0">
              <a:highlight>
                <a:srgbClr val="FFFF00"/>
              </a:highlight>
              <a:ea typeface="Arial" panose="020B0604020202020204" pitchFamily="34" charset="0"/>
            </a:endParaRPr>
          </a:p>
          <a:p>
            <a:endParaRPr lang="en-US" dirty="0"/>
          </a:p>
        </p:txBody>
      </p:sp>
      <p:grpSp>
        <p:nvGrpSpPr>
          <p:cNvPr id="12" name="Group 11" descr="Chart showing patients waiting over 65 and 78 weeks for first definitive treatment">
            <a:extLst>
              <a:ext uri="{FF2B5EF4-FFF2-40B4-BE49-F238E27FC236}">
                <a16:creationId xmlns:a16="http://schemas.microsoft.com/office/drawing/2014/main" id="{0FDC213B-ABDB-396C-FCB7-7D33DCEF10EE}"/>
              </a:ext>
            </a:extLst>
          </p:cNvPr>
          <p:cNvGrpSpPr/>
          <p:nvPr/>
        </p:nvGrpSpPr>
        <p:grpSpPr>
          <a:xfrm>
            <a:off x="5906844" y="1825625"/>
            <a:ext cx="5446954" cy="3468151"/>
            <a:chOff x="274490" y="3264135"/>
            <a:chExt cx="5566081" cy="3146549"/>
          </a:xfrm>
        </p:grpSpPr>
        <p:pic>
          <p:nvPicPr>
            <p:cNvPr id="14" name="Picture 13">
              <a:extLst>
                <a:ext uri="{FF2B5EF4-FFF2-40B4-BE49-F238E27FC236}">
                  <a16:creationId xmlns:a16="http://schemas.microsoft.com/office/drawing/2014/main" id="{6A11153B-5B02-C46C-5BEF-24E54FB9F9E6}"/>
                </a:ext>
              </a:extLst>
            </p:cNvPr>
            <p:cNvPicPr>
              <a:picLocks noChangeAspect="1"/>
            </p:cNvPicPr>
            <p:nvPr/>
          </p:nvPicPr>
          <p:blipFill>
            <a:blip r:embed="rId3"/>
            <a:stretch>
              <a:fillRect/>
            </a:stretch>
          </p:blipFill>
          <p:spPr>
            <a:xfrm>
              <a:off x="274490" y="3264135"/>
              <a:ext cx="5566081" cy="3146549"/>
            </a:xfrm>
            <a:prstGeom prst="rect">
              <a:avLst/>
            </a:prstGeom>
          </p:spPr>
        </p:pic>
        <p:sp>
          <p:nvSpPr>
            <p:cNvPr id="15" name="Arrow: Down 14">
              <a:extLst>
                <a:ext uri="{FF2B5EF4-FFF2-40B4-BE49-F238E27FC236}">
                  <a16:creationId xmlns:a16="http://schemas.microsoft.com/office/drawing/2014/main" id="{A658A9D5-FFC6-5975-1593-6FC5261FCE54}"/>
                </a:ext>
              </a:extLst>
            </p:cNvPr>
            <p:cNvSpPr/>
            <p:nvPr/>
          </p:nvSpPr>
          <p:spPr>
            <a:xfrm>
              <a:off x="5484625" y="4128527"/>
              <a:ext cx="258185" cy="1527586"/>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FFFFFF"/>
                  </a:solidFill>
                  <a:effectLst/>
                  <a:uLnTx/>
                  <a:uFillTx/>
                  <a:latin typeface="Arial" panose="020B0604020202020204"/>
                  <a:ea typeface="+mn-ea"/>
                  <a:cs typeface="+mn-cs"/>
                </a:rPr>
                <a:t>Reducing waiting times</a:t>
              </a:r>
            </a:p>
          </p:txBody>
        </p:sp>
      </p:grpSp>
      <p:sp>
        <p:nvSpPr>
          <p:cNvPr id="10" name="TextBox 9">
            <a:extLst>
              <a:ext uri="{FF2B5EF4-FFF2-40B4-BE49-F238E27FC236}">
                <a16:creationId xmlns:a16="http://schemas.microsoft.com/office/drawing/2014/main" id="{F0799797-C3BF-481B-AAE6-B021B347E4D8}"/>
              </a:ext>
            </a:extLst>
          </p:cNvPr>
          <p:cNvSpPr txBox="1"/>
          <p:nvPr/>
        </p:nvSpPr>
        <p:spPr>
          <a:xfrm>
            <a:off x="5906844" y="5428713"/>
            <a:ext cx="5446954" cy="581673"/>
          </a:xfrm>
          <a:prstGeom prst="rect">
            <a:avLst/>
          </a:prstGeom>
          <a:noFill/>
          <a:ln>
            <a:noFill/>
          </a:ln>
        </p:spPr>
        <p:txBody>
          <a:bodyPr wrap="square" rtlCol="0">
            <a:spAutoFit/>
          </a:bodyPr>
          <a:lstStyle/>
          <a:p>
            <a:pPr algn="ctr"/>
            <a:r>
              <a:rPr lang="en-GB" sz="1050" i="1" dirty="0"/>
              <a:t>The data in the chart above relates to the whole of the SSOT population, whether treated within or outside of the Staffordshire border; and includes treatment by independent sector providers.</a:t>
            </a:r>
          </a:p>
        </p:txBody>
      </p:sp>
      <p:sp>
        <p:nvSpPr>
          <p:cNvPr id="5" name="Footer Placeholder 4">
            <a:extLst>
              <a:ext uri="{FF2B5EF4-FFF2-40B4-BE49-F238E27FC236}">
                <a16:creationId xmlns:a16="http://schemas.microsoft.com/office/drawing/2014/main" id="{F1E08A51-E7C6-E658-3EDD-661FABB66883}"/>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2F86"/>
                </a:solidFill>
                <a:effectLst/>
                <a:uLnTx/>
                <a:uFillTx/>
                <a:latin typeface="Arial" panose="020B0604020202020204"/>
                <a:ea typeface="+mn-ea"/>
                <a:cs typeface="+mn-cs"/>
              </a:rPr>
              <a:t>Staffordshire and Stoke-on-Trent Integrated Care Board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2F86"/>
                </a:solidFill>
                <a:effectLst/>
                <a:uLnTx/>
                <a:uFillTx/>
                <a:latin typeface="Arial" panose="020B0604020202020204"/>
                <a:ea typeface="+mn-ea"/>
                <a:cs typeface="+mn-cs"/>
              </a:rPr>
              <a:t>
</a:t>
            </a:r>
          </a:p>
        </p:txBody>
      </p:sp>
      <p:sp>
        <p:nvSpPr>
          <p:cNvPr id="4" name="Slide Number Placeholder 3">
            <a:extLst>
              <a:ext uri="{FF2B5EF4-FFF2-40B4-BE49-F238E27FC236}">
                <a16:creationId xmlns:a16="http://schemas.microsoft.com/office/drawing/2014/main" id="{8FE23217-5142-3047-AFC3-B76AC7D6694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8E907E-315C-F745-8CA6-CE49E976B740}" type="slidenum">
              <a:rPr kumimoji="0" lang="en-US" sz="1200" b="0" i="0" u="none" strike="noStrike" kern="1200" cap="none" spc="0" normalizeH="0" baseline="0" noProof="0" smtClean="0">
                <a:ln>
                  <a:noFill/>
                </a:ln>
                <a:solidFill>
                  <a:srgbClr val="002F86"/>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srgbClr val="002F86"/>
              </a:solidFill>
              <a:effectLst/>
              <a:uLnTx/>
              <a:uFillTx/>
              <a:latin typeface="Arial" panose="020B0604020202020204"/>
              <a:ea typeface="+mn-ea"/>
              <a:cs typeface="+mn-cs"/>
            </a:endParaRPr>
          </a:p>
        </p:txBody>
      </p:sp>
    </p:spTree>
    <p:extLst>
      <p:ext uri="{BB962C8B-B14F-4D97-AF65-F5344CB8AC3E}">
        <p14:creationId xmlns:p14="http://schemas.microsoft.com/office/powerpoint/2010/main" val="4272777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B7A99-E22A-C684-51C3-4B95FED08B5C}"/>
              </a:ext>
            </a:extLst>
          </p:cNvPr>
          <p:cNvSpPr>
            <a:spLocks noGrp="1"/>
          </p:cNvSpPr>
          <p:nvPr>
            <p:ph type="title"/>
          </p:nvPr>
        </p:nvSpPr>
        <p:spPr/>
        <p:txBody>
          <a:bodyPr/>
          <a:lstStyle/>
          <a:p>
            <a:r>
              <a:rPr lang="en-US" dirty="0">
                <a:latin typeface="Arial"/>
                <a:cs typeface="Arial"/>
              </a:rPr>
              <a:t>System Performance – Planned Care</a:t>
            </a:r>
            <a:endParaRPr lang="en-US" dirty="0"/>
          </a:p>
        </p:txBody>
      </p:sp>
      <p:sp>
        <p:nvSpPr>
          <p:cNvPr id="3" name="Content Placeholder 2">
            <a:extLst>
              <a:ext uri="{FF2B5EF4-FFF2-40B4-BE49-F238E27FC236}">
                <a16:creationId xmlns:a16="http://schemas.microsoft.com/office/drawing/2014/main" id="{F7D32FB9-2A92-76D8-D8FF-55457613D961}"/>
              </a:ext>
            </a:extLst>
          </p:cNvPr>
          <p:cNvSpPr>
            <a:spLocks noGrp="1"/>
          </p:cNvSpPr>
          <p:nvPr>
            <p:ph sz="half" idx="1"/>
          </p:nvPr>
        </p:nvSpPr>
        <p:spPr>
          <a:xfrm>
            <a:off x="838200" y="1825625"/>
            <a:ext cx="4962099" cy="4351338"/>
          </a:xfrm>
        </p:spPr>
        <p:txBody>
          <a:bodyPr vert="horz" lIns="0" tIns="0" rIns="0" bIns="0" rtlCol="0" anchor="t">
            <a:noAutofit/>
          </a:bodyPr>
          <a:lstStyle/>
          <a:p>
            <a:pPr marL="0" indent="0">
              <a:spcBef>
                <a:spcPts val="50"/>
              </a:spcBef>
              <a:spcAft>
                <a:spcPts val="50"/>
              </a:spcAft>
              <a:buNone/>
            </a:pPr>
            <a:r>
              <a:rPr lang="en-GB" sz="1800" b="1" dirty="0">
                <a:solidFill>
                  <a:schemeClr val="accent1"/>
                </a:solidFill>
                <a:latin typeface="Arial"/>
                <a:cs typeface="Arial"/>
              </a:rPr>
              <a:t>Cancer</a:t>
            </a:r>
          </a:p>
          <a:p>
            <a:pPr marL="0" indent="0">
              <a:spcBef>
                <a:spcPts val="50"/>
              </a:spcBef>
              <a:spcAft>
                <a:spcPts val="50"/>
              </a:spcAft>
              <a:buNone/>
            </a:pPr>
            <a:endParaRPr lang="en-US" sz="1600" b="1" dirty="0">
              <a:solidFill>
                <a:schemeClr val="accent1"/>
              </a:solidFill>
              <a:latin typeface="Arial"/>
              <a:cs typeface="Arial"/>
            </a:endParaRPr>
          </a:p>
          <a:p>
            <a:pPr>
              <a:spcBef>
                <a:spcPts val="50"/>
              </a:spcBef>
              <a:spcAft>
                <a:spcPts val="50"/>
              </a:spcAft>
            </a:pPr>
            <a:r>
              <a:rPr lang="en-GB" sz="1400" dirty="0"/>
              <a:t>The national 75% Cancer Faster Diagnostic Standard (FDS) was achieved</a:t>
            </a:r>
          </a:p>
          <a:p>
            <a:pPr>
              <a:spcBef>
                <a:spcPts val="50"/>
              </a:spcBef>
              <a:spcAft>
                <a:spcPts val="50"/>
              </a:spcAft>
            </a:pPr>
            <a:endParaRPr lang="en-GB" sz="1400" dirty="0"/>
          </a:p>
          <a:p>
            <a:pPr>
              <a:spcBef>
                <a:spcPts val="50"/>
              </a:spcBef>
              <a:spcAft>
                <a:spcPts val="50"/>
              </a:spcAft>
            </a:pPr>
            <a:r>
              <a:rPr lang="en-GB" sz="1400" dirty="0"/>
              <a:t>Patients waiting over 62 days for Cancer treatment improved by approximately 50%.</a:t>
            </a:r>
          </a:p>
          <a:p>
            <a:pPr>
              <a:spcBef>
                <a:spcPts val="50"/>
              </a:spcBef>
              <a:spcAft>
                <a:spcPts val="50"/>
              </a:spcAft>
            </a:pPr>
            <a:endParaRPr lang="en-GB" sz="1400" dirty="0">
              <a:solidFill>
                <a:srgbClr val="404040"/>
              </a:solidFill>
            </a:endParaRPr>
          </a:p>
          <a:p>
            <a:pPr marL="0" indent="0">
              <a:spcBef>
                <a:spcPts val="50"/>
              </a:spcBef>
              <a:spcAft>
                <a:spcPts val="50"/>
              </a:spcAft>
              <a:buNone/>
            </a:pPr>
            <a:r>
              <a:rPr lang="en-GB" sz="1800" b="1" dirty="0">
                <a:solidFill>
                  <a:schemeClr val="accent1"/>
                </a:solidFill>
                <a:latin typeface="Arial"/>
                <a:cs typeface="Arial"/>
              </a:rPr>
              <a:t>Diagnostics</a:t>
            </a:r>
            <a:endParaRPr lang="en-US" sz="1800" b="1" dirty="0">
              <a:solidFill>
                <a:schemeClr val="accent1"/>
              </a:solidFill>
              <a:latin typeface="Arial"/>
              <a:cs typeface="Arial"/>
            </a:endParaRPr>
          </a:p>
          <a:p>
            <a:pPr marL="0" indent="0">
              <a:spcBef>
                <a:spcPts val="50"/>
              </a:spcBef>
              <a:spcAft>
                <a:spcPts val="50"/>
              </a:spcAft>
              <a:buNone/>
            </a:pPr>
            <a:endParaRPr lang="en-GB" sz="1400" dirty="0"/>
          </a:p>
          <a:p>
            <a:pPr marL="0" indent="0">
              <a:spcBef>
                <a:spcPts val="50"/>
              </a:spcBef>
              <a:spcAft>
                <a:spcPts val="50"/>
              </a:spcAft>
              <a:buNone/>
            </a:pPr>
            <a:r>
              <a:rPr lang="en-GB" sz="1400" dirty="0"/>
              <a:t>Three Community Diagnostic Centres (CDC) in SSOT:</a:t>
            </a:r>
          </a:p>
          <a:p>
            <a:pPr>
              <a:spcBef>
                <a:spcPts val="50"/>
              </a:spcBef>
              <a:spcAft>
                <a:spcPts val="50"/>
              </a:spcAft>
            </a:pPr>
            <a:endParaRPr lang="en-US" sz="1400" dirty="0">
              <a:solidFill>
                <a:srgbClr val="000000"/>
              </a:solidFill>
            </a:endParaRPr>
          </a:p>
          <a:p>
            <a:pPr lvl="1">
              <a:spcBef>
                <a:spcPts val="50"/>
              </a:spcBef>
              <a:spcAft>
                <a:spcPts val="50"/>
              </a:spcAft>
            </a:pPr>
            <a:r>
              <a:rPr lang="en-GB" sz="1400" dirty="0"/>
              <a:t>Cannock Chase Hospital, Cannock – March 2024</a:t>
            </a:r>
          </a:p>
          <a:p>
            <a:pPr lvl="1">
              <a:spcBef>
                <a:spcPts val="50"/>
              </a:spcBef>
              <a:spcAft>
                <a:spcPts val="50"/>
              </a:spcAft>
            </a:pPr>
            <a:endParaRPr lang="en-GB" sz="1400" dirty="0"/>
          </a:p>
          <a:p>
            <a:pPr lvl="1">
              <a:spcBef>
                <a:spcPts val="50"/>
              </a:spcBef>
              <a:spcAft>
                <a:spcPts val="50"/>
              </a:spcAft>
            </a:pPr>
            <a:r>
              <a:rPr lang="en-GB" sz="1400" dirty="0"/>
              <a:t>Sir Robert Peel Hospital, Tamworth – March 2024 </a:t>
            </a:r>
          </a:p>
          <a:p>
            <a:pPr lvl="1">
              <a:spcBef>
                <a:spcPts val="50"/>
              </a:spcBef>
              <a:spcAft>
                <a:spcPts val="50"/>
              </a:spcAft>
            </a:pPr>
            <a:endParaRPr lang="en-US" sz="1400" dirty="0">
              <a:solidFill>
                <a:srgbClr val="000000"/>
              </a:solidFill>
            </a:endParaRPr>
          </a:p>
          <a:p>
            <a:pPr lvl="1">
              <a:spcBef>
                <a:spcPts val="50"/>
              </a:spcBef>
              <a:spcAft>
                <a:spcPts val="50"/>
              </a:spcAft>
            </a:pPr>
            <a:r>
              <a:rPr lang="en-GB" sz="1400" dirty="0"/>
              <a:t>Hanley, Stoke – premises due to open in 2025.</a:t>
            </a:r>
            <a:endParaRPr lang="en-US" sz="1400" dirty="0"/>
          </a:p>
        </p:txBody>
      </p:sp>
      <p:grpSp>
        <p:nvGrpSpPr>
          <p:cNvPr id="11" name="Group 10" descr="Chart showing 28 day cancer performance">
            <a:extLst>
              <a:ext uri="{FF2B5EF4-FFF2-40B4-BE49-F238E27FC236}">
                <a16:creationId xmlns:a16="http://schemas.microsoft.com/office/drawing/2014/main" id="{8BED16AC-D02D-1F36-B404-3058E8A59F4D}"/>
              </a:ext>
            </a:extLst>
          </p:cNvPr>
          <p:cNvGrpSpPr/>
          <p:nvPr/>
        </p:nvGrpSpPr>
        <p:grpSpPr>
          <a:xfrm>
            <a:off x="6035471" y="1743409"/>
            <a:ext cx="5318329" cy="3224364"/>
            <a:chOff x="6096000" y="887588"/>
            <a:chExt cx="4627265" cy="2725148"/>
          </a:xfrm>
        </p:grpSpPr>
        <p:pic>
          <p:nvPicPr>
            <p:cNvPr id="12" name="Picture 11">
              <a:extLst>
                <a:ext uri="{FF2B5EF4-FFF2-40B4-BE49-F238E27FC236}">
                  <a16:creationId xmlns:a16="http://schemas.microsoft.com/office/drawing/2014/main" id="{C9F5118A-93F5-6BB0-A0BE-4027F55C9029}"/>
                </a:ext>
              </a:extLst>
            </p:cNvPr>
            <p:cNvPicPr>
              <a:picLocks noChangeAspect="1"/>
            </p:cNvPicPr>
            <p:nvPr/>
          </p:nvPicPr>
          <p:blipFill>
            <a:blip r:embed="rId3"/>
            <a:stretch>
              <a:fillRect/>
            </a:stretch>
          </p:blipFill>
          <p:spPr>
            <a:xfrm>
              <a:off x="6096000" y="887588"/>
              <a:ext cx="4627265" cy="2725148"/>
            </a:xfrm>
            <a:prstGeom prst="rect">
              <a:avLst/>
            </a:prstGeom>
          </p:spPr>
        </p:pic>
        <p:sp>
          <p:nvSpPr>
            <p:cNvPr id="13" name="Arrow: Down 12">
              <a:extLst>
                <a:ext uri="{FF2B5EF4-FFF2-40B4-BE49-F238E27FC236}">
                  <a16:creationId xmlns:a16="http://schemas.microsoft.com/office/drawing/2014/main" id="{F50C651E-4940-D3FF-FC93-8EF753AC3D33}"/>
                </a:ext>
              </a:extLst>
            </p:cNvPr>
            <p:cNvSpPr/>
            <p:nvPr/>
          </p:nvSpPr>
          <p:spPr>
            <a:xfrm rot="10800000">
              <a:off x="10441780" y="1234734"/>
              <a:ext cx="258185" cy="162499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FFFFFF"/>
                  </a:solidFill>
                  <a:effectLst/>
                  <a:uLnTx/>
                  <a:uFillTx/>
                  <a:latin typeface="Arial" panose="020B0604020202020204"/>
                  <a:ea typeface="+mn-ea"/>
                  <a:cs typeface="+mn-cs"/>
                </a:rPr>
                <a:t>Improving time to treatment</a:t>
              </a:r>
            </a:p>
          </p:txBody>
        </p:sp>
      </p:grpSp>
      <p:sp>
        <p:nvSpPr>
          <p:cNvPr id="10" name="TextBox 9">
            <a:extLst>
              <a:ext uri="{FF2B5EF4-FFF2-40B4-BE49-F238E27FC236}">
                <a16:creationId xmlns:a16="http://schemas.microsoft.com/office/drawing/2014/main" id="{15459AF4-EDC2-F08A-DE72-351D4E0A56D5}"/>
              </a:ext>
            </a:extLst>
          </p:cNvPr>
          <p:cNvSpPr txBox="1"/>
          <p:nvPr/>
        </p:nvSpPr>
        <p:spPr>
          <a:xfrm>
            <a:off x="6019800" y="5281104"/>
            <a:ext cx="5334000" cy="577081"/>
          </a:xfrm>
          <a:prstGeom prst="rect">
            <a:avLst/>
          </a:prstGeom>
          <a:noFill/>
          <a:ln>
            <a:solidFill>
              <a:schemeClr val="bg2">
                <a:lumMod val="90000"/>
              </a:schemeClr>
            </a:solidFill>
          </a:ln>
        </p:spPr>
        <p:txBody>
          <a:bodyPr wrap="square" rtlCol="0">
            <a:spAutoFit/>
          </a:bodyPr>
          <a:lstStyle/>
          <a:p>
            <a:pPr algn="ctr"/>
            <a:r>
              <a:rPr lang="en-GB" sz="1050" i="1" dirty="0"/>
              <a:t>The data in the chart above relates to the whole of the SSOT population, whether treated within or outside of the Staffordshire border; </a:t>
            </a:r>
          </a:p>
          <a:p>
            <a:pPr algn="ctr"/>
            <a:r>
              <a:rPr lang="en-GB" sz="1050" i="1" dirty="0"/>
              <a:t>and includes treatment by independent sector providers.</a:t>
            </a:r>
          </a:p>
        </p:txBody>
      </p:sp>
      <p:sp>
        <p:nvSpPr>
          <p:cNvPr id="5" name="Footer Placeholder 4">
            <a:extLst>
              <a:ext uri="{FF2B5EF4-FFF2-40B4-BE49-F238E27FC236}">
                <a16:creationId xmlns:a16="http://schemas.microsoft.com/office/drawing/2014/main" id="{06E87EC0-1145-5332-DA3B-D6281BE38401}"/>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7E9F95B5-E6D7-E1FA-9A63-495C4239E82E}"/>
              </a:ext>
            </a:extLst>
          </p:cNvPr>
          <p:cNvSpPr>
            <a:spLocks noGrp="1"/>
          </p:cNvSpPr>
          <p:nvPr>
            <p:ph type="sldNum" sz="quarter" idx="12"/>
          </p:nvPr>
        </p:nvSpPr>
        <p:spPr/>
        <p:txBody>
          <a:bodyPr/>
          <a:lstStyle/>
          <a:p>
            <a:fld id="{CD8E907E-315C-F745-8CA6-CE49E976B740}" type="slidenum">
              <a:rPr lang="en-US" smtClean="0"/>
              <a:pPr/>
              <a:t>16</a:t>
            </a:fld>
            <a:endParaRPr lang="en-US"/>
          </a:p>
        </p:txBody>
      </p:sp>
    </p:spTree>
    <p:extLst>
      <p:ext uri="{BB962C8B-B14F-4D97-AF65-F5344CB8AC3E}">
        <p14:creationId xmlns:p14="http://schemas.microsoft.com/office/powerpoint/2010/main" val="10044601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53C434-5EF4-4AC6-C687-9C5D54AC716E}"/>
              </a:ext>
            </a:extLst>
          </p:cNvPr>
          <p:cNvSpPr>
            <a:spLocks noGrp="1"/>
          </p:cNvSpPr>
          <p:nvPr>
            <p:ph type="ctrTitle"/>
          </p:nvPr>
        </p:nvSpPr>
        <p:spPr/>
        <p:txBody>
          <a:bodyPr/>
          <a:lstStyle/>
          <a:p>
            <a:r>
              <a:rPr lang="en-GB" sz="3400" dirty="0"/>
              <a:t>Primary Care </a:t>
            </a:r>
            <a:br>
              <a:rPr lang="en-GB" sz="7200" dirty="0"/>
            </a:br>
            <a:br>
              <a:rPr lang="en-GB" sz="800" dirty="0"/>
            </a:br>
            <a:r>
              <a:rPr lang="en-GB" sz="2800" dirty="0">
                <a:solidFill>
                  <a:srgbClr val="425563"/>
                </a:solidFill>
              </a:rPr>
              <a:t>Paul Edmondson-Jones, Deputy CEO and Chief Medical Officer</a:t>
            </a:r>
            <a:endParaRPr lang="en-US" sz="2800" dirty="0"/>
          </a:p>
        </p:txBody>
      </p:sp>
      <p:sp>
        <p:nvSpPr>
          <p:cNvPr id="4" name="Subtitle 3">
            <a:extLst>
              <a:ext uri="{FF2B5EF4-FFF2-40B4-BE49-F238E27FC236}">
                <a16:creationId xmlns:a16="http://schemas.microsoft.com/office/drawing/2014/main" id="{6C5E6D8B-BA74-04D4-AC77-9D877A3957DF}"/>
              </a:ext>
            </a:extLst>
          </p:cNvPr>
          <p:cNvSpPr>
            <a:spLocks noGrp="1"/>
          </p:cNvSpPr>
          <p:nvPr>
            <p:ph type="subTitle" idx="1"/>
          </p:nvPr>
        </p:nvSpPr>
        <p:spPr/>
        <p:txBody>
          <a:bodyPr/>
          <a:lstStyle/>
          <a:p>
            <a:endParaRPr lang="en-US"/>
          </a:p>
        </p:txBody>
      </p:sp>
      <p:pic>
        <p:nvPicPr>
          <p:cNvPr id="7" name="Picture Placeholder 6">
            <a:extLst>
              <a:ext uri="{FF2B5EF4-FFF2-40B4-BE49-F238E27FC236}">
                <a16:creationId xmlns:a16="http://schemas.microsoft.com/office/drawing/2014/main" id="{E9F44D15-9EEE-088A-4D42-C373D42A5FB1}"/>
              </a:ext>
              <a:ext uri="{C183D7F6-B498-43B3-948B-1728B52AA6E4}">
                <adec:decorative xmlns:adec="http://schemas.microsoft.com/office/drawing/2017/decorative" val="1"/>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t="31" b="31"/>
          <a:stretch/>
        </p:blipFill>
        <p:spPr/>
      </p:pic>
      <p:pic>
        <p:nvPicPr>
          <p:cNvPr id="14" name="Picture Placeholder 13">
            <a:extLst>
              <a:ext uri="{FF2B5EF4-FFF2-40B4-BE49-F238E27FC236}">
                <a16:creationId xmlns:a16="http://schemas.microsoft.com/office/drawing/2014/main" id="{0BEA9A73-943B-AD5A-EA3D-72A0F641BCCC}"/>
              </a:ext>
              <a:ext uri="{C183D7F6-B498-43B3-948B-1728B52AA6E4}">
                <adec:decorative xmlns:adec="http://schemas.microsoft.com/office/drawing/2017/decorative" val="1"/>
              </a:ext>
            </a:extLst>
          </p:cNvPr>
          <p:cNvPicPr>
            <a:picLocks noGrp="1" noChangeAspect="1"/>
          </p:cNvPicPr>
          <p:nvPr>
            <p:ph type="pic" sz="quarter" idx="11"/>
          </p:nvPr>
        </p:nvPicPr>
        <p:blipFill rotWithShape="1">
          <a:blip r:embed="rId4" cstate="print">
            <a:extLst>
              <a:ext uri="{28A0092B-C50C-407E-A947-70E740481C1C}">
                <a14:useLocalDpi xmlns:a14="http://schemas.microsoft.com/office/drawing/2010/main"/>
              </a:ext>
            </a:extLst>
          </a:blip>
          <a:srcRect/>
          <a:stretch/>
        </p:blipFill>
        <p:spPr/>
      </p:pic>
      <p:pic>
        <p:nvPicPr>
          <p:cNvPr id="12" name="Picture Placeholder 11">
            <a:extLst>
              <a:ext uri="{FF2B5EF4-FFF2-40B4-BE49-F238E27FC236}">
                <a16:creationId xmlns:a16="http://schemas.microsoft.com/office/drawing/2014/main" id="{33DF9B65-65AE-A322-C9EB-5AA0B4E858B0}"/>
              </a:ext>
              <a:ext uri="{C183D7F6-B498-43B3-948B-1728B52AA6E4}">
                <adec:decorative xmlns:adec="http://schemas.microsoft.com/office/drawing/2017/decorative" val="1"/>
              </a:ext>
            </a:extLst>
          </p:cNvPr>
          <p:cNvPicPr>
            <a:picLocks noGrp="1" noChangeAspect="1"/>
          </p:cNvPicPr>
          <p:nvPr>
            <p:ph type="pic" sz="quarter" idx="12"/>
          </p:nvPr>
        </p:nvPicPr>
        <p:blipFill rotWithShape="1">
          <a:blip r:embed="rId5" cstate="print">
            <a:extLst>
              <a:ext uri="{28A0092B-C50C-407E-A947-70E740481C1C}">
                <a14:useLocalDpi xmlns:a14="http://schemas.microsoft.com/office/drawing/2010/main"/>
              </a:ext>
            </a:extLst>
          </a:blip>
          <a:srcRect l="56" r="56"/>
          <a:stretch/>
        </p:blipFill>
        <p:spPr/>
      </p:pic>
    </p:spTree>
    <p:extLst>
      <p:ext uri="{BB962C8B-B14F-4D97-AF65-F5344CB8AC3E}">
        <p14:creationId xmlns:p14="http://schemas.microsoft.com/office/powerpoint/2010/main" val="3626741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AB4773D-843E-0341-14DD-3EC05DB215A8}"/>
              </a:ext>
            </a:extLst>
          </p:cNvPr>
          <p:cNvSpPr>
            <a:spLocks noGrp="1"/>
          </p:cNvSpPr>
          <p:nvPr>
            <p:ph type="title"/>
          </p:nvPr>
        </p:nvSpPr>
        <p:spPr/>
        <p:txBody>
          <a:bodyPr/>
          <a:lstStyle/>
          <a:p>
            <a:r>
              <a:rPr lang="en-GB" sz="4000" dirty="0">
                <a:cs typeface="Calibri"/>
              </a:rPr>
              <a:t>Primary Care 2024/25 Priorities</a:t>
            </a:r>
            <a:br>
              <a:rPr lang="en-GB" sz="4000" dirty="0">
                <a:cs typeface="Calibri"/>
              </a:rPr>
            </a:br>
            <a:endParaRPr lang="en-US" dirty="0"/>
          </a:p>
        </p:txBody>
      </p:sp>
      <p:grpSp>
        <p:nvGrpSpPr>
          <p:cNvPr id="22" name="Group 21">
            <a:extLst>
              <a:ext uri="{FF2B5EF4-FFF2-40B4-BE49-F238E27FC236}">
                <a16:creationId xmlns:a16="http://schemas.microsoft.com/office/drawing/2014/main" id="{A763E8EB-B53D-B804-6315-E24FFDE963A1}"/>
              </a:ext>
              <a:ext uri="{C183D7F6-B498-43B3-948B-1728B52AA6E4}">
                <adec:decorative xmlns:adec="http://schemas.microsoft.com/office/drawing/2017/decorative" val="1"/>
              </a:ext>
            </a:extLst>
          </p:cNvPr>
          <p:cNvGrpSpPr/>
          <p:nvPr/>
        </p:nvGrpSpPr>
        <p:grpSpPr>
          <a:xfrm>
            <a:off x="1473871" y="1088020"/>
            <a:ext cx="9241194" cy="5063963"/>
            <a:chOff x="1473871" y="1088020"/>
            <a:chExt cx="9241194" cy="5063963"/>
          </a:xfrm>
        </p:grpSpPr>
        <p:sp>
          <p:nvSpPr>
            <p:cNvPr id="17" name="Rectangle: Rounded Corners 16">
              <a:extLst>
                <a:ext uri="{FF2B5EF4-FFF2-40B4-BE49-F238E27FC236}">
                  <a16:creationId xmlns:a16="http://schemas.microsoft.com/office/drawing/2014/main" id="{ABA91352-330E-8022-5A60-68AC5114F0A7}"/>
                </a:ext>
                <a:ext uri="{C183D7F6-B498-43B3-948B-1728B52AA6E4}">
                  <adec:decorative xmlns:adec="http://schemas.microsoft.com/office/drawing/2017/decorative" val="1"/>
                </a:ext>
              </a:extLst>
            </p:cNvPr>
            <p:cNvSpPr/>
            <p:nvPr/>
          </p:nvSpPr>
          <p:spPr>
            <a:xfrm>
              <a:off x="1473871" y="2977987"/>
              <a:ext cx="2684450" cy="1175440"/>
            </a:xfrm>
            <a:prstGeom prst="roundRect">
              <a:avLst>
                <a:gd name="adj" fmla="val 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180000" tIns="180000" rIns="180000" bIns="180000" rtlCol="0" anchor="ctr">
              <a:noAutofit/>
            </a:bodyPr>
            <a:lstStyle/>
            <a:p>
              <a:pPr algn="ctr"/>
              <a:endParaRPr lang="en-GB" b="1" dirty="0">
                <a:solidFill>
                  <a:schemeClr val="tx1"/>
                </a:solidFill>
                <a:latin typeface="Arial" panose="020B0604020202020204" pitchFamily="34" charset="0"/>
                <a:cs typeface="Arial" panose="020B0604020202020204" pitchFamily="34" charset="0"/>
              </a:endParaRPr>
            </a:p>
          </p:txBody>
        </p:sp>
        <p:cxnSp>
          <p:nvCxnSpPr>
            <p:cNvPr id="5" name="Straight Arrow Connector 4">
              <a:extLst>
                <a:ext uri="{FF2B5EF4-FFF2-40B4-BE49-F238E27FC236}">
                  <a16:creationId xmlns:a16="http://schemas.microsoft.com/office/drawing/2014/main" id="{8F6E8C6B-7603-9B7D-D12A-A3ABEF6DB317}"/>
                </a:ext>
                <a:ext uri="{C183D7F6-B498-43B3-948B-1728B52AA6E4}">
                  <adec:decorative xmlns:adec="http://schemas.microsoft.com/office/drawing/2017/decorative" val="1"/>
                </a:ext>
              </a:extLst>
            </p:cNvPr>
            <p:cNvCxnSpPr>
              <a:cxnSpLocks/>
            </p:cNvCxnSpPr>
            <p:nvPr/>
          </p:nvCxnSpPr>
          <p:spPr>
            <a:xfrm flipH="1">
              <a:off x="4146769" y="3570580"/>
              <a:ext cx="1182155" cy="1717"/>
            </a:xfrm>
            <a:prstGeom prst="straightConnector1">
              <a:avLst/>
            </a:prstGeom>
            <a:ln w="508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0DBA0D8-8640-B4AE-61A9-6875B0FF3D3A}"/>
                </a:ext>
                <a:ext uri="{C183D7F6-B498-43B3-948B-1728B52AA6E4}">
                  <adec:decorative xmlns:adec="http://schemas.microsoft.com/office/drawing/2017/decorative" val="1"/>
                </a:ext>
              </a:extLst>
            </p:cNvPr>
            <p:cNvCxnSpPr>
              <a:cxnSpLocks/>
            </p:cNvCxnSpPr>
            <p:nvPr/>
          </p:nvCxnSpPr>
          <p:spPr>
            <a:xfrm rot="5400000">
              <a:off x="5502531" y="4485995"/>
              <a:ext cx="1182155" cy="1717"/>
            </a:xfrm>
            <a:prstGeom prst="straightConnector1">
              <a:avLst/>
            </a:prstGeom>
            <a:ln w="508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11E5BB62-7E2F-B220-F892-DB0CAC3B1B95}"/>
                </a:ext>
                <a:ext uri="{C183D7F6-B498-43B3-948B-1728B52AA6E4}">
                  <adec:decorative xmlns:adec="http://schemas.microsoft.com/office/drawing/2017/decorative" val="1"/>
                </a:ext>
              </a:extLst>
            </p:cNvPr>
            <p:cNvCxnSpPr>
              <a:cxnSpLocks/>
            </p:cNvCxnSpPr>
            <p:nvPr/>
          </p:nvCxnSpPr>
          <p:spPr>
            <a:xfrm>
              <a:off x="6860010" y="3565706"/>
              <a:ext cx="1182155" cy="1717"/>
            </a:xfrm>
            <a:prstGeom prst="straightConnector1">
              <a:avLst/>
            </a:prstGeom>
            <a:ln w="508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8" name="Rectangle: Rounded Corners 7">
              <a:extLst>
                <a:ext uri="{FF2B5EF4-FFF2-40B4-BE49-F238E27FC236}">
                  <a16:creationId xmlns:a16="http://schemas.microsoft.com/office/drawing/2014/main" id="{1761BB0A-20C8-A099-0BBA-EDDF4F40135E}"/>
                </a:ext>
                <a:ext uri="{C183D7F6-B498-43B3-948B-1728B52AA6E4}">
                  <adec:decorative xmlns:adec="http://schemas.microsoft.com/office/drawing/2017/decorative" val="1"/>
                </a:ext>
              </a:extLst>
            </p:cNvPr>
            <p:cNvSpPr/>
            <p:nvPr/>
          </p:nvSpPr>
          <p:spPr>
            <a:xfrm>
              <a:off x="2569580" y="1093490"/>
              <a:ext cx="3047036" cy="1175440"/>
            </a:xfrm>
            <a:prstGeom prst="roundRect">
              <a:avLst>
                <a:gd name="adj" fmla="val 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lIns="180000" tIns="180000" rIns="180000" bIns="180000" rtlCol="0" anchor="ctr">
              <a:noAutofit/>
            </a:bodyPr>
            <a:lstStyle/>
            <a:p>
              <a:pPr algn="ctr"/>
              <a:endParaRPr lang="en-GB" b="1" dirty="0">
                <a:solidFill>
                  <a:schemeClr val="bg1"/>
                </a:solidFill>
                <a:latin typeface="Arial" panose="020B0604020202020204" pitchFamily="34" charset="0"/>
                <a:cs typeface="Arial" panose="020B0604020202020204" pitchFamily="34" charset="0"/>
              </a:endParaRPr>
            </a:p>
          </p:txBody>
        </p:sp>
        <p:sp>
          <p:nvSpPr>
            <p:cNvPr id="9" name="Rectangle: Rounded Corners 8">
              <a:extLst>
                <a:ext uri="{FF2B5EF4-FFF2-40B4-BE49-F238E27FC236}">
                  <a16:creationId xmlns:a16="http://schemas.microsoft.com/office/drawing/2014/main" id="{C029A9D5-78CA-E214-0E33-50397C96F78D}"/>
                </a:ext>
                <a:ext uri="{C183D7F6-B498-43B3-948B-1728B52AA6E4}">
                  <adec:decorative xmlns:adec="http://schemas.microsoft.com/office/drawing/2017/decorative" val="1"/>
                </a:ext>
              </a:extLst>
            </p:cNvPr>
            <p:cNvSpPr/>
            <p:nvPr/>
          </p:nvSpPr>
          <p:spPr>
            <a:xfrm>
              <a:off x="6572323" y="1088020"/>
              <a:ext cx="3047033" cy="1175440"/>
            </a:xfrm>
            <a:prstGeom prst="roundRect">
              <a:avLst>
                <a:gd name="adj" fmla="val 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lIns="180000" tIns="180000" rIns="180000" bIns="180000" rtlCol="0" anchor="ctr">
              <a:noAutofit/>
            </a:bodyPr>
            <a:lstStyle/>
            <a:p>
              <a:pPr algn="ctr"/>
              <a:endParaRPr lang="en-GB" b="1" dirty="0">
                <a:solidFill>
                  <a:schemeClr val="bg1"/>
                </a:solidFill>
                <a:latin typeface="Arial" panose="020B060402020202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A8405C49-631C-9B5B-FEA8-0A7EF59A5009}"/>
                </a:ext>
                <a:ext uri="{C183D7F6-B498-43B3-948B-1728B52AA6E4}">
                  <adec:decorative xmlns:adec="http://schemas.microsoft.com/office/drawing/2017/decorative" val="1"/>
                </a:ext>
              </a:extLst>
            </p:cNvPr>
            <p:cNvSpPr/>
            <p:nvPr/>
          </p:nvSpPr>
          <p:spPr>
            <a:xfrm>
              <a:off x="4363076" y="5071849"/>
              <a:ext cx="3462782" cy="1080134"/>
            </a:xfrm>
            <a:prstGeom prst="roundRect">
              <a:avLst>
                <a:gd name="adj" fmla="val 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lIns="180000" tIns="180000" rIns="180000" bIns="180000" rtlCol="0" anchor="ctr">
              <a:noAutofit/>
            </a:bodyPr>
            <a:lstStyle/>
            <a:p>
              <a:pPr algn="ctr"/>
              <a:endParaRPr lang="en-GB" b="1" dirty="0">
                <a:solidFill>
                  <a:schemeClr val="tx1"/>
                </a:solidFill>
                <a:latin typeface="Arial" panose="020B0604020202020204" pitchFamily="34" charset="0"/>
                <a:cs typeface="Arial" panose="020B0604020202020204" pitchFamily="34" charset="0"/>
              </a:endParaRPr>
            </a:p>
          </p:txBody>
        </p:sp>
        <p:sp>
          <p:nvSpPr>
            <p:cNvPr id="11" name="Rectangle: Rounded Corners 10">
              <a:extLst>
                <a:ext uri="{FF2B5EF4-FFF2-40B4-BE49-F238E27FC236}">
                  <a16:creationId xmlns:a16="http://schemas.microsoft.com/office/drawing/2014/main" id="{CF90294B-3AFC-D854-FBDF-B4CDA103F117}"/>
                </a:ext>
                <a:ext uri="{C183D7F6-B498-43B3-948B-1728B52AA6E4}">
                  <adec:decorative xmlns:adec="http://schemas.microsoft.com/office/drawing/2017/decorative" val="1"/>
                </a:ext>
              </a:extLst>
            </p:cNvPr>
            <p:cNvSpPr/>
            <p:nvPr/>
          </p:nvSpPr>
          <p:spPr>
            <a:xfrm>
              <a:off x="8031171" y="2977987"/>
              <a:ext cx="2683894" cy="1175440"/>
            </a:xfrm>
            <a:prstGeom prst="roundRect">
              <a:avLst>
                <a:gd name="adj" fmla="val 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lIns="180000" tIns="180000" rIns="180000" bIns="180000" rtlCol="0" anchor="ctr">
              <a:noAutofit/>
            </a:bodyPr>
            <a:lstStyle/>
            <a:p>
              <a:pPr algn="ctr"/>
              <a:endParaRPr lang="en-GB" b="1" dirty="0">
                <a:solidFill>
                  <a:schemeClr val="tx1"/>
                </a:solidFill>
                <a:latin typeface="Arial" panose="020B0604020202020204" pitchFamily="34" charset="0"/>
                <a:cs typeface="Arial" panose="020B0604020202020204" pitchFamily="34" charset="0"/>
              </a:endParaRPr>
            </a:p>
          </p:txBody>
        </p:sp>
        <p:cxnSp>
          <p:nvCxnSpPr>
            <p:cNvPr id="18" name="Straight Arrow Connector 17">
              <a:extLst>
                <a:ext uri="{FF2B5EF4-FFF2-40B4-BE49-F238E27FC236}">
                  <a16:creationId xmlns:a16="http://schemas.microsoft.com/office/drawing/2014/main" id="{2282C7DA-DF4A-5F2A-904C-75DEC07FC8F9}"/>
                </a:ext>
                <a:ext uri="{C183D7F6-B498-43B3-948B-1728B52AA6E4}">
                  <adec:decorative xmlns:adec="http://schemas.microsoft.com/office/drawing/2017/decorative" val="1"/>
                </a:ext>
              </a:extLst>
            </p:cNvPr>
            <p:cNvCxnSpPr>
              <a:cxnSpLocks/>
            </p:cNvCxnSpPr>
            <p:nvPr/>
          </p:nvCxnSpPr>
          <p:spPr>
            <a:xfrm flipV="1">
              <a:off x="6710783" y="2263460"/>
              <a:ext cx="740305" cy="664887"/>
            </a:xfrm>
            <a:prstGeom prst="straightConnector1">
              <a:avLst/>
            </a:prstGeom>
            <a:ln w="508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DDEF386-CDB7-A1F0-883B-2AAF50E22B17}"/>
                </a:ext>
                <a:ext uri="{C183D7F6-B498-43B3-948B-1728B52AA6E4}">
                  <adec:decorative xmlns:adec="http://schemas.microsoft.com/office/drawing/2017/decorative" val="1"/>
                </a:ext>
              </a:extLst>
            </p:cNvPr>
            <p:cNvCxnSpPr>
              <a:cxnSpLocks/>
            </p:cNvCxnSpPr>
            <p:nvPr/>
          </p:nvCxnSpPr>
          <p:spPr>
            <a:xfrm flipH="1" flipV="1">
              <a:off x="4737849" y="2263460"/>
              <a:ext cx="740305" cy="664887"/>
            </a:xfrm>
            <a:prstGeom prst="straightConnector1">
              <a:avLst/>
            </a:prstGeom>
            <a:ln w="508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7" name="Flowchart: Connector 6">
              <a:extLst>
                <a:ext uri="{FF2B5EF4-FFF2-40B4-BE49-F238E27FC236}">
                  <a16:creationId xmlns:a16="http://schemas.microsoft.com/office/drawing/2014/main" id="{5ECAC393-6054-8565-8351-45F9C1BD004B}"/>
                </a:ext>
                <a:ext uri="{C183D7F6-B498-43B3-948B-1728B52AA6E4}">
                  <adec:decorative xmlns:adec="http://schemas.microsoft.com/office/drawing/2017/decorative" val="1"/>
                </a:ext>
              </a:extLst>
            </p:cNvPr>
            <p:cNvSpPr/>
            <p:nvPr/>
          </p:nvSpPr>
          <p:spPr>
            <a:xfrm>
              <a:off x="5030217" y="2501457"/>
              <a:ext cx="2128499" cy="2128499"/>
            </a:xfrm>
            <a:prstGeom prst="flowChartConnector">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3200" b="1" dirty="0">
                <a:solidFill>
                  <a:schemeClr val="bg1"/>
                </a:solidFill>
                <a:cs typeface="Calibri"/>
              </a:endParaRPr>
            </a:p>
          </p:txBody>
        </p:sp>
      </p:grpSp>
      <p:sp>
        <p:nvSpPr>
          <p:cNvPr id="4" name="TextBox 3">
            <a:extLst>
              <a:ext uri="{FF2B5EF4-FFF2-40B4-BE49-F238E27FC236}">
                <a16:creationId xmlns:a16="http://schemas.microsoft.com/office/drawing/2014/main" id="{4BD2B0C7-FA91-050D-5C2D-90A748518190}"/>
              </a:ext>
            </a:extLst>
          </p:cNvPr>
          <p:cNvSpPr txBox="1"/>
          <p:nvPr/>
        </p:nvSpPr>
        <p:spPr>
          <a:xfrm>
            <a:off x="5050013" y="3064904"/>
            <a:ext cx="2108121" cy="1107996"/>
          </a:xfrm>
          <a:prstGeom prst="rect">
            <a:avLst/>
          </a:prstGeom>
          <a:noFill/>
        </p:spPr>
        <p:txBody>
          <a:bodyPr wrap="square">
            <a:spAutoFit/>
          </a:bodyPr>
          <a:lstStyle/>
          <a:p>
            <a:pPr algn="ctr"/>
            <a:r>
              <a:rPr lang="en-GB" sz="2200" b="1" dirty="0">
                <a:cs typeface="Calibri"/>
              </a:rPr>
              <a:t>Primary Care 2024/25 Priorities</a:t>
            </a:r>
          </a:p>
        </p:txBody>
      </p:sp>
      <p:sp>
        <p:nvSpPr>
          <p:cNvPr id="31" name="Rectangle: Rounded Corners 7">
            <a:extLst>
              <a:ext uri="{FF2B5EF4-FFF2-40B4-BE49-F238E27FC236}">
                <a16:creationId xmlns:a16="http://schemas.microsoft.com/office/drawing/2014/main" id="{AD636874-C0EA-6995-CE0A-B169CB6EB9CB}"/>
              </a:ext>
            </a:extLst>
          </p:cNvPr>
          <p:cNvSpPr>
            <a:spLocks noGrp="1" noRot="1" noMove="1" noResize="1" noEditPoints="1" noAdjustHandles="1" noChangeArrowheads="1" noChangeShapeType="1"/>
          </p:cNvSpPr>
          <p:nvPr/>
        </p:nvSpPr>
        <p:spPr>
          <a:xfrm>
            <a:off x="2566517" y="1093490"/>
            <a:ext cx="3053162" cy="1175440"/>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180000" tIns="180000" rIns="180000" bIns="180000" rtlCol="0" anchor="ctr">
            <a:noAutofit/>
          </a:bodyPr>
          <a:lstStyle/>
          <a:p>
            <a:pPr algn="ctr"/>
            <a:r>
              <a:rPr lang="en-GB" sz="1650" b="1" dirty="0">
                <a:solidFill>
                  <a:schemeClr val="bg1"/>
                </a:solidFill>
                <a:latin typeface="Arial" panose="020B0604020202020204" pitchFamily="34" charset="0"/>
                <a:cs typeface="Arial" panose="020B0604020202020204" pitchFamily="34" charset="0"/>
              </a:rPr>
              <a:t>1. Improving health outcomes via collaborative working across primary care and system partners</a:t>
            </a:r>
          </a:p>
        </p:txBody>
      </p:sp>
      <p:sp>
        <p:nvSpPr>
          <p:cNvPr id="32" name="Rectangle: Rounded Corners 8">
            <a:extLst>
              <a:ext uri="{FF2B5EF4-FFF2-40B4-BE49-F238E27FC236}">
                <a16:creationId xmlns:a16="http://schemas.microsoft.com/office/drawing/2014/main" id="{22077A1A-7791-716D-84E1-B6B345F8878F}"/>
              </a:ext>
            </a:extLst>
          </p:cNvPr>
          <p:cNvSpPr/>
          <p:nvPr/>
        </p:nvSpPr>
        <p:spPr>
          <a:xfrm>
            <a:off x="6575387" y="1088020"/>
            <a:ext cx="3047033" cy="1175440"/>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180000" tIns="180000" rIns="180000" bIns="180000" rtlCol="0" anchor="ctr">
            <a:noAutofit/>
          </a:bodyPr>
          <a:lstStyle/>
          <a:p>
            <a:pPr algn="ctr"/>
            <a:r>
              <a:rPr lang="en-GB" sz="1650" b="1" dirty="0">
                <a:solidFill>
                  <a:schemeClr val="bg1"/>
                </a:solidFill>
                <a:latin typeface="Arial" panose="020B0604020202020204" pitchFamily="34" charset="0"/>
                <a:cs typeface="Arial" panose="020B0604020202020204" pitchFamily="34" charset="0"/>
              </a:rPr>
              <a:t>2. Provision of safe </a:t>
            </a:r>
            <a:br>
              <a:rPr lang="en-GB" sz="1650" b="1" dirty="0">
                <a:solidFill>
                  <a:schemeClr val="bg1"/>
                </a:solidFill>
                <a:latin typeface="Arial" panose="020B0604020202020204" pitchFamily="34" charset="0"/>
                <a:cs typeface="Arial" panose="020B0604020202020204" pitchFamily="34" charset="0"/>
              </a:rPr>
            </a:br>
            <a:r>
              <a:rPr lang="en-GB" sz="1650" b="1" dirty="0">
                <a:solidFill>
                  <a:schemeClr val="bg1"/>
                </a:solidFill>
                <a:latin typeface="Arial" panose="020B0604020202020204" pitchFamily="34" charset="0"/>
                <a:cs typeface="Arial" panose="020B0604020202020204" pitchFamily="34" charset="0"/>
              </a:rPr>
              <a:t>and high-quality services within all Primary Care Services</a:t>
            </a:r>
          </a:p>
        </p:txBody>
      </p:sp>
      <p:sp>
        <p:nvSpPr>
          <p:cNvPr id="35" name="Rectangle: Rounded Corners 16">
            <a:extLst>
              <a:ext uri="{FF2B5EF4-FFF2-40B4-BE49-F238E27FC236}">
                <a16:creationId xmlns:a16="http://schemas.microsoft.com/office/drawing/2014/main" id="{C59BEB20-238E-85AC-3202-6DC6D7425712}"/>
              </a:ext>
            </a:extLst>
          </p:cNvPr>
          <p:cNvSpPr>
            <a:spLocks noGrp="1" noRot="1" noMove="1" noResize="1" noEditPoints="1" noAdjustHandles="1" noChangeArrowheads="1" noChangeShapeType="1"/>
          </p:cNvSpPr>
          <p:nvPr/>
        </p:nvSpPr>
        <p:spPr>
          <a:xfrm>
            <a:off x="1476935" y="2977987"/>
            <a:ext cx="2684450" cy="1175440"/>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180000" tIns="180000" rIns="180000" bIns="180000" rtlCol="0" anchor="ctr">
            <a:noAutofit/>
          </a:bodyPr>
          <a:lstStyle/>
          <a:p>
            <a:pPr algn="ctr"/>
            <a:r>
              <a:rPr lang="en-GB" sz="1650" b="1" dirty="0">
                <a:solidFill>
                  <a:schemeClr val="tx1"/>
                </a:solidFill>
                <a:latin typeface="Arial" panose="020B0604020202020204" pitchFamily="34" charset="0"/>
                <a:cs typeface="Arial" panose="020B0604020202020204" pitchFamily="34" charset="0"/>
              </a:rPr>
              <a:t>3. Improving access to Primary Care (including patient experience)</a:t>
            </a:r>
          </a:p>
        </p:txBody>
      </p:sp>
      <p:sp>
        <p:nvSpPr>
          <p:cNvPr id="34" name="Rectangle: Rounded Corners 10">
            <a:extLst>
              <a:ext uri="{FF2B5EF4-FFF2-40B4-BE49-F238E27FC236}">
                <a16:creationId xmlns:a16="http://schemas.microsoft.com/office/drawing/2014/main" id="{D400DF47-0BB0-CA12-E868-83F622DA72C6}"/>
              </a:ext>
            </a:extLst>
          </p:cNvPr>
          <p:cNvSpPr/>
          <p:nvPr/>
        </p:nvSpPr>
        <p:spPr>
          <a:xfrm>
            <a:off x="8034235" y="2977987"/>
            <a:ext cx="2683894" cy="1175440"/>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180000" tIns="180000" rIns="180000" bIns="180000" rtlCol="0" anchor="ctr">
            <a:noAutofit/>
          </a:bodyPr>
          <a:lstStyle/>
          <a:p>
            <a:pPr algn="ctr"/>
            <a:r>
              <a:rPr lang="en-GB" sz="1650" b="1" dirty="0">
                <a:solidFill>
                  <a:schemeClr val="tx1"/>
                </a:solidFill>
                <a:latin typeface="Arial" panose="020B0604020202020204" pitchFamily="34" charset="0"/>
                <a:cs typeface="Arial" panose="020B0604020202020204" pitchFamily="34" charset="0"/>
              </a:rPr>
              <a:t>4. Reduce variation </a:t>
            </a:r>
            <a:br>
              <a:rPr lang="en-GB" sz="1650" b="1" dirty="0">
                <a:solidFill>
                  <a:schemeClr val="tx1"/>
                </a:solidFill>
                <a:latin typeface="Arial" panose="020B0604020202020204" pitchFamily="34" charset="0"/>
                <a:cs typeface="Arial" panose="020B0604020202020204" pitchFamily="34" charset="0"/>
              </a:rPr>
            </a:br>
            <a:r>
              <a:rPr lang="en-GB" sz="1650" b="1" dirty="0">
                <a:solidFill>
                  <a:schemeClr val="tx1"/>
                </a:solidFill>
                <a:latin typeface="Arial" panose="020B0604020202020204" pitchFamily="34" charset="0"/>
                <a:cs typeface="Arial" panose="020B0604020202020204" pitchFamily="34" charset="0"/>
              </a:rPr>
              <a:t>and commissioning universal access to services</a:t>
            </a:r>
          </a:p>
        </p:txBody>
      </p:sp>
      <p:sp>
        <p:nvSpPr>
          <p:cNvPr id="33" name="Rectangle: Rounded Corners 9">
            <a:extLst>
              <a:ext uri="{FF2B5EF4-FFF2-40B4-BE49-F238E27FC236}">
                <a16:creationId xmlns:a16="http://schemas.microsoft.com/office/drawing/2014/main" id="{ED2EF3E8-4951-5C2C-2549-2513B16039C1}"/>
              </a:ext>
            </a:extLst>
          </p:cNvPr>
          <p:cNvSpPr/>
          <p:nvPr/>
        </p:nvSpPr>
        <p:spPr>
          <a:xfrm>
            <a:off x="4366140" y="5071849"/>
            <a:ext cx="3462782" cy="1080134"/>
          </a:xfrm>
          <a:prstGeom prst="roundRect">
            <a:avLst>
              <a:gd name="adj" fmla="val 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180000" tIns="180000" rIns="180000" bIns="180000" rtlCol="0" anchor="ctr">
            <a:noAutofit/>
          </a:bodyPr>
          <a:lstStyle/>
          <a:p>
            <a:pPr algn="ctr"/>
            <a:r>
              <a:rPr lang="en-GB" sz="1650" b="1" dirty="0">
                <a:solidFill>
                  <a:schemeClr val="tx1"/>
                </a:solidFill>
                <a:latin typeface="Arial" panose="020B0604020202020204" pitchFamily="34" charset="0"/>
                <a:cs typeface="Arial" panose="020B0604020202020204" pitchFamily="34" charset="0"/>
              </a:rPr>
              <a:t>5. Ensure fit for purpose estate provision, maximising shared space and digital alternatives</a:t>
            </a:r>
          </a:p>
        </p:txBody>
      </p:sp>
      <p:sp>
        <p:nvSpPr>
          <p:cNvPr id="2" name="TextBox 1">
            <a:extLst>
              <a:ext uri="{FF2B5EF4-FFF2-40B4-BE49-F238E27FC236}">
                <a16:creationId xmlns:a16="http://schemas.microsoft.com/office/drawing/2014/main" id="{A4E54143-9410-53C2-3819-5AB15BF872C5}"/>
              </a:ext>
            </a:extLst>
          </p:cNvPr>
          <p:cNvSpPr txBox="1"/>
          <p:nvPr/>
        </p:nvSpPr>
        <p:spPr>
          <a:xfrm>
            <a:off x="8718499" y="5555598"/>
            <a:ext cx="2635299" cy="646331"/>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ea typeface="Calibri"/>
                <a:cs typeface="Calibri"/>
              </a:rPr>
              <a:t>"Business as Usual" workstreams</a:t>
            </a:r>
            <a:endParaRPr lang="en-GB" dirty="0"/>
          </a:p>
        </p:txBody>
      </p:sp>
      <p:sp>
        <p:nvSpPr>
          <p:cNvPr id="24" name="Footer Placeholder 4">
            <a:extLst>
              <a:ext uri="{FF2B5EF4-FFF2-40B4-BE49-F238E27FC236}">
                <a16:creationId xmlns:a16="http://schemas.microsoft.com/office/drawing/2014/main" id="{B8464669-8801-DAD4-B6B8-39972ED9D679}"/>
              </a:ext>
            </a:extLst>
          </p:cNvPr>
          <p:cNvSpPr>
            <a:spLocks noGrp="1"/>
          </p:cNvSpPr>
          <p:nvPr>
            <p:ph type="ftr" sz="quarter" idx="11"/>
          </p:nvPr>
        </p:nvSpPr>
        <p:spPr>
          <a:xfrm>
            <a:off x="838200" y="6460600"/>
            <a:ext cx="7315200" cy="276993"/>
          </a:xfrm>
        </p:spPr>
        <p:txBody>
          <a:bodyPr/>
          <a:lstStyle/>
          <a:p>
            <a:r>
              <a:rPr lang="en-US"/>
              <a:t>Staffordshire and Stoke-on-Trent Integrated Care Board</a:t>
            </a:r>
          </a:p>
          <a:p>
            <a:r>
              <a:rPr lang="en-US"/>
              <a:t>
</a:t>
            </a:r>
          </a:p>
        </p:txBody>
      </p:sp>
      <p:sp>
        <p:nvSpPr>
          <p:cNvPr id="25" name="Slide Number Placeholder 3">
            <a:extLst>
              <a:ext uri="{FF2B5EF4-FFF2-40B4-BE49-F238E27FC236}">
                <a16:creationId xmlns:a16="http://schemas.microsoft.com/office/drawing/2014/main" id="{86B535C0-05C1-2C49-B7FA-29DD2AAC3A5B}"/>
              </a:ext>
            </a:extLst>
          </p:cNvPr>
          <p:cNvSpPr>
            <a:spLocks noGrp="1"/>
          </p:cNvSpPr>
          <p:nvPr>
            <p:ph type="sldNum" sz="quarter" idx="12"/>
          </p:nvPr>
        </p:nvSpPr>
        <p:spPr>
          <a:xfrm>
            <a:off x="8610600" y="6460600"/>
            <a:ext cx="2743200" cy="276993"/>
          </a:xfrm>
        </p:spPr>
        <p:txBody>
          <a:bodyPr/>
          <a:lstStyle/>
          <a:p>
            <a:fld id="{CD8E907E-315C-F745-8CA6-CE49E976B740}" type="slidenum">
              <a:rPr lang="en-US" smtClean="0"/>
              <a:pPr/>
              <a:t>18</a:t>
            </a:fld>
            <a:endParaRPr lang="en-US"/>
          </a:p>
        </p:txBody>
      </p:sp>
    </p:spTree>
    <p:extLst>
      <p:ext uri="{BB962C8B-B14F-4D97-AF65-F5344CB8AC3E}">
        <p14:creationId xmlns:p14="http://schemas.microsoft.com/office/powerpoint/2010/main" val="1691592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003A177-FD6D-6E9A-93CE-9D33A92F9A2D}"/>
              </a:ext>
              <a:ext uri="{C183D7F6-B498-43B3-948B-1728B52AA6E4}">
                <adec:decorative xmlns:adec="http://schemas.microsoft.com/office/drawing/2017/decorative" val="1"/>
              </a:ext>
            </a:extLst>
          </p:cNvPr>
          <p:cNvSpPr/>
          <p:nvPr/>
        </p:nvSpPr>
        <p:spPr>
          <a:xfrm>
            <a:off x="852487" y="1049868"/>
            <a:ext cx="3348000" cy="1526065"/>
          </a:xfrm>
          <a:prstGeom prst="rect">
            <a:avLst/>
          </a:prstGeom>
          <a:solidFill>
            <a:schemeClr val="accent4">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F2296BDC-1EAB-4EF3-F26B-CE618E6F2216}"/>
              </a:ext>
              <a:ext uri="{C183D7F6-B498-43B3-948B-1728B52AA6E4}">
                <adec:decorative xmlns:adec="http://schemas.microsoft.com/office/drawing/2017/decorative" val="1"/>
              </a:ext>
            </a:extLst>
          </p:cNvPr>
          <p:cNvSpPr/>
          <p:nvPr/>
        </p:nvSpPr>
        <p:spPr>
          <a:xfrm>
            <a:off x="4421999" y="1049868"/>
            <a:ext cx="3348000" cy="1526065"/>
          </a:xfrm>
          <a:prstGeom prst="rect">
            <a:avLst/>
          </a:prstGeom>
          <a:solidFill>
            <a:schemeClr val="accent6">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E90102AA-C510-183A-B503-4CA3A2E65D0D}"/>
              </a:ext>
              <a:ext uri="{C183D7F6-B498-43B3-948B-1728B52AA6E4}">
                <adec:decorative xmlns:adec="http://schemas.microsoft.com/office/drawing/2017/decorative" val="1"/>
              </a:ext>
            </a:extLst>
          </p:cNvPr>
          <p:cNvSpPr/>
          <p:nvPr/>
        </p:nvSpPr>
        <p:spPr>
          <a:xfrm>
            <a:off x="8005800" y="1049868"/>
            <a:ext cx="3348000" cy="1526065"/>
          </a:xfrm>
          <a:prstGeom prst="rect">
            <a:avLst/>
          </a:prstGeom>
          <a:solidFill>
            <a:schemeClr val="accent3">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B53AF0E-D4F9-A377-E582-7F76D021F0DB}"/>
              </a:ext>
              <a:ext uri="{C183D7F6-B498-43B3-948B-1728B52AA6E4}">
                <adec:decorative xmlns:adec="http://schemas.microsoft.com/office/drawing/2017/decorative" val="1"/>
              </a:ext>
            </a:extLst>
          </p:cNvPr>
          <p:cNvSpPr/>
          <p:nvPr/>
        </p:nvSpPr>
        <p:spPr>
          <a:xfrm>
            <a:off x="838199" y="2776035"/>
            <a:ext cx="3348000" cy="1526065"/>
          </a:xfrm>
          <a:prstGeom prst="rect">
            <a:avLst/>
          </a:prstGeom>
          <a:solidFill>
            <a:schemeClr val="accent3">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9CDC090A-4C21-5BBD-D1FC-C0BD14A3690D}"/>
              </a:ext>
              <a:ext uri="{C183D7F6-B498-43B3-948B-1728B52AA6E4}">
                <adec:decorative xmlns:adec="http://schemas.microsoft.com/office/drawing/2017/decorative" val="1"/>
              </a:ext>
            </a:extLst>
          </p:cNvPr>
          <p:cNvSpPr/>
          <p:nvPr/>
        </p:nvSpPr>
        <p:spPr>
          <a:xfrm>
            <a:off x="4421999" y="2776035"/>
            <a:ext cx="3348000" cy="1526065"/>
          </a:xfrm>
          <a:prstGeom prst="rect">
            <a:avLst/>
          </a:prstGeom>
          <a:solidFill>
            <a:schemeClr val="accent4">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F665540C-4E1F-1D94-2E69-6AD516BAEE9C}"/>
              </a:ext>
              <a:ext uri="{C183D7F6-B498-43B3-948B-1728B52AA6E4}">
                <adec:decorative xmlns:adec="http://schemas.microsoft.com/office/drawing/2017/decorative" val="1"/>
              </a:ext>
            </a:extLst>
          </p:cNvPr>
          <p:cNvSpPr/>
          <p:nvPr/>
        </p:nvSpPr>
        <p:spPr>
          <a:xfrm>
            <a:off x="8005800" y="2776035"/>
            <a:ext cx="3348000" cy="1526065"/>
          </a:xfrm>
          <a:prstGeom prst="rect">
            <a:avLst/>
          </a:prstGeom>
          <a:solidFill>
            <a:schemeClr val="accent6">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EAF958E7-C598-7273-AC5F-C62B21DBD302}"/>
              </a:ext>
              <a:ext uri="{C183D7F6-B498-43B3-948B-1728B52AA6E4}">
                <adec:decorative xmlns:adec="http://schemas.microsoft.com/office/drawing/2017/decorative" val="1"/>
              </a:ext>
            </a:extLst>
          </p:cNvPr>
          <p:cNvSpPr/>
          <p:nvPr/>
        </p:nvSpPr>
        <p:spPr>
          <a:xfrm>
            <a:off x="838199" y="4502202"/>
            <a:ext cx="3348000" cy="1526065"/>
          </a:xfrm>
          <a:prstGeom prst="rect">
            <a:avLst/>
          </a:prstGeom>
          <a:solidFill>
            <a:schemeClr val="accent6">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42C71936-33F4-7BE9-FAF9-3F781C956CCA}"/>
              </a:ext>
              <a:ext uri="{C183D7F6-B498-43B3-948B-1728B52AA6E4}">
                <adec:decorative xmlns:adec="http://schemas.microsoft.com/office/drawing/2017/decorative" val="1"/>
              </a:ext>
            </a:extLst>
          </p:cNvPr>
          <p:cNvSpPr/>
          <p:nvPr/>
        </p:nvSpPr>
        <p:spPr>
          <a:xfrm>
            <a:off x="4421999" y="4502202"/>
            <a:ext cx="3348000" cy="1526065"/>
          </a:xfrm>
          <a:prstGeom prst="rect">
            <a:avLst/>
          </a:prstGeom>
          <a:solidFill>
            <a:schemeClr val="accent3">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D94ED8F5-9041-0345-46A4-8F9CC203BA91}"/>
              </a:ext>
              <a:ext uri="{C183D7F6-B498-43B3-948B-1728B52AA6E4}">
                <adec:decorative xmlns:adec="http://schemas.microsoft.com/office/drawing/2017/decorative" val="1"/>
              </a:ext>
            </a:extLst>
          </p:cNvPr>
          <p:cNvSpPr/>
          <p:nvPr/>
        </p:nvSpPr>
        <p:spPr>
          <a:xfrm>
            <a:off x="8005800" y="4502202"/>
            <a:ext cx="3348000" cy="1526065"/>
          </a:xfrm>
          <a:prstGeom prst="rect">
            <a:avLst/>
          </a:prstGeom>
          <a:solidFill>
            <a:schemeClr val="accent4">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37041B9-A468-6D7F-E7F3-C044479C9593}"/>
              </a:ext>
            </a:extLst>
          </p:cNvPr>
          <p:cNvSpPr>
            <a:spLocks noGrp="1"/>
          </p:cNvSpPr>
          <p:nvPr>
            <p:ph type="title"/>
          </p:nvPr>
        </p:nvSpPr>
        <p:spPr>
          <a:xfrm>
            <a:off x="838200" y="383420"/>
            <a:ext cx="10099876" cy="388879"/>
          </a:xfrm>
        </p:spPr>
        <p:txBody>
          <a:bodyPr>
            <a:normAutofit fontScale="90000"/>
          </a:bodyPr>
          <a:lstStyle/>
          <a:p>
            <a:r>
              <a:rPr lang="en-GB" dirty="0"/>
              <a:t>Primary Care </a:t>
            </a:r>
          </a:p>
        </p:txBody>
      </p:sp>
      <p:sp>
        <p:nvSpPr>
          <p:cNvPr id="24" name="TextBox 23">
            <a:extLst>
              <a:ext uri="{FF2B5EF4-FFF2-40B4-BE49-F238E27FC236}">
                <a16:creationId xmlns:a16="http://schemas.microsoft.com/office/drawing/2014/main" id="{796BF2C4-2397-1762-6294-970142239DBC}"/>
              </a:ext>
            </a:extLst>
          </p:cNvPr>
          <p:cNvSpPr txBox="1"/>
          <p:nvPr/>
        </p:nvSpPr>
        <p:spPr>
          <a:xfrm>
            <a:off x="838199" y="1049867"/>
            <a:ext cx="3348000" cy="1526065"/>
          </a:xfrm>
          <a:prstGeom prst="rect">
            <a:avLst/>
          </a:prstGeom>
          <a:noFill/>
        </p:spPr>
        <p:txBody>
          <a:bodyPr wrap="square" lIns="144000" tIns="144000" rIns="144000" bIns="144000" rtlCol="0" anchor="ctr" anchorCtr="1">
            <a:noAutofit/>
          </a:bodyPr>
          <a:lstStyle/>
          <a:p>
            <a:pPr algn="ctr"/>
            <a:r>
              <a:rPr lang="en-GB" sz="1600" dirty="0"/>
              <a:t>6.4 million appointments in General Practice (7% increase </a:t>
            </a:r>
            <a:br>
              <a:rPr lang="en-GB" sz="1600" dirty="0"/>
            </a:br>
            <a:r>
              <a:rPr lang="en-GB" sz="1600" dirty="0"/>
              <a:t>on last year) </a:t>
            </a:r>
          </a:p>
        </p:txBody>
      </p:sp>
      <p:sp>
        <p:nvSpPr>
          <p:cNvPr id="25" name="TextBox 24">
            <a:extLst>
              <a:ext uri="{FF2B5EF4-FFF2-40B4-BE49-F238E27FC236}">
                <a16:creationId xmlns:a16="http://schemas.microsoft.com/office/drawing/2014/main" id="{325C543A-C98E-2894-0EA4-CC9000216DFC}"/>
              </a:ext>
            </a:extLst>
          </p:cNvPr>
          <p:cNvSpPr txBox="1"/>
          <p:nvPr/>
        </p:nvSpPr>
        <p:spPr>
          <a:xfrm>
            <a:off x="4421999" y="1049867"/>
            <a:ext cx="3348000" cy="1526065"/>
          </a:xfrm>
          <a:prstGeom prst="rect">
            <a:avLst/>
          </a:prstGeom>
          <a:noFill/>
        </p:spPr>
        <p:txBody>
          <a:bodyPr wrap="square" lIns="144000" tIns="144000" rIns="144000" bIns="144000" rtlCol="0" anchor="ctr" anchorCtr="1">
            <a:noAutofit/>
          </a:bodyPr>
          <a:lstStyle/>
          <a:p>
            <a:pPr algn="ctr"/>
            <a:r>
              <a:rPr lang="en-GB" sz="1600" dirty="0"/>
              <a:t>78 practices using </a:t>
            </a:r>
            <a:r>
              <a:rPr lang="en-GB" sz="1600" dirty="0" err="1"/>
              <a:t>FibriCheck</a:t>
            </a:r>
            <a:r>
              <a:rPr lang="en-GB" sz="1600" dirty="0"/>
              <a:t> – an app used to monitor patients heart rhythm to detect and monitor arrhythmias using a smartphone.</a:t>
            </a:r>
          </a:p>
        </p:txBody>
      </p:sp>
      <p:sp>
        <p:nvSpPr>
          <p:cNvPr id="26" name="TextBox 25">
            <a:extLst>
              <a:ext uri="{FF2B5EF4-FFF2-40B4-BE49-F238E27FC236}">
                <a16:creationId xmlns:a16="http://schemas.microsoft.com/office/drawing/2014/main" id="{DBB36642-3C2F-F4F5-0A93-B2EAB1340262}"/>
              </a:ext>
            </a:extLst>
          </p:cNvPr>
          <p:cNvSpPr txBox="1"/>
          <p:nvPr/>
        </p:nvSpPr>
        <p:spPr>
          <a:xfrm>
            <a:off x="8005800" y="1043421"/>
            <a:ext cx="3348000" cy="1526065"/>
          </a:xfrm>
          <a:prstGeom prst="rect">
            <a:avLst/>
          </a:prstGeom>
          <a:noFill/>
        </p:spPr>
        <p:txBody>
          <a:bodyPr wrap="square" lIns="144000" tIns="144000" rIns="144000" bIns="144000" rtlCol="0" anchor="ctr" anchorCtr="1">
            <a:noAutofit/>
          </a:bodyPr>
          <a:lstStyle/>
          <a:p>
            <a:pPr algn="ctr"/>
            <a:r>
              <a:rPr lang="en-GB" sz="1600" dirty="0"/>
              <a:t>21,000 consultations were undertaken in Community Pharmacist Consultation Service (CPCS) in 2023/24</a:t>
            </a:r>
          </a:p>
        </p:txBody>
      </p:sp>
      <p:sp>
        <p:nvSpPr>
          <p:cNvPr id="27" name="TextBox 26">
            <a:extLst>
              <a:ext uri="{FF2B5EF4-FFF2-40B4-BE49-F238E27FC236}">
                <a16:creationId xmlns:a16="http://schemas.microsoft.com/office/drawing/2014/main" id="{EF163282-A4CB-68AD-9CAE-692EF63D0723}"/>
              </a:ext>
            </a:extLst>
          </p:cNvPr>
          <p:cNvSpPr txBox="1"/>
          <p:nvPr/>
        </p:nvSpPr>
        <p:spPr>
          <a:xfrm>
            <a:off x="838199" y="2774429"/>
            <a:ext cx="3348000" cy="1526065"/>
          </a:xfrm>
          <a:prstGeom prst="rect">
            <a:avLst/>
          </a:prstGeom>
          <a:noFill/>
        </p:spPr>
        <p:txBody>
          <a:bodyPr wrap="square" lIns="144000" tIns="144000" rIns="144000" bIns="144000" rtlCol="0" anchor="ctr" anchorCtr="1">
            <a:noAutofit/>
          </a:bodyPr>
          <a:lstStyle/>
          <a:p>
            <a:pPr algn="ctr"/>
            <a:r>
              <a:rPr lang="en-GB" sz="1500" dirty="0"/>
              <a:t>PCNs have recruited to 616 new posts to support the primary care workforce, these included Pharmacist, Physios, Mental Health Practitioners, Paramedics, Advanced Nurses…</a:t>
            </a:r>
          </a:p>
        </p:txBody>
      </p:sp>
      <p:sp>
        <p:nvSpPr>
          <p:cNvPr id="28" name="TextBox 27">
            <a:extLst>
              <a:ext uri="{FF2B5EF4-FFF2-40B4-BE49-F238E27FC236}">
                <a16:creationId xmlns:a16="http://schemas.microsoft.com/office/drawing/2014/main" id="{2D84C775-B93B-C696-6976-C73C5E340AC3}"/>
              </a:ext>
            </a:extLst>
          </p:cNvPr>
          <p:cNvSpPr txBox="1"/>
          <p:nvPr/>
        </p:nvSpPr>
        <p:spPr>
          <a:xfrm>
            <a:off x="4421999" y="2769578"/>
            <a:ext cx="3348000" cy="1526065"/>
          </a:xfrm>
          <a:prstGeom prst="rect">
            <a:avLst/>
          </a:prstGeom>
          <a:noFill/>
        </p:spPr>
        <p:txBody>
          <a:bodyPr wrap="square" lIns="144000" tIns="144000" rIns="144000" bIns="144000" rtlCol="0" anchor="ctr" anchorCtr="1">
            <a:noAutofit/>
          </a:bodyPr>
          <a:lstStyle/>
          <a:p>
            <a:pPr algn="ctr"/>
            <a:r>
              <a:rPr lang="en-GB" sz="1600" dirty="0"/>
              <a:t>657,155  winter vaccinations given - 61% by GPs</a:t>
            </a:r>
          </a:p>
        </p:txBody>
      </p:sp>
      <p:sp>
        <p:nvSpPr>
          <p:cNvPr id="29" name="TextBox 28">
            <a:extLst>
              <a:ext uri="{FF2B5EF4-FFF2-40B4-BE49-F238E27FC236}">
                <a16:creationId xmlns:a16="http://schemas.microsoft.com/office/drawing/2014/main" id="{802338DB-49B6-B5C2-6EB0-E872ACDF12C0}"/>
              </a:ext>
            </a:extLst>
          </p:cNvPr>
          <p:cNvSpPr txBox="1"/>
          <p:nvPr/>
        </p:nvSpPr>
        <p:spPr>
          <a:xfrm>
            <a:off x="8005800" y="2756003"/>
            <a:ext cx="3348000" cy="1526065"/>
          </a:xfrm>
          <a:prstGeom prst="rect">
            <a:avLst/>
          </a:prstGeom>
          <a:noFill/>
        </p:spPr>
        <p:txBody>
          <a:bodyPr wrap="square" lIns="144000" tIns="144000" rIns="144000" bIns="144000" rtlCol="0" anchor="ctr" anchorCtr="1">
            <a:noAutofit/>
          </a:bodyPr>
          <a:lstStyle/>
          <a:p>
            <a:pPr algn="ctr"/>
            <a:r>
              <a:rPr lang="en-GB" sz="1600" dirty="0"/>
              <a:t>Engaged with Local Medical Committee (LMC) regularly to ensure the GP voice is listened to and involved in primary care transformation </a:t>
            </a:r>
          </a:p>
        </p:txBody>
      </p:sp>
      <p:sp>
        <p:nvSpPr>
          <p:cNvPr id="30" name="TextBox 29">
            <a:extLst>
              <a:ext uri="{FF2B5EF4-FFF2-40B4-BE49-F238E27FC236}">
                <a16:creationId xmlns:a16="http://schemas.microsoft.com/office/drawing/2014/main" id="{B441007D-972D-DDCE-68E3-B43FE7DE1D5C}"/>
              </a:ext>
            </a:extLst>
          </p:cNvPr>
          <p:cNvSpPr txBox="1"/>
          <p:nvPr/>
        </p:nvSpPr>
        <p:spPr>
          <a:xfrm>
            <a:off x="838199" y="4518975"/>
            <a:ext cx="3348000" cy="1526065"/>
          </a:xfrm>
          <a:prstGeom prst="rect">
            <a:avLst/>
          </a:prstGeom>
          <a:noFill/>
        </p:spPr>
        <p:txBody>
          <a:bodyPr wrap="square" lIns="144000" tIns="144000" rIns="144000" bIns="144000" rtlCol="0" anchor="ctr" anchorCtr="1">
            <a:noAutofit/>
          </a:bodyPr>
          <a:lstStyle/>
          <a:p>
            <a:pPr algn="ctr"/>
            <a:r>
              <a:rPr lang="en-GB" sz="1600" dirty="0"/>
              <a:t>422 Practice Friendly Schemes in place </a:t>
            </a:r>
            <a:r>
              <a:rPr lang="en-GB" sz="1600" dirty="0" err="1"/>
              <a:t>eg</a:t>
            </a:r>
            <a:r>
              <a:rPr lang="en-GB" sz="1600" dirty="0"/>
              <a:t> Dementia Friendly, Daffodil Standards, Veteran Friendly, Safe Surgeries.</a:t>
            </a:r>
          </a:p>
        </p:txBody>
      </p:sp>
      <p:sp>
        <p:nvSpPr>
          <p:cNvPr id="31" name="TextBox 30">
            <a:extLst>
              <a:ext uri="{FF2B5EF4-FFF2-40B4-BE49-F238E27FC236}">
                <a16:creationId xmlns:a16="http://schemas.microsoft.com/office/drawing/2014/main" id="{6354C963-1D6F-5901-315D-37A72F022D25}"/>
              </a:ext>
            </a:extLst>
          </p:cNvPr>
          <p:cNvSpPr txBox="1"/>
          <p:nvPr/>
        </p:nvSpPr>
        <p:spPr>
          <a:xfrm>
            <a:off x="4421999" y="4489288"/>
            <a:ext cx="3348000" cy="1526065"/>
          </a:xfrm>
          <a:prstGeom prst="rect">
            <a:avLst/>
          </a:prstGeom>
          <a:noFill/>
        </p:spPr>
        <p:txBody>
          <a:bodyPr wrap="square" lIns="144000" tIns="144000" rIns="144000" bIns="144000" rtlCol="0" anchor="ctr" anchorCtr="1">
            <a:noAutofit/>
          </a:bodyPr>
          <a:lstStyle/>
          <a:p>
            <a:pPr algn="ctr"/>
            <a:r>
              <a:rPr lang="en-GB" sz="1600" dirty="0"/>
              <a:t>82% of people with Learning Disability had a completed annual health check that’s over 5000 people and 194 more than last year</a:t>
            </a:r>
          </a:p>
        </p:txBody>
      </p:sp>
      <p:sp>
        <p:nvSpPr>
          <p:cNvPr id="32" name="TextBox 31">
            <a:extLst>
              <a:ext uri="{FF2B5EF4-FFF2-40B4-BE49-F238E27FC236}">
                <a16:creationId xmlns:a16="http://schemas.microsoft.com/office/drawing/2014/main" id="{1E8118C0-4C15-7331-5A62-0B59A0FE0339}"/>
              </a:ext>
            </a:extLst>
          </p:cNvPr>
          <p:cNvSpPr txBox="1"/>
          <p:nvPr/>
        </p:nvSpPr>
        <p:spPr>
          <a:xfrm>
            <a:off x="8005800" y="4518869"/>
            <a:ext cx="3348000" cy="1526065"/>
          </a:xfrm>
          <a:prstGeom prst="rect">
            <a:avLst/>
          </a:prstGeom>
          <a:noFill/>
        </p:spPr>
        <p:txBody>
          <a:bodyPr wrap="square" lIns="144000" tIns="144000" rIns="144000" bIns="144000" rtlCol="0" anchor="ctr" anchorCtr="1">
            <a:noAutofit/>
          </a:bodyPr>
          <a:lstStyle/>
          <a:p>
            <a:pPr algn="ctr"/>
            <a:r>
              <a:rPr lang="en-GB" sz="1600" dirty="0"/>
              <a:t>Safely and effectively commissioned a caretaker to </a:t>
            </a:r>
            <a:br>
              <a:rPr lang="en-GB" sz="1600" dirty="0"/>
            </a:br>
            <a:r>
              <a:rPr lang="en-GB" sz="1600" dirty="0"/>
              <a:t>run the Gordon Street practice </a:t>
            </a:r>
            <a:br>
              <a:rPr lang="en-GB" sz="1600" dirty="0"/>
            </a:br>
            <a:r>
              <a:rPr lang="en-GB" sz="1600" dirty="0"/>
              <a:t>in Burton</a:t>
            </a:r>
          </a:p>
        </p:txBody>
      </p:sp>
      <p:sp>
        <p:nvSpPr>
          <p:cNvPr id="4" name="Footer Placeholder 3">
            <a:extLst>
              <a:ext uri="{FF2B5EF4-FFF2-40B4-BE49-F238E27FC236}">
                <a16:creationId xmlns:a16="http://schemas.microsoft.com/office/drawing/2014/main" id="{319BE042-5E8A-017C-1A48-D501B02B3D9C}"/>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5" name="Slide Number Placeholder 4">
            <a:extLst>
              <a:ext uri="{FF2B5EF4-FFF2-40B4-BE49-F238E27FC236}">
                <a16:creationId xmlns:a16="http://schemas.microsoft.com/office/drawing/2014/main" id="{8621B9C0-0F7A-669B-57A3-A566FA4C0790}"/>
              </a:ext>
            </a:extLst>
          </p:cNvPr>
          <p:cNvSpPr>
            <a:spLocks noGrp="1"/>
          </p:cNvSpPr>
          <p:nvPr>
            <p:ph type="sldNum" sz="quarter" idx="12"/>
          </p:nvPr>
        </p:nvSpPr>
        <p:spPr/>
        <p:txBody>
          <a:bodyPr/>
          <a:lstStyle/>
          <a:p>
            <a:fld id="{CD8E907E-315C-F745-8CA6-CE49E976B740}" type="slidenum">
              <a:rPr lang="en-US" smtClean="0"/>
              <a:pPr/>
              <a:t>19</a:t>
            </a:fld>
            <a:endParaRPr lang="en-US"/>
          </a:p>
        </p:txBody>
      </p:sp>
    </p:spTree>
    <p:extLst>
      <p:ext uri="{BB962C8B-B14F-4D97-AF65-F5344CB8AC3E}">
        <p14:creationId xmlns:p14="http://schemas.microsoft.com/office/powerpoint/2010/main" val="2552309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2A00DA8-4C56-EA1C-95EB-29E232F7FE31}"/>
              </a:ext>
            </a:extLst>
          </p:cNvPr>
          <p:cNvSpPr>
            <a:spLocks noGrp="1"/>
          </p:cNvSpPr>
          <p:nvPr>
            <p:ph type="title"/>
          </p:nvPr>
        </p:nvSpPr>
        <p:spPr/>
        <p:txBody>
          <a:bodyPr>
            <a:normAutofit/>
          </a:bodyPr>
          <a:lstStyle/>
          <a:p>
            <a:pPr marL="0" indent="0">
              <a:spcBef>
                <a:spcPts val="600"/>
              </a:spcBef>
              <a:spcAft>
                <a:spcPts val="600"/>
              </a:spcAft>
              <a:buNone/>
            </a:pPr>
            <a:r>
              <a:rPr lang="en-US" sz="3600" b="1" kern="0" dirty="0">
                <a:latin typeface="Arial" panose="020B0604020202020204" pitchFamily="34" charset="0"/>
                <a:ea typeface="Times New Roman" panose="02020603050405020304" pitchFamily="18" charset="0"/>
                <a:cs typeface="Times New Roman" panose="02020603050405020304" pitchFamily="18" charset="0"/>
              </a:rPr>
              <a:t>Meeting guide for members of the public</a:t>
            </a:r>
            <a:endParaRPr lang="en-GB" sz="3600" b="1" kern="0" dirty="0">
              <a:latin typeface="Arial" panose="020B0604020202020204" pitchFamily="34" charset="0"/>
              <a:ea typeface="Times New Roman" panose="02020603050405020304" pitchFamily="18" charset="0"/>
              <a:cs typeface="Times New Roman" panose="02020603050405020304" pitchFamily="18" charset="0"/>
            </a:endParaRPr>
          </a:p>
        </p:txBody>
      </p:sp>
      <p:sp>
        <p:nvSpPr>
          <p:cNvPr id="7" name="Content Placeholder 6">
            <a:extLst>
              <a:ext uri="{FF2B5EF4-FFF2-40B4-BE49-F238E27FC236}">
                <a16:creationId xmlns:a16="http://schemas.microsoft.com/office/drawing/2014/main" id="{166677C0-99B8-6E09-7A58-D78E588372D1}"/>
              </a:ext>
            </a:extLst>
          </p:cNvPr>
          <p:cNvSpPr>
            <a:spLocks noGrp="1"/>
          </p:cNvSpPr>
          <p:nvPr>
            <p:ph idx="1"/>
          </p:nvPr>
        </p:nvSpPr>
        <p:spPr>
          <a:xfrm>
            <a:off x="838200" y="1690688"/>
            <a:ext cx="8607136" cy="4486275"/>
          </a:xfrm>
        </p:spPr>
        <p:txBody>
          <a:bodyPr>
            <a:normAutofit/>
          </a:bodyPr>
          <a:lstStyle/>
          <a:p>
            <a:pPr>
              <a:lnSpc>
                <a:spcPct val="120000"/>
              </a:lnSpc>
              <a:spcBef>
                <a:spcPts val="0"/>
              </a:spcBef>
              <a:spcAft>
                <a:spcPts val="600"/>
              </a:spcAft>
            </a:pPr>
            <a:r>
              <a:rPr lang="en-US" sz="2300" dirty="0">
                <a:latin typeface="Arial" panose="020B0604020202020204" pitchFamily="34" charset="0"/>
                <a:ea typeface="Calibri" panose="020F0502020204030204" pitchFamily="34" charset="0"/>
              </a:rPr>
              <a:t>All cameras should be off, except for the Chair and those presenting items on the agenda</a:t>
            </a:r>
          </a:p>
          <a:p>
            <a:pPr>
              <a:lnSpc>
                <a:spcPct val="120000"/>
              </a:lnSpc>
              <a:spcAft>
                <a:spcPts val="600"/>
              </a:spcAft>
            </a:pPr>
            <a:r>
              <a:rPr lang="en-US" sz="2300" dirty="0">
                <a:latin typeface="Arial" panose="020B0604020202020204" pitchFamily="34" charset="0"/>
                <a:ea typeface="Calibri" panose="020F0502020204030204" pitchFamily="34" charset="0"/>
              </a:rPr>
              <a:t>Please make sure your microphone is on mute during the meeting</a:t>
            </a:r>
          </a:p>
          <a:p>
            <a:pPr>
              <a:lnSpc>
                <a:spcPct val="120000"/>
              </a:lnSpc>
              <a:spcAft>
                <a:spcPts val="600"/>
              </a:spcAft>
            </a:pPr>
            <a:r>
              <a:rPr lang="en-US" sz="2300" dirty="0">
                <a:latin typeface="Arial" panose="020B0604020202020204" pitchFamily="34" charset="0"/>
                <a:ea typeface="Calibri" panose="020F0502020204030204" pitchFamily="34" charset="0"/>
              </a:rPr>
              <a:t>Questions submitted via email in advance of the meeting will be addressed by the Chair during the Question-and-Answer session</a:t>
            </a:r>
          </a:p>
          <a:p>
            <a:pPr>
              <a:lnSpc>
                <a:spcPct val="120000"/>
              </a:lnSpc>
              <a:spcAft>
                <a:spcPts val="600"/>
              </a:spcAft>
            </a:pPr>
            <a:r>
              <a:rPr lang="en-US" sz="2300" dirty="0">
                <a:latin typeface="Arial" panose="020B0604020202020204" pitchFamily="34" charset="0"/>
                <a:ea typeface="Calibri" panose="020F0502020204030204" pitchFamily="34" charset="0"/>
              </a:rPr>
              <a:t>Please ‘raise your hand’ on Teams, if you would like to ask a question ‘live’ during this session of the agenda.</a:t>
            </a:r>
          </a:p>
          <a:p>
            <a:pPr marL="342900" indent="-342900">
              <a:lnSpc>
                <a:spcPct val="120000"/>
              </a:lnSpc>
              <a:spcAft>
                <a:spcPts val="600"/>
              </a:spcAft>
              <a:buFont typeface="Symbol" pitchFamily="2" charset="2"/>
              <a:buChar char=""/>
            </a:pPr>
            <a:endParaRPr lang="en-US" sz="2000" dirty="0">
              <a:solidFill>
                <a:srgbClr val="475C6D"/>
              </a:solidFill>
              <a:latin typeface="Arial" panose="020B0604020202020204" pitchFamily="34" charset="0"/>
              <a:ea typeface="Calibri" panose="020F0502020204030204" pitchFamily="34" charset="0"/>
            </a:endParaRPr>
          </a:p>
          <a:p>
            <a:pPr marL="342900" indent="-342900">
              <a:lnSpc>
                <a:spcPct val="120000"/>
              </a:lnSpc>
              <a:spcAft>
                <a:spcPts val="600"/>
              </a:spcAft>
              <a:buFont typeface="Symbol" pitchFamily="2" charset="2"/>
              <a:buChar char=""/>
            </a:pPr>
            <a:endParaRPr lang="en-US" sz="2000" dirty="0">
              <a:solidFill>
                <a:srgbClr val="475C6D"/>
              </a:solidFill>
              <a:latin typeface="Arial" panose="020B0604020202020204" pitchFamily="34" charset="0"/>
              <a:ea typeface="Calibri" panose="020F0502020204030204" pitchFamily="34" charset="0"/>
            </a:endParaRPr>
          </a:p>
          <a:p>
            <a:pPr>
              <a:lnSpc>
                <a:spcPct val="120000"/>
              </a:lnSpc>
            </a:pPr>
            <a:endParaRPr lang="en-US" sz="2000" dirty="0"/>
          </a:p>
        </p:txBody>
      </p:sp>
      <p:sp>
        <p:nvSpPr>
          <p:cNvPr id="8" name="Oval 7">
            <a:extLst>
              <a:ext uri="{FF2B5EF4-FFF2-40B4-BE49-F238E27FC236}">
                <a16:creationId xmlns:a16="http://schemas.microsoft.com/office/drawing/2014/main" id="{36F408BF-B63C-BE0F-2B47-88D90D8C6622}"/>
              </a:ext>
              <a:ext uri="{C183D7F6-B498-43B3-948B-1728B52AA6E4}">
                <adec:decorative xmlns:adec="http://schemas.microsoft.com/office/drawing/2017/decorative" val="1"/>
              </a:ext>
            </a:extLst>
          </p:cNvPr>
          <p:cNvSpPr/>
          <p:nvPr/>
        </p:nvSpPr>
        <p:spPr>
          <a:xfrm>
            <a:off x="10364491" y="3468124"/>
            <a:ext cx="1231763" cy="1231763"/>
          </a:xfrm>
          <a:prstGeom prst="ellipse">
            <a:avLst/>
          </a:prstGeom>
          <a:solidFill>
            <a:srgbClr val="002F86"/>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solidFill>
                <a:srgbClr val="002F86"/>
              </a:solidFill>
            </a:endParaRPr>
          </a:p>
        </p:txBody>
      </p:sp>
      <p:sp>
        <p:nvSpPr>
          <p:cNvPr id="9" name="Oval 8">
            <a:extLst>
              <a:ext uri="{FF2B5EF4-FFF2-40B4-BE49-F238E27FC236}">
                <a16:creationId xmlns:a16="http://schemas.microsoft.com/office/drawing/2014/main" id="{D43F8D26-5C53-A790-51D1-6557752C58C7}"/>
              </a:ext>
              <a:ext uri="{C183D7F6-B498-43B3-948B-1728B52AA6E4}">
                <adec:decorative xmlns:adec="http://schemas.microsoft.com/office/drawing/2017/decorative" val="1"/>
              </a:ext>
            </a:extLst>
          </p:cNvPr>
          <p:cNvSpPr/>
          <p:nvPr/>
        </p:nvSpPr>
        <p:spPr>
          <a:xfrm>
            <a:off x="9544931" y="4894118"/>
            <a:ext cx="896849" cy="896849"/>
          </a:xfrm>
          <a:prstGeom prst="ellipse">
            <a:avLst/>
          </a:prstGeom>
          <a:solidFill>
            <a:srgbClr val="02A399"/>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ADE4359F-9DD3-0046-FFBC-4794D733BEBC}"/>
              </a:ext>
              <a:ext uri="{C183D7F6-B498-43B3-948B-1728B52AA6E4}">
                <adec:decorative xmlns:adec="http://schemas.microsoft.com/office/drawing/2017/decorative" val="1"/>
              </a:ext>
            </a:extLst>
          </p:cNvPr>
          <p:cNvSpPr/>
          <p:nvPr/>
        </p:nvSpPr>
        <p:spPr>
          <a:xfrm>
            <a:off x="10980372" y="1765911"/>
            <a:ext cx="454586" cy="454586"/>
          </a:xfrm>
          <a:prstGeom prst="ellipse">
            <a:avLst/>
          </a:prstGeom>
          <a:solidFill>
            <a:srgbClr val="768591"/>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E426A61-160D-0EE5-C9AC-B9595C1BB3D6}"/>
              </a:ext>
              <a:ext uri="{C183D7F6-B498-43B3-948B-1728B52AA6E4}">
                <adec:decorative xmlns:adec="http://schemas.microsoft.com/office/drawing/2017/decorative" val="1"/>
              </a:ext>
            </a:extLst>
          </p:cNvPr>
          <p:cNvSpPr/>
          <p:nvPr/>
        </p:nvSpPr>
        <p:spPr>
          <a:xfrm>
            <a:off x="10931219" y="5514521"/>
            <a:ext cx="276446" cy="276446"/>
          </a:xfrm>
          <a:prstGeom prst="ellipse">
            <a:avLst/>
          </a:prstGeom>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FBE160E8-325D-7628-B673-BF5E43ECCBB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9047260" y="1645199"/>
            <a:ext cx="1828424" cy="1828424"/>
          </a:xfrm>
          <a:prstGeom prst="rect">
            <a:avLst/>
          </a:prstGeom>
        </p:spPr>
      </p:pic>
      <p:pic>
        <p:nvPicPr>
          <p:cNvPr id="13" name="Picture 12">
            <a:extLst>
              <a:ext uri="{FF2B5EF4-FFF2-40B4-BE49-F238E27FC236}">
                <a16:creationId xmlns:a16="http://schemas.microsoft.com/office/drawing/2014/main" id="{643FB345-F43A-83FD-60BA-FA1F853BCBF6}"/>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419246" y="3536176"/>
            <a:ext cx="1086291" cy="1086291"/>
          </a:xfrm>
          <a:prstGeom prst="rect">
            <a:avLst/>
          </a:prstGeom>
        </p:spPr>
      </p:pic>
      <p:sp>
        <p:nvSpPr>
          <p:cNvPr id="5" name="Oval 4">
            <a:extLst>
              <a:ext uri="{FF2B5EF4-FFF2-40B4-BE49-F238E27FC236}">
                <a16:creationId xmlns:a16="http://schemas.microsoft.com/office/drawing/2014/main" id="{8F125357-69D4-ED9B-5C71-D1105B740F36}"/>
              </a:ext>
              <a:ext uri="{C183D7F6-B498-43B3-948B-1728B52AA6E4}">
                <adec:decorative xmlns:adec="http://schemas.microsoft.com/office/drawing/2017/decorative" val="1"/>
              </a:ext>
            </a:extLst>
          </p:cNvPr>
          <p:cNvSpPr/>
          <p:nvPr/>
        </p:nvSpPr>
        <p:spPr>
          <a:xfrm>
            <a:off x="9196283" y="1765911"/>
            <a:ext cx="1594143" cy="1594143"/>
          </a:xfrm>
          <a:prstGeom prst="ellipse">
            <a:avLst/>
          </a:prstGeom>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 name="Footer Placeholder 1">
            <a:extLst>
              <a:ext uri="{FF2B5EF4-FFF2-40B4-BE49-F238E27FC236}">
                <a16:creationId xmlns:a16="http://schemas.microsoft.com/office/drawing/2014/main" id="{330032B4-51C8-166A-695F-EB5FFCE7D033}"/>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3" name="Slide Number Placeholder 2">
            <a:extLst>
              <a:ext uri="{FF2B5EF4-FFF2-40B4-BE49-F238E27FC236}">
                <a16:creationId xmlns:a16="http://schemas.microsoft.com/office/drawing/2014/main" id="{578C0A63-C187-054F-4D2A-BC5B8CD51ABB}"/>
              </a:ext>
            </a:extLst>
          </p:cNvPr>
          <p:cNvSpPr>
            <a:spLocks noGrp="1"/>
          </p:cNvSpPr>
          <p:nvPr>
            <p:ph type="sldNum" sz="quarter" idx="12"/>
          </p:nvPr>
        </p:nvSpPr>
        <p:spPr/>
        <p:txBody>
          <a:bodyPr/>
          <a:lstStyle/>
          <a:p>
            <a:fld id="{CD8E907E-315C-F745-8CA6-CE49E976B740}" type="slidenum">
              <a:rPr lang="en-US" smtClean="0"/>
              <a:pPr/>
              <a:t>2</a:t>
            </a:fld>
            <a:endParaRPr lang="en-US"/>
          </a:p>
        </p:txBody>
      </p:sp>
    </p:spTree>
    <p:extLst>
      <p:ext uri="{BB962C8B-B14F-4D97-AF65-F5344CB8AC3E}">
        <p14:creationId xmlns:p14="http://schemas.microsoft.com/office/powerpoint/2010/main" val="34759437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CF8B6-3466-CC61-CEBE-2926A7C4DEFE}"/>
              </a:ext>
            </a:extLst>
          </p:cNvPr>
          <p:cNvSpPr>
            <a:spLocks noGrp="1"/>
          </p:cNvSpPr>
          <p:nvPr>
            <p:ph type="title"/>
          </p:nvPr>
        </p:nvSpPr>
        <p:spPr/>
        <p:txBody>
          <a:bodyPr/>
          <a:lstStyle/>
          <a:p>
            <a:r>
              <a:rPr lang="en-GB" dirty="0">
                <a:latin typeface="+mj-lt"/>
              </a:rPr>
              <a:t>General Practice Patient Satisfaction</a:t>
            </a:r>
          </a:p>
        </p:txBody>
      </p:sp>
      <p:sp>
        <p:nvSpPr>
          <p:cNvPr id="6" name="Text Placeholder 5">
            <a:extLst>
              <a:ext uri="{FF2B5EF4-FFF2-40B4-BE49-F238E27FC236}">
                <a16:creationId xmlns:a16="http://schemas.microsoft.com/office/drawing/2014/main" id="{A7B400DF-7552-FBD1-A7F8-2ABCAC4DC0E6}"/>
              </a:ext>
            </a:extLst>
          </p:cNvPr>
          <p:cNvSpPr>
            <a:spLocks noGrp="1"/>
          </p:cNvSpPr>
          <p:nvPr>
            <p:ph type="body" sz="quarter" idx="14"/>
          </p:nvPr>
        </p:nvSpPr>
        <p:spPr>
          <a:xfrm>
            <a:off x="818287" y="1312071"/>
            <a:ext cx="1960417" cy="389449"/>
          </a:xfrm>
        </p:spPr>
        <p:txBody>
          <a:bodyPr/>
          <a:lstStyle/>
          <a:p>
            <a:r>
              <a:rPr lang="en-GB" sz="3600" b="1" i="0" u="none" strike="noStrike" dirty="0">
                <a:solidFill>
                  <a:schemeClr val="accent2"/>
                </a:solidFill>
                <a:effectLst/>
                <a:latin typeface="+mn-lt"/>
              </a:rPr>
              <a:t>76.3</a:t>
            </a:r>
            <a:r>
              <a:rPr lang="en-GB" sz="2400" b="1" i="0" u="none" strike="noStrike" dirty="0">
                <a:solidFill>
                  <a:schemeClr val="accent2"/>
                </a:solidFill>
                <a:effectLst/>
                <a:latin typeface="+mn-lt"/>
              </a:rPr>
              <a:t>%</a:t>
            </a:r>
            <a:endParaRPr lang="en-US" sz="2400" b="1" dirty="0">
              <a:solidFill>
                <a:schemeClr val="accent2"/>
              </a:solidFill>
              <a:latin typeface="+mn-lt"/>
            </a:endParaRPr>
          </a:p>
        </p:txBody>
      </p:sp>
      <p:sp>
        <p:nvSpPr>
          <p:cNvPr id="28" name="Text Placeholder 5">
            <a:extLst>
              <a:ext uri="{FF2B5EF4-FFF2-40B4-BE49-F238E27FC236}">
                <a16:creationId xmlns:a16="http://schemas.microsoft.com/office/drawing/2014/main" id="{96FDF22C-DB1C-76C8-9DB4-1F8FEC2AF702}"/>
              </a:ext>
            </a:extLst>
          </p:cNvPr>
          <p:cNvSpPr txBox="1">
            <a:spLocks/>
          </p:cNvSpPr>
          <p:nvPr/>
        </p:nvSpPr>
        <p:spPr>
          <a:xfrm>
            <a:off x="818287" y="1832150"/>
            <a:ext cx="2209799" cy="98778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i="0" u="none" strike="noStrike" dirty="0">
                <a:solidFill>
                  <a:schemeClr val="accent5"/>
                </a:solidFill>
                <a:effectLst/>
                <a:latin typeface="+mn-lt"/>
              </a:rPr>
              <a:t>said their overall experience of their </a:t>
            </a:r>
            <a:br>
              <a:rPr lang="en-GB" b="0" i="0" u="none" strike="noStrike" dirty="0">
                <a:solidFill>
                  <a:schemeClr val="accent5"/>
                </a:solidFill>
                <a:effectLst/>
                <a:latin typeface="+mn-lt"/>
              </a:rPr>
            </a:br>
            <a:r>
              <a:rPr lang="en-GB" b="0" i="0" u="none" strike="noStrike" dirty="0">
                <a:solidFill>
                  <a:schemeClr val="accent5"/>
                </a:solidFill>
                <a:effectLst/>
                <a:latin typeface="+mn-lt"/>
              </a:rPr>
              <a:t>GP Practice was good (National – 73.9%)</a:t>
            </a:r>
            <a:endParaRPr lang="en-US" dirty="0">
              <a:solidFill>
                <a:schemeClr val="accent5"/>
              </a:solidFill>
              <a:latin typeface="+mn-lt"/>
            </a:endParaRPr>
          </a:p>
        </p:txBody>
      </p:sp>
      <p:sp>
        <p:nvSpPr>
          <p:cNvPr id="30" name="Text Placeholder 5">
            <a:extLst>
              <a:ext uri="{FF2B5EF4-FFF2-40B4-BE49-F238E27FC236}">
                <a16:creationId xmlns:a16="http://schemas.microsoft.com/office/drawing/2014/main" id="{81D247B5-5CA3-F266-AD7A-715C1B0F4865}"/>
              </a:ext>
            </a:extLst>
          </p:cNvPr>
          <p:cNvSpPr txBox="1">
            <a:spLocks/>
          </p:cNvSpPr>
          <p:nvPr/>
        </p:nvSpPr>
        <p:spPr>
          <a:xfrm>
            <a:off x="3609109" y="1312071"/>
            <a:ext cx="1960417" cy="389449"/>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600" b="1" dirty="0">
                <a:solidFill>
                  <a:schemeClr val="accent2"/>
                </a:solidFill>
                <a:latin typeface="+mn-lt"/>
              </a:rPr>
              <a:t>90.4</a:t>
            </a:r>
            <a:r>
              <a:rPr lang="en-GB" sz="2400" b="1" i="0" u="none" strike="noStrike" dirty="0">
                <a:solidFill>
                  <a:schemeClr val="accent2"/>
                </a:solidFill>
                <a:effectLst/>
                <a:latin typeface="+mn-lt"/>
              </a:rPr>
              <a:t>%</a:t>
            </a:r>
            <a:endParaRPr lang="en-US" sz="2400" b="1" dirty="0">
              <a:solidFill>
                <a:schemeClr val="accent1"/>
              </a:solidFill>
              <a:latin typeface="+mn-lt"/>
            </a:endParaRPr>
          </a:p>
        </p:txBody>
      </p:sp>
      <p:sp>
        <p:nvSpPr>
          <p:cNvPr id="31" name="Text Placeholder 5">
            <a:extLst>
              <a:ext uri="{FF2B5EF4-FFF2-40B4-BE49-F238E27FC236}">
                <a16:creationId xmlns:a16="http://schemas.microsoft.com/office/drawing/2014/main" id="{4BDBA50D-6A7F-460D-1619-CC3839805D65}"/>
              </a:ext>
            </a:extLst>
          </p:cNvPr>
          <p:cNvSpPr txBox="1">
            <a:spLocks/>
          </p:cNvSpPr>
          <p:nvPr/>
        </p:nvSpPr>
        <p:spPr>
          <a:xfrm>
            <a:off x="3609109" y="1832150"/>
            <a:ext cx="2150918" cy="98778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i="0" u="none" strike="noStrike" dirty="0">
                <a:solidFill>
                  <a:schemeClr val="accent5"/>
                </a:solidFill>
                <a:effectLst/>
                <a:latin typeface="+mn-lt"/>
              </a:rPr>
              <a:t>said their needs were met at their last appointment (National – 89.9%)</a:t>
            </a:r>
            <a:endParaRPr lang="en-US" dirty="0">
              <a:solidFill>
                <a:schemeClr val="accent5"/>
              </a:solidFill>
              <a:latin typeface="+mn-lt"/>
            </a:endParaRPr>
          </a:p>
        </p:txBody>
      </p:sp>
      <p:sp>
        <p:nvSpPr>
          <p:cNvPr id="32" name="Text Placeholder 5">
            <a:extLst>
              <a:ext uri="{FF2B5EF4-FFF2-40B4-BE49-F238E27FC236}">
                <a16:creationId xmlns:a16="http://schemas.microsoft.com/office/drawing/2014/main" id="{083AF888-82DD-46E5-6992-5C7636A0FE0B}"/>
              </a:ext>
            </a:extLst>
          </p:cNvPr>
          <p:cNvSpPr txBox="1">
            <a:spLocks/>
          </p:cNvSpPr>
          <p:nvPr/>
        </p:nvSpPr>
        <p:spPr>
          <a:xfrm>
            <a:off x="6502977" y="1312071"/>
            <a:ext cx="1839190" cy="389449"/>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600" b="1" dirty="0">
                <a:solidFill>
                  <a:schemeClr val="accent2"/>
                </a:solidFill>
                <a:latin typeface="+mn-lt"/>
              </a:rPr>
              <a:t>52.2</a:t>
            </a:r>
            <a:r>
              <a:rPr lang="en-GB" sz="2400" b="1" i="0" u="none" strike="noStrike" dirty="0">
                <a:solidFill>
                  <a:schemeClr val="accent2"/>
                </a:solidFill>
                <a:effectLst/>
                <a:latin typeface="+mn-lt"/>
              </a:rPr>
              <a:t>%</a:t>
            </a:r>
            <a:endParaRPr lang="en-US" sz="2400" b="1" dirty="0">
              <a:solidFill>
                <a:schemeClr val="accent1"/>
              </a:solidFill>
              <a:latin typeface="+mn-lt"/>
            </a:endParaRPr>
          </a:p>
        </p:txBody>
      </p:sp>
      <p:sp>
        <p:nvSpPr>
          <p:cNvPr id="33" name="Text Placeholder 5">
            <a:extLst>
              <a:ext uri="{FF2B5EF4-FFF2-40B4-BE49-F238E27FC236}">
                <a16:creationId xmlns:a16="http://schemas.microsoft.com/office/drawing/2014/main" id="{A6131BC8-D199-0A2B-ABE4-E0F9350EF8C8}"/>
              </a:ext>
            </a:extLst>
          </p:cNvPr>
          <p:cNvSpPr txBox="1">
            <a:spLocks/>
          </p:cNvSpPr>
          <p:nvPr/>
        </p:nvSpPr>
        <p:spPr>
          <a:xfrm>
            <a:off x="6502977" y="1832150"/>
            <a:ext cx="1839190" cy="98778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i="0" u="none" strike="noStrike" dirty="0">
                <a:solidFill>
                  <a:schemeClr val="accent5"/>
                </a:solidFill>
                <a:effectLst/>
                <a:latin typeface="+mn-lt"/>
              </a:rPr>
              <a:t>said it was easy to contact their GP Practice by phone (National – 49.7%)</a:t>
            </a:r>
            <a:endParaRPr lang="en-US" dirty="0">
              <a:solidFill>
                <a:schemeClr val="accent5"/>
              </a:solidFill>
              <a:latin typeface="+mn-lt"/>
            </a:endParaRPr>
          </a:p>
        </p:txBody>
      </p:sp>
      <p:sp>
        <p:nvSpPr>
          <p:cNvPr id="34" name="Text Placeholder 5">
            <a:extLst>
              <a:ext uri="{FF2B5EF4-FFF2-40B4-BE49-F238E27FC236}">
                <a16:creationId xmlns:a16="http://schemas.microsoft.com/office/drawing/2014/main" id="{9EF91FD9-18C0-282B-67DC-ED793BD74439}"/>
              </a:ext>
            </a:extLst>
          </p:cNvPr>
          <p:cNvSpPr txBox="1">
            <a:spLocks/>
          </p:cNvSpPr>
          <p:nvPr/>
        </p:nvSpPr>
        <p:spPr>
          <a:xfrm>
            <a:off x="9026237" y="1312071"/>
            <a:ext cx="1960417" cy="389449"/>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600" b="1" dirty="0">
                <a:solidFill>
                  <a:schemeClr val="accent2"/>
                </a:solidFill>
                <a:latin typeface="+mn-lt"/>
              </a:rPr>
              <a:t>45.1</a:t>
            </a:r>
            <a:r>
              <a:rPr lang="en-GB" sz="2400" b="1" i="0" u="none" strike="noStrike" dirty="0">
                <a:solidFill>
                  <a:schemeClr val="accent2"/>
                </a:solidFill>
                <a:effectLst/>
                <a:latin typeface="+mn-lt"/>
              </a:rPr>
              <a:t>%</a:t>
            </a:r>
            <a:endParaRPr lang="en-US" sz="2400" b="1" dirty="0">
              <a:solidFill>
                <a:schemeClr val="accent1"/>
              </a:solidFill>
              <a:latin typeface="+mn-lt"/>
            </a:endParaRPr>
          </a:p>
        </p:txBody>
      </p:sp>
      <p:sp>
        <p:nvSpPr>
          <p:cNvPr id="35" name="Text Placeholder 5">
            <a:extLst>
              <a:ext uri="{FF2B5EF4-FFF2-40B4-BE49-F238E27FC236}">
                <a16:creationId xmlns:a16="http://schemas.microsoft.com/office/drawing/2014/main" id="{1F2831C1-CC15-D834-857A-1B60DB932422}"/>
              </a:ext>
            </a:extLst>
          </p:cNvPr>
          <p:cNvSpPr txBox="1">
            <a:spLocks/>
          </p:cNvSpPr>
          <p:nvPr/>
        </p:nvSpPr>
        <p:spPr>
          <a:xfrm>
            <a:off x="9026237" y="1832150"/>
            <a:ext cx="2209799" cy="98778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i="0" u="none" strike="noStrike" dirty="0">
                <a:solidFill>
                  <a:schemeClr val="accent5"/>
                </a:solidFill>
                <a:effectLst/>
                <a:latin typeface="+mn-lt"/>
              </a:rPr>
              <a:t>said it was easy to use NHS App to contact their GP Practice (National – 44.8%)</a:t>
            </a:r>
            <a:endParaRPr lang="en-US" dirty="0">
              <a:solidFill>
                <a:schemeClr val="accent5"/>
              </a:solidFill>
              <a:latin typeface="+mn-lt"/>
            </a:endParaRPr>
          </a:p>
        </p:txBody>
      </p:sp>
      <p:sp>
        <p:nvSpPr>
          <p:cNvPr id="36" name="Text Placeholder 5">
            <a:extLst>
              <a:ext uri="{FF2B5EF4-FFF2-40B4-BE49-F238E27FC236}">
                <a16:creationId xmlns:a16="http://schemas.microsoft.com/office/drawing/2014/main" id="{4FD8C9B9-A8BE-FDCD-8632-F306F5DA735E}"/>
              </a:ext>
            </a:extLst>
          </p:cNvPr>
          <p:cNvSpPr txBox="1">
            <a:spLocks/>
          </p:cNvSpPr>
          <p:nvPr/>
        </p:nvSpPr>
        <p:spPr>
          <a:xfrm>
            <a:off x="818287" y="3234066"/>
            <a:ext cx="1960417" cy="389449"/>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600" b="1" dirty="0">
                <a:solidFill>
                  <a:schemeClr val="accent2"/>
                </a:solidFill>
                <a:latin typeface="+mn-lt"/>
              </a:rPr>
              <a:t>70.2</a:t>
            </a:r>
            <a:r>
              <a:rPr lang="en-GB" sz="2400" b="1" i="0" u="none" strike="noStrike" dirty="0">
                <a:solidFill>
                  <a:schemeClr val="accent2"/>
                </a:solidFill>
                <a:effectLst/>
                <a:latin typeface="+mn-lt"/>
              </a:rPr>
              <a:t>%</a:t>
            </a:r>
            <a:endParaRPr lang="en-US" sz="2400" b="1" dirty="0">
              <a:solidFill>
                <a:schemeClr val="accent1"/>
              </a:solidFill>
              <a:latin typeface="+mn-lt"/>
            </a:endParaRPr>
          </a:p>
        </p:txBody>
      </p:sp>
      <p:sp>
        <p:nvSpPr>
          <p:cNvPr id="37" name="Text Placeholder 5">
            <a:extLst>
              <a:ext uri="{FF2B5EF4-FFF2-40B4-BE49-F238E27FC236}">
                <a16:creationId xmlns:a16="http://schemas.microsoft.com/office/drawing/2014/main" id="{E0DCEE99-A6CB-3103-B97D-D0F1CF5D6DA6}"/>
              </a:ext>
            </a:extLst>
          </p:cNvPr>
          <p:cNvSpPr txBox="1">
            <a:spLocks/>
          </p:cNvSpPr>
          <p:nvPr/>
        </p:nvSpPr>
        <p:spPr>
          <a:xfrm>
            <a:off x="818287" y="3754146"/>
            <a:ext cx="2209799" cy="120820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i="0" u="none" strike="noStrike" dirty="0">
                <a:solidFill>
                  <a:schemeClr val="accent5"/>
                </a:solidFill>
                <a:effectLst/>
                <a:latin typeface="+mn-lt"/>
              </a:rPr>
              <a:t>had a good overall experience of contacting their GP Practice (National – 67.3%)</a:t>
            </a:r>
            <a:endParaRPr lang="en-US" dirty="0">
              <a:solidFill>
                <a:schemeClr val="accent5"/>
              </a:solidFill>
              <a:latin typeface="+mn-lt"/>
            </a:endParaRPr>
          </a:p>
        </p:txBody>
      </p:sp>
      <p:sp>
        <p:nvSpPr>
          <p:cNvPr id="38" name="Text Placeholder 5">
            <a:extLst>
              <a:ext uri="{FF2B5EF4-FFF2-40B4-BE49-F238E27FC236}">
                <a16:creationId xmlns:a16="http://schemas.microsoft.com/office/drawing/2014/main" id="{5CFBE4D2-CFF6-3C89-0786-5ACB068E6F4C}"/>
              </a:ext>
            </a:extLst>
          </p:cNvPr>
          <p:cNvSpPr txBox="1">
            <a:spLocks/>
          </p:cNvSpPr>
          <p:nvPr/>
        </p:nvSpPr>
        <p:spPr>
          <a:xfrm>
            <a:off x="3609109" y="3234066"/>
            <a:ext cx="1960417" cy="389449"/>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600" b="1" dirty="0">
                <a:solidFill>
                  <a:schemeClr val="accent2"/>
                </a:solidFill>
                <a:latin typeface="+mn-lt"/>
              </a:rPr>
              <a:t>81.3</a:t>
            </a:r>
            <a:r>
              <a:rPr lang="en-GB" sz="2400" b="1" i="0" u="none" strike="noStrike" dirty="0">
                <a:solidFill>
                  <a:schemeClr val="accent2"/>
                </a:solidFill>
                <a:effectLst/>
                <a:latin typeface="+mn-lt"/>
              </a:rPr>
              <a:t>%</a:t>
            </a:r>
            <a:endParaRPr lang="en-US" sz="2400" b="1" dirty="0">
              <a:solidFill>
                <a:schemeClr val="accent1"/>
              </a:solidFill>
              <a:latin typeface="+mn-lt"/>
            </a:endParaRPr>
          </a:p>
        </p:txBody>
      </p:sp>
      <p:sp>
        <p:nvSpPr>
          <p:cNvPr id="39" name="Text Placeholder 5">
            <a:extLst>
              <a:ext uri="{FF2B5EF4-FFF2-40B4-BE49-F238E27FC236}">
                <a16:creationId xmlns:a16="http://schemas.microsoft.com/office/drawing/2014/main" id="{90813791-E9FE-3E21-BEC4-CC6281A7E569}"/>
              </a:ext>
            </a:extLst>
          </p:cNvPr>
          <p:cNvSpPr txBox="1">
            <a:spLocks/>
          </p:cNvSpPr>
          <p:nvPr/>
        </p:nvSpPr>
        <p:spPr>
          <a:xfrm>
            <a:off x="3609109" y="3754146"/>
            <a:ext cx="2209799" cy="98778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i="0" u="none" strike="noStrike" dirty="0">
                <a:solidFill>
                  <a:schemeClr val="accent5"/>
                </a:solidFill>
                <a:effectLst/>
                <a:latin typeface="+mn-lt"/>
              </a:rPr>
              <a:t>of appointments took place within 2 weeks from first contact (National – 77.7%)</a:t>
            </a:r>
            <a:endParaRPr lang="en-US" dirty="0">
              <a:solidFill>
                <a:schemeClr val="accent5"/>
              </a:solidFill>
              <a:latin typeface="+mn-lt"/>
            </a:endParaRPr>
          </a:p>
        </p:txBody>
      </p:sp>
      <p:sp>
        <p:nvSpPr>
          <p:cNvPr id="40" name="Text Placeholder 5">
            <a:extLst>
              <a:ext uri="{FF2B5EF4-FFF2-40B4-BE49-F238E27FC236}">
                <a16:creationId xmlns:a16="http://schemas.microsoft.com/office/drawing/2014/main" id="{3D6CA29C-9E8A-CE0C-E874-C9DD9F393C9D}"/>
              </a:ext>
            </a:extLst>
          </p:cNvPr>
          <p:cNvSpPr txBox="1">
            <a:spLocks/>
          </p:cNvSpPr>
          <p:nvPr/>
        </p:nvSpPr>
        <p:spPr>
          <a:xfrm>
            <a:off x="6502977" y="3234066"/>
            <a:ext cx="1839190" cy="389449"/>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600" b="1" dirty="0">
                <a:solidFill>
                  <a:schemeClr val="accent2"/>
                </a:solidFill>
                <a:latin typeface="+mn-lt"/>
              </a:rPr>
              <a:t>60</a:t>
            </a:r>
            <a:r>
              <a:rPr lang="en-GB" sz="2400" b="1" i="0" u="none" strike="noStrike" dirty="0">
                <a:solidFill>
                  <a:schemeClr val="accent2"/>
                </a:solidFill>
                <a:effectLst/>
                <a:latin typeface="+mn-lt"/>
              </a:rPr>
              <a:t>%</a:t>
            </a:r>
            <a:endParaRPr lang="en-US" sz="2400" b="1" dirty="0">
              <a:solidFill>
                <a:schemeClr val="accent1"/>
              </a:solidFill>
              <a:latin typeface="+mn-lt"/>
            </a:endParaRPr>
          </a:p>
        </p:txBody>
      </p:sp>
      <p:sp>
        <p:nvSpPr>
          <p:cNvPr id="41" name="Text Placeholder 5">
            <a:extLst>
              <a:ext uri="{FF2B5EF4-FFF2-40B4-BE49-F238E27FC236}">
                <a16:creationId xmlns:a16="http://schemas.microsoft.com/office/drawing/2014/main" id="{AF26FE48-F4E2-538A-3419-2BA057233076}"/>
              </a:ext>
            </a:extLst>
          </p:cNvPr>
          <p:cNvSpPr txBox="1">
            <a:spLocks/>
          </p:cNvSpPr>
          <p:nvPr/>
        </p:nvSpPr>
        <p:spPr>
          <a:xfrm>
            <a:off x="6502976" y="3754146"/>
            <a:ext cx="1839190" cy="7114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i="0" u="none" strike="noStrike" dirty="0">
                <a:solidFill>
                  <a:schemeClr val="accent5"/>
                </a:solidFill>
                <a:effectLst/>
                <a:latin typeface="+mn-lt"/>
              </a:rPr>
              <a:t>of appointments were with a GP (National – 65%)</a:t>
            </a:r>
            <a:endParaRPr lang="en-US" dirty="0">
              <a:solidFill>
                <a:schemeClr val="accent5"/>
              </a:solidFill>
              <a:latin typeface="+mn-lt"/>
            </a:endParaRPr>
          </a:p>
        </p:txBody>
      </p:sp>
      <p:sp>
        <p:nvSpPr>
          <p:cNvPr id="42" name="Text Placeholder 5">
            <a:extLst>
              <a:ext uri="{FF2B5EF4-FFF2-40B4-BE49-F238E27FC236}">
                <a16:creationId xmlns:a16="http://schemas.microsoft.com/office/drawing/2014/main" id="{D3B73D96-0EBE-DA64-5B3F-8FB8E29F9EBD}"/>
              </a:ext>
            </a:extLst>
          </p:cNvPr>
          <p:cNvSpPr txBox="1">
            <a:spLocks/>
          </p:cNvSpPr>
          <p:nvPr/>
        </p:nvSpPr>
        <p:spPr>
          <a:xfrm>
            <a:off x="9026237" y="3234066"/>
            <a:ext cx="1960417" cy="389449"/>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600" b="1" dirty="0">
                <a:solidFill>
                  <a:schemeClr val="accent2"/>
                </a:solidFill>
                <a:latin typeface="+mn-lt"/>
              </a:rPr>
              <a:t>88.9</a:t>
            </a:r>
            <a:r>
              <a:rPr lang="en-GB" sz="2400" b="1" i="0" u="none" strike="noStrike" dirty="0">
                <a:solidFill>
                  <a:schemeClr val="accent2"/>
                </a:solidFill>
                <a:effectLst/>
                <a:latin typeface="+mn-lt"/>
              </a:rPr>
              <a:t>%</a:t>
            </a:r>
            <a:endParaRPr lang="en-US" sz="2400" b="1" dirty="0">
              <a:solidFill>
                <a:schemeClr val="accent1"/>
              </a:solidFill>
              <a:latin typeface="+mn-lt"/>
            </a:endParaRPr>
          </a:p>
        </p:txBody>
      </p:sp>
      <p:sp>
        <p:nvSpPr>
          <p:cNvPr id="43" name="Text Placeholder 5">
            <a:extLst>
              <a:ext uri="{FF2B5EF4-FFF2-40B4-BE49-F238E27FC236}">
                <a16:creationId xmlns:a16="http://schemas.microsoft.com/office/drawing/2014/main" id="{925A62CE-DB4D-5A17-0767-16F7DEC6C529}"/>
              </a:ext>
            </a:extLst>
          </p:cNvPr>
          <p:cNvSpPr txBox="1">
            <a:spLocks/>
          </p:cNvSpPr>
          <p:nvPr/>
        </p:nvSpPr>
        <p:spPr>
          <a:xfrm>
            <a:off x="9026237" y="3754146"/>
            <a:ext cx="2209799" cy="98778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i="0" u="none" strike="noStrike" dirty="0">
                <a:solidFill>
                  <a:schemeClr val="accent5"/>
                </a:solidFill>
                <a:effectLst/>
                <a:latin typeface="+mn-lt"/>
              </a:rPr>
              <a:t>had a good overall experience of using pharmacy services (National- 86.8%)</a:t>
            </a:r>
            <a:endParaRPr lang="en-US" dirty="0">
              <a:solidFill>
                <a:schemeClr val="accent5"/>
              </a:solidFill>
              <a:latin typeface="+mn-lt"/>
            </a:endParaRPr>
          </a:p>
        </p:txBody>
      </p:sp>
      <p:sp>
        <p:nvSpPr>
          <p:cNvPr id="44" name="Text Placeholder 5">
            <a:extLst>
              <a:ext uri="{FF2B5EF4-FFF2-40B4-BE49-F238E27FC236}">
                <a16:creationId xmlns:a16="http://schemas.microsoft.com/office/drawing/2014/main" id="{B196BB7C-EBB5-D1EB-E877-5E5EEC7EA7A1}"/>
              </a:ext>
            </a:extLst>
          </p:cNvPr>
          <p:cNvSpPr txBox="1">
            <a:spLocks/>
          </p:cNvSpPr>
          <p:nvPr/>
        </p:nvSpPr>
        <p:spPr>
          <a:xfrm>
            <a:off x="838202" y="5322952"/>
            <a:ext cx="976744" cy="389449"/>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600" b="1" dirty="0">
                <a:solidFill>
                  <a:schemeClr val="accent2"/>
                </a:solidFill>
                <a:latin typeface="+mn-lt"/>
              </a:rPr>
              <a:t>7.0</a:t>
            </a:r>
            <a:r>
              <a:rPr lang="en-GB" sz="2400" b="1" i="0" u="none" strike="noStrike" dirty="0">
                <a:solidFill>
                  <a:schemeClr val="accent2"/>
                </a:solidFill>
                <a:effectLst/>
                <a:latin typeface="+mn-lt"/>
              </a:rPr>
              <a:t>%</a:t>
            </a:r>
            <a:endParaRPr lang="en-US" sz="2400" b="1" dirty="0">
              <a:solidFill>
                <a:schemeClr val="accent1"/>
              </a:solidFill>
              <a:latin typeface="+mn-lt"/>
            </a:endParaRPr>
          </a:p>
        </p:txBody>
      </p:sp>
      <p:sp>
        <p:nvSpPr>
          <p:cNvPr id="45" name="Text Placeholder 5">
            <a:extLst>
              <a:ext uri="{FF2B5EF4-FFF2-40B4-BE49-F238E27FC236}">
                <a16:creationId xmlns:a16="http://schemas.microsoft.com/office/drawing/2014/main" id="{CB46134E-B08C-4DE5-8FED-2892B0E4E970}"/>
              </a:ext>
            </a:extLst>
          </p:cNvPr>
          <p:cNvSpPr txBox="1">
            <a:spLocks/>
          </p:cNvSpPr>
          <p:nvPr/>
        </p:nvSpPr>
        <p:spPr>
          <a:xfrm>
            <a:off x="1943100" y="5322952"/>
            <a:ext cx="3418609" cy="753015"/>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i="0" u="none" strike="noStrike" dirty="0">
                <a:solidFill>
                  <a:schemeClr val="accent5"/>
                </a:solidFill>
                <a:effectLst/>
                <a:latin typeface="+mn-lt"/>
              </a:rPr>
              <a:t>used a pharmacy due to a referral from their GP Practice, NHS 111 or A&amp;E (National – 7.3%)</a:t>
            </a:r>
            <a:endParaRPr lang="en-US" dirty="0">
              <a:solidFill>
                <a:schemeClr val="accent5"/>
              </a:solidFill>
              <a:latin typeface="+mn-lt"/>
            </a:endParaRPr>
          </a:p>
        </p:txBody>
      </p:sp>
      <p:sp>
        <p:nvSpPr>
          <p:cNvPr id="46" name="Text Placeholder 5">
            <a:extLst>
              <a:ext uri="{FF2B5EF4-FFF2-40B4-BE49-F238E27FC236}">
                <a16:creationId xmlns:a16="http://schemas.microsoft.com/office/drawing/2014/main" id="{FBA90812-B6E3-D334-7E66-45AC76DAC9B5}"/>
              </a:ext>
            </a:extLst>
          </p:cNvPr>
          <p:cNvSpPr txBox="1">
            <a:spLocks/>
          </p:cNvSpPr>
          <p:nvPr/>
        </p:nvSpPr>
        <p:spPr>
          <a:xfrm>
            <a:off x="5922819" y="5322952"/>
            <a:ext cx="1212271" cy="389449"/>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600" b="1" dirty="0">
                <a:solidFill>
                  <a:schemeClr val="accent2"/>
                </a:solidFill>
                <a:latin typeface="+mn-lt"/>
              </a:rPr>
              <a:t>73.5</a:t>
            </a:r>
            <a:r>
              <a:rPr lang="en-GB" sz="2400" b="1" i="0" u="none" strike="noStrike" dirty="0">
                <a:solidFill>
                  <a:schemeClr val="accent2"/>
                </a:solidFill>
                <a:effectLst/>
                <a:latin typeface="+mn-lt"/>
              </a:rPr>
              <a:t>%</a:t>
            </a:r>
            <a:endParaRPr lang="en-US" sz="2400" b="1" dirty="0">
              <a:solidFill>
                <a:schemeClr val="accent1"/>
              </a:solidFill>
              <a:latin typeface="+mn-lt"/>
            </a:endParaRPr>
          </a:p>
        </p:txBody>
      </p:sp>
      <p:sp>
        <p:nvSpPr>
          <p:cNvPr id="47" name="Text Placeholder 5">
            <a:extLst>
              <a:ext uri="{FF2B5EF4-FFF2-40B4-BE49-F238E27FC236}">
                <a16:creationId xmlns:a16="http://schemas.microsoft.com/office/drawing/2014/main" id="{0C1AD658-91E6-F75D-5CDC-DCC6CD1A93A4}"/>
              </a:ext>
            </a:extLst>
          </p:cNvPr>
          <p:cNvSpPr txBox="1">
            <a:spLocks/>
          </p:cNvSpPr>
          <p:nvPr/>
        </p:nvSpPr>
        <p:spPr>
          <a:xfrm>
            <a:off x="7294419" y="5322952"/>
            <a:ext cx="3941617" cy="753015"/>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i="0" u="none" strike="noStrike" dirty="0">
                <a:solidFill>
                  <a:schemeClr val="accent5"/>
                </a:solidFill>
                <a:effectLst/>
                <a:latin typeface="+mn-lt"/>
              </a:rPr>
              <a:t>reported a good overall experience of NHS dental services (National – 69.2%)</a:t>
            </a:r>
            <a:endParaRPr lang="en-US" dirty="0">
              <a:solidFill>
                <a:schemeClr val="accent5"/>
              </a:solidFill>
              <a:latin typeface="+mn-lt"/>
            </a:endParaRPr>
          </a:p>
        </p:txBody>
      </p:sp>
      <p:sp>
        <p:nvSpPr>
          <p:cNvPr id="4" name="Footer Placeholder 3">
            <a:extLst>
              <a:ext uri="{FF2B5EF4-FFF2-40B4-BE49-F238E27FC236}">
                <a16:creationId xmlns:a16="http://schemas.microsoft.com/office/drawing/2014/main" id="{5DC12810-D4D5-1D1E-643B-93E64DF925E0}"/>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5" name="Slide Number Placeholder 4">
            <a:extLst>
              <a:ext uri="{FF2B5EF4-FFF2-40B4-BE49-F238E27FC236}">
                <a16:creationId xmlns:a16="http://schemas.microsoft.com/office/drawing/2014/main" id="{6CA90356-A58B-386A-0A75-3172F2C0A9C9}"/>
              </a:ext>
            </a:extLst>
          </p:cNvPr>
          <p:cNvSpPr>
            <a:spLocks noGrp="1"/>
          </p:cNvSpPr>
          <p:nvPr>
            <p:ph type="sldNum" sz="quarter" idx="12"/>
          </p:nvPr>
        </p:nvSpPr>
        <p:spPr/>
        <p:txBody>
          <a:bodyPr/>
          <a:lstStyle/>
          <a:p>
            <a:fld id="{CD8E907E-315C-F745-8CA6-CE49E976B740}" type="slidenum">
              <a:rPr lang="en-US" smtClean="0"/>
              <a:pPr/>
              <a:t>20</a:t>
            </a:fld>
            <a:endParaRPr lang="en-US" dirty="0"/>
          </a:p>
        </p:txBody>
      </p:sp>
    </p:spTree>
    <p:extLst>
      <p:ext uri="{BB962C8B-B14F-4D97-AF65-F5344CB8AC3E}">
        <p14:creationId xmlns:p14="http://schemas.microsoft.com/office/powerpoint/2010/main" val="15898894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C9976B7-D594-6CC6-1094-D01CFAB524CD}"/>
              </a:ext>
              <a:ext uri="{C183D7F6-B498-43B3-948B-1728B52AA6E4}">
                <adec:decorative xmlns:adec="http://schemas.microsoft.com/office/drawing/2017/decorative" val="1"/>
              </a:ext>
            </a:extLst>
          </p:cNvPr>
          <p:cNvSpPr/>
          <p:nvPr/>
        </p:nvSpPr>
        <p:spPr>
          <a:xfrm>
            <a:off x="4421995" y="1294820"/>
            <a:ext cx="3348000" cy="4861181"/>
          </a:xfrm>
          <a:prstGeom prst="rect">
            <a:avLst/>
          </a:prstGeom>
          <a:solidFill>
            <a:schemeClr val="accent2">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E3B6980B-B21D-7D63-6EFD-35631F7D58BF}"/>
              </a:ext>
              <a:ext uri="{C183D7F6-B498-43B3-948B-1728B52AA6E4}">
                <adec:decorative xmlns:adec="http://schemas.microsoft.com/office/drawing/2017/decorative" val="1"/>
              </a:ext>
            </a:extLst>
          </p:cNvPr>
          <p:cNvSpPr/>
          <p:nvPr/>
        </p:nvSpPr>
        <p:spPr>
          <a:xfrm>
            <a:off x="8005791" y="1294820"/>
            <a:ext cx="3348000" cy="4861181"/>
          </a:xfrm>
          <a:prstGeom prst="rect">
            <a:avLst/>
          </a:prstGeom>
          <a:solidFill>
            <a:schemeClr val="accent4">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CDBE4BC6-09D1-DFCE-1F43-01865835144A}"/>
              </a:ext>
              <a:ext uri="{C183D7F6-B498-43B3-948B-1728B52AA6E4}">
                <adec:decorative xmlns:adec="http://schemas.microsoft.com/office/drawing/2017/decorative" val="1"/>
              </a:ext>
            </a:extLst>
          </p:cNvPr>
          <p:cNvSpPr/>
          <p:nvPr/>
        </p:nvSpPr>
        <p:spPr>
          <a:xfrm>
            <a:off x="838199" y="1294820"/>
            <a:ext cx="3348000" cy="4861181"/>
          </a:xfrm>
          <a:prstGeom prst="rect">
            <a:avLst/>
          </a:prstGeom>
          <a:solidFill>
            <a:schemeClr val="accent6">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3335DDA-BE4E-656D-9F64-07CA7B19DB6E}"/>
              </a:ext>
            </a:extLst>
          </p:cNvPr>
          <p:cNvSpPr>
            <a:spLocks noGrp="1"/>
          </p:cNvSpPr>
          <p:nvPr>
            <p:ph type="title"/>
          </p:nvPr>
        </p:nvSpPr>
        <p:spPr>
          <a:xfrm>
            <a:off x="838200" y="365126"/>
            <a:ext cx="10515600" cy="636360"/>
          </a:xfrm>
        </p:spPr>
        <p:txBody>
          <a:bodyPr>
            <a:normAutofit/>
          </a:bodyPr>
          <a:lstStyle/>
          <a:p>
            <a:r>
              <a:rPr lang="en-GB" sz="3200" dirty="0"/>
              <a:t>Delegation of Pharmacy, Optometry and Dentistry</a:t>
            </a:r>
          </a:p>
        </p:txBody>
      </p:sp>
      <p:sp>
        <p:nvSpPr>
          <p:cNvPr id="5" name="Content Placeholder 4">
            <a:extLst>
              <a:ext uri="{FF2B5EF4-FFF2-40B4-BE49-F238E27FC236}">
                <a16:creationId xmlns:a16="http://schemas.microsoft.com/office/drawing/2014/main" id="{90C6A810-9DCD-9275-7EB7-49BF2F1D0EDC}"/>
              </a:ext>
            </a:extLst>
          </p:cNvPr>
          <p:cNvSpPr>
            <a:spLocks noGrp="1"/>
          </p:cNvSpPr>
          <p:nvPr>
            <p:ph idx="1"/>
          </p:nvPr>
        </p:nvSpPr>
        <p:spPr>
          <a:xfrm>
            <a:off x="838200" y="2611763"/>
            <a:ext cx="3347999" cy="3565200"/>
          </a:xfrm>
        </p:spPr>
        <p:txBody>
          <a:bodyPr lIns="216000" tIns="216000" rIns="216000" bIns="180000">
            <a:normAutofit/>
          </a:bodyPr>
          <a:lstStyle/>
          <a:p>
            <a:pPr marL="0" indent="0">
              <a:buNone/>
            </a:pPr>
            <a:r>
              <a:rPr lang="en-GB" sz="2400" b="1" dirty="0">
                <a:solidFill>
                  <a:schemeClr val="accent1"/>
                </a:solidFill>
              </a:rPr>
              <a:t>Developing a local dental plan</a:t>
            </a:r>
            <a:endParaRPr lang="en-GB" sz="1800" dirty="0"/>
          </a:p>
          <a:p>
            <a:pPr marL="0" indent="0">
              <a:buNone/>
            </a:pPr>
            <a:r>
              <a:rPr lang="en-GB" sz="1800" dirty="0"/>
              <a:t>Recovery from COVID-19</a:t>
            </a:r>
          </a:p>
          <a:p>
            <a:pPr marL="0" indent="0">
              <a:buNone/>
            </a:pPr>
            <a:r>
              <a:rPr lang="en-GB" sz="1800" dirty="0"/>
              <a:t>Improving recruitment and retention</a:t>
            </a:r>
          </a:p>
          <a:p>
            <a:pPr marL="0" indent="0">
              <a:buNone/>
            </a:pPr>
            <a:r>
              <a:rPr lang="en-GB" sz="1800" dirty="0"/>
              <a:t>Ability to rebase contracts and shift activity where needed</a:t>
            </a:r>
          </a:p>
          <a:p>
            <a:pPr marL="0" indent="0">
              <a:buNone/>
            </a:pPr>
            <a:r>
              <a:rPr lang="en-GB" sz="1800" dirty="0"/>
              <a:t>Using Health Equity Audit </a:t>
            </a:r>
            <a:br>
              <a:rPr lang="en-GB" sz="1800" dirty="0"/>
            </a:br>
            <a:r>
              <a:rPr lang="en-GB" sz="1800" dirty="0"/>
              <a:t>to prioritise</a:t>
            </a:r>
          </a:p>
        </p:txBody>
      </p:sp>
      <p:sp>
        <p:nvSpPr>
          <p:cNvPr id="11" name="Content Placeholder 4">
            <a:extLst>
              <a:ext uri="{FF2B5EF4-FFF2-40B4-BE49-F238E27FC236}">
                <a16:creationId xmlns:a16="http://schemas.microsoft.com/office/drawing/2014/main" id="{104EC738-C46E-7CBC-E9EA-78285A413C2D}"/>
              </a:ext>
            </a:extLst>
          </p:cNvPr>
          <p:cNvSpPr txBox="1">
            <a:spLocks/>
          </p:cNvSpPr>
          <p:nvPr/>
        </p:nvSpPr>
        <p:spPr>
          <a:xfrm>
            <a:off x="4421992" y="2590800"/>
            <a:ext cx="3347999" cy="3565200"/>
          </a:xfrm>
          <a:prstGeom prst="rect">
            <a:avLst/>
          </a:prstGeom>
        </p:spPr>
        <p:txBody>
          <a:bodyPr vert="horz" lIns="216000" tIns="216000" rIns="216000" bIns="180000" rtlCol="0">
            <a:normAutofit/>
          </a:bodyPr>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b="1" dirty="0">
                <a:solidFill>
                  <a:schemeClr val="accent1"/>
                </a:solidFill>
              </a:rPr>
              <a:t>Optometry</a:t>
            </a:r>
          </a:p>
          <a:p>
            <a:pPr marL="0" indent="0">
              <a:buFont typeface="Arial" panose="020B0604020202020204" pitchFamily="34" charset="0"/>
              <a:buNone/>
            </a:pPr>
            <a:r>
              <a:rPr lang="en-GB" sz="1800" dirty="0"/>
              <a:t>Special schools programme (free NHS eye tests)</a:t>
            </a:r>
          </a:p>
          <a:p>
            <a:pPr marL="0" indent="0">
              <a:buFont typeface="Arial" panose="020B0604020202020204" pitchFamily="34" charset="0"/>
              <a:buNone/>
            </a:pPr>
            <a:r>
              <a:rPr lang="en-GB" sz="1800" dirty="0"/>
              <a:t>Quality in Optometry </a:t>
            </a:r>
          </a:p>
          <a:p>
            <a:pPr marL="0" indent="0">
              <a:buFont typeface="Arial" panose="020B0604020202020204" pitchFamily="34" charset="0"/>
              <a:buNone/>
            </a:pPr>
            <a:endParaRPr lang="en-GB" sz="1800" dirty="0"/>
          </a:p>
          <a:p>
            <a:pPr marL="0" indent="0">
              <a:buFont typeface="Arial" panose="020B0604020202020204" pitchFamily="34" charset="0"/>
              <a:buNone/>
            </a:pPr>
            <a:endParaRPr lang="en-GB" sz="1800" dirty="0"/>
          </a:p>
        </p:txBody>
      </p:sp>
      <p:sp>
        <p:nvSpPr>
          <p:cNvPr id="12" name="Content Placeholder 4">
            <a:extLst>
              <a:ext uri="{FF2B5EF4-FFF2-40B4-BE49-F238E27FC236}">
                <a16:creationId xmlns:a16="http://schemas.microsoft.com/office/drawing/2014/main" id="{1E16B4A3-BEE5-2195-98C2-F48E818E3B81}"/>
              </a:ext>
            </a:extLst>
          </p:cNvPr>
          <p:cNvSpPr txBox="1">
            <a:spLocks/>
          </p:cNvSpPr>
          <p:nvPr/>
        </p:nvSpPr>
        <p:spPr>
          <a:xfrm>
            <a:off x="8005784" y="2577715"/>
            <a:ext cx="3347999" cy="3565200"/>
          </a:xfrm>
          <a:prstGeom prst="rect">
            <a:avLst/>
          </a:prstGeom>
        </p:spPr>
        <p:txBody>
          <a:bodyPr vert="horz" lIns="216000" tIns="216000" rIns="216000" bIns="180000" rtlCol="0">
            <a:normAutofit/>
          </a:bodyPr>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b="1" dirty="0">
                <a:solidFill>
                  <a:schemeClr val="accent1"/>
                </a:solidFill>
              </a:rPr>
              <a:t>Maximising Pharmacy First</a:t>
            </a:r>
          </a:p>
          <a:p>
            <a:pPr marL="0" indent="0">
              <a:buFont typeface="Arial" panose="020B0604020202020204" pitchFamily="34" charset="0"/>
              <a:buNone/>
            </a:pPr>
            <a:r>
              <a:rPr lang="en-GB" sz="1800" dirty="0"/>
              <a:t>7 common conditions enabling patients to get certain prescription medications directly from </a:t>
            </a:r>
            <a:br>
              <a:rPr lang="en-GB" sz="1800" dirty="0"/>
            </a:br>
            <a:r>
              <a:rPr lang="en-GB" sz="1800" dirty="0"/>
              <a:t>a pharmacy without a GP appointment</a:t>
            </a:r>
          </a:p>
        </p:txBody>
      </p:sp>
      <p:pic>
        <p:nvPicPr>
          <p:cNvPr id="16" name="Picture 15">
            <a:extLst>
              <a:ext uri="{FF2B5EF4-FFF2-40B4-BE49-F238E27FC236}">
                <a16:creationId xmlns:a16="http://schemas.microsoft.com/office/drawing/2014/main" id="{E1CAC373-C096-2D73-D29B-4FB7E587091C}"/>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2571" y="1463944"/>
            <a:ext cx="1157818" cy="1157818"/>
          </a:xfrm>
          <a:prstGeom prst="rect">
            <a:avLst/>
          </a:prstGeom>
        </p:spPr>
      </p:pic>
      <p:pic>
        <p:nvPicPr>
          <p:cNvPr id="18" name="Picture 17">
            <a:extLst>
              <a:ext uri="{FF2B5EF4-FFF2-40B4-BE49-F238E27FC236}">
                <a16:creationId xmlns:a16="http://schemas.microsoft.com/office/drawing/2014/main" id="{8170BEC6-F36F-D080-57D6-9E7C7B43B1D0}"/>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653264" y="1458139"/>
            <a:ext cx="1157818" cy="1157818"/>
          </a:xfrm>
          <a:prstGeom prst="rect">
            <a:avLst/>
          </a:prstGeom>
        </p:spPr>
      </p:pic>
      <p:pic>
        <p:nvPicPr>
          <p:cNvPr id="20" name="Picture 19">
            <a:extLst>
              <a:ext uri="{FF2B5EF4-FFF2-40B4-BE49-F238E27FC236}">
                <a16:creationId xmlns:a16="http://schemas.microsoft.com/office/drawing/2014/main" id="{33E9D837-9435-75EC-27DE-75E737183872}"/>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246313" y="1463944"/>
            <a:ext cx="1157818" cy="1157818"/>
          </a:xfrm>
          <a:prstGeom prst="rect">
            <a:avLst/>
          </a:prstGeom>
        </p:spPr>
      </p:pic>
    </p:spTree>
    <p:extLst>
      <p:ext uri="{BB962C8B-B14F-4D97-AF65-F5344CB8AC3E}">
        <p14:creationId xmlns:p14="http://schemas.microsoft.com/office/powerpoint/2010/main" val="8067529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EC0EF-BA53-A1D5-D8E8-7220EE2B23A8}"/>
              </a:ext>
            </a:extLst>
          </p:cNvPr>
          <p:cNvSpPr>
            <a:spLocks noGrp="1"/>
          </p:cNvSpPr>
          <p:nvPr>
            <p:ph type="ctrTitle"/>
          </p:nvPr>
        </p:nvSpPr>
        <p:spPr/>
        <p:txBody>
          <a:bodyPr/>
          <a:lstStyle/>
          <a:p>
            <a:r>
              <a:rPr lang="en-GB" sz="3400" dirty="0"/>
              <a:t>System Finance and Accounts</a:t>
            </a:r>
            <a:br>
              <a:rPr lang="en-GB" sz="6600" dirty="0"/>
            </a:br>
            <a:r>
              <a:rPr lang="en-GB" sz="2800" dirty="0">
                <a:solidFill>
                  <a:srgbClr val="425563"/>
                </a:solidFill>
              </a:rPr>
              <a:t>Paul Brown, Chief Finance Officer</a:t>
            </a:r>
            <a:endParaRPr lang="en-US" sz="2800" dirty="0"/>
          </a:p>
        </p:txBody>
      </p:sp>
      <p:sp>
        <p:nvSpPr>
          <p:cNvPr id="3" name="Subtitle 2">
            <a:extLst>
              <a:ext uri="{FF2B5EF4-FFF2-40B4-BE49-F238E27FC236}">
                <a16:creationId xmlns:a16="http://schemas.microsoft.com/office/drawing/2014/main" id="{ECFF25F0-A25F-6528-1B5D-2293F30CB803}"/>
              </a:ext>
            </a:extLst>
          </p:cNvPr>
          <p:cNvSpPr>
            <a:spLocks noGrp="1"/>
          </p:cNvSpPr>
          <p:nvPr>
            <p:ph type="subTitle" idx="1"/>
          </p:nvPr>
        </p:nvSpPr>
        <p:spPr/>
        <p:txBody>
          <a:bodyPr/>
          <a:lstStyle/>
          <a:p>
            <a:endParaRPr lang="en-US"/>
          </a:p>
        </p:txBody>
      </p:sp>
      <p:pic>
        <p:nvPicPr>
          <p:cNvPr id="7" name="Picture Placeholder 6">
            <a:extLst>
              <a:ext uri="{FF2B5EF4-FFF2-40B4-BE49-F238E27FC236}">
                <a16:creationId xmlns:a16="http://schemas.microsoft.com/office/drawing/2014/main" id="{E9F44D15-9EEE-088A-4D42-C373D42A5FB1}"/>
              </a:ext>
              <a:ext uri="{C183D7F6-B498-43B3-948B-1728B52AA6E4}">
                <adec:decorative xmlns:adec="http://schemas.microsoft.com/office/drawing/2017/decorative" val="1"/>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t="31" b="31"/>
          <a:stretch/>
        </p:blipFill>
        <p:spPr/>
      </p:pic>
      <p:pic>
        <p:nvPicPr>
          <p:cNvPr id="14" name="Picture Placeholder 13">
            <a:extLst>
              <a:ext uri="{FF2B5EF4-FFF2-40B4-BE49-F238E27FC236}">
                <a16:creationId xmlns:a16="http://schemas.microsoft.com/office/drawing/2014/main" id="{0BEA9A73-943B-AD5A-EA3D-72A0F641BCCC}"/>
              </a:ext>
              <a:ext uri="{C183D7F6-B498-43B3-948B-1728B52AA6E4}">
                <adec:decorative xmlns:adec="http://schemas.microsoft.com/office/drawing/2017/decorative" val="1"/>
              </a:ext>
            </a:extLst>
          </p:cNvPr>
          <p:cNvPicPr>
            <a:picLocks noGrp="1" noChangeAspect="1"/>
          </p:cNvPicPr>
          <p:nvPr>
            <p:ph type="pic" sz="quarter" idx="11"/>
          </p:nvPr>
        </p:nvPicPr>
        <p:blipFill rotWithShape="1">
          <a:blip r:embed="rId4" cstate="print">
            <a:extLst>
              <a:ext uri="{28A0092B-C50C-407E-A947-70E740481C1C}">
                <a14:useLocalDpi xmlns:a14="http://schemas.microsoft.com/office/drawing/2010/main"/>
              </a:ext>
            </a:extLst>
          </a:blip>
          <a:srcRect/>
          <a:stretch/>
        </p:blipFill>
        <p:spPr/>
      </p:pic>
      <p:pic>
        <p:nvPicPr>
          <p:cNvPr id="12" name="Picture Placeholder 11">
            <a:extLst>
              <a:ext uri="{FF2B5EF4-FFF2-40B4-BE49-F238E27FC236}">
                <a16:creationId xmlns:a16="http://schemas.microsoft.com/office/drawing/2014/main" id="{33DF9B65-65AE-A322-C9EB-5AA0B4E858B0}"/>
              </a:ext>
              <a:ext uri="{C183D7F6-B498-43B3-948B-1728B52AA6E4}">
                <adec:decorative xmlns:adec="http://schemas.microsoft.com/office/drawing/2017/decorative" val="1"/>
              </a:ext>
            </a:extLst>
          </p:cNvPr>
          <p:cNvPicPr>
            <a:picLocks noGrp="1" noChangeAspect="1"/>
          </p:cNvPicPr>
          <p:nvPr>
            <p:ph type="pic" sz="quarter" idx="12"/>
          </p:nvPr>
        </p:nvPicPr>
        <p:blipFill rotWithShape="1">
          <a:blip r:embed="rId5" cstate="print">
            <a:extLst>
              <a:ext uri="{28A0092B-C50C-407E-A947-70E740481C1C}">
                <a14:useLocalDpi xmlns:a14="http://schemas.microsoft.com/office/drawing/2010/main"/>
              </a:ext>
            </a:extLst>
          </a:blip>
          <a:srcRect l="56" r="56"/>
          <a:stretch/>
        </p:blipFill>
        <p:spPr/>
      </p:pic>
    </p:spTree>
    <p:extLst>
      <p:ext uri="{BB962C8B-B14F-4D97-AF65-F5344CB8AC3E}">
        <p14:creationId xmlns:p14="http://schemas.microsoft.com/office/powerpoint/2010/main" val="38114296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C3B28CFF-C0BB-94A2-393E-23E6410953A0}"/>
              </a:ext>
            </a:extLst>
          </p:cNvPr>
          <p:cNvSpPr>
            <a:spLocks noGrp="1"/>
          </p:cNvSpPr>
          <p:nvPr>
            <p:ph type="title"/>
          </p:nvPr>
        </p:nvSpPr>
        <p:spPr/>
        <p:txBody>
          <a:bodyPr>
            <a:normAutofit/>
          </a:bodyPr>
          <a:lstStyle/>
          <a:p>
            <a:r>
              <a:rPr lang="en-US" dirty="0"/>
              <a:t>System Finance and Accounts</a:t>
            </a:r>
            <a:br>
              <a:rPr lang="en-US" dirty="0"/>
            </a:br>
            <a:br>
              <a:rPr lang="en-US" sz="700" dirty="0"/>
            </a:br>
            <a:r>
              <a:rPr lang="en-US" sz="3100" dirty="0">
                <a:solidFill>
                  <a:srgbClr val="425563"/>
                </a:solidFill>
              </a:rPr>
              <a:t>Paul Brown, Chief Financial Officer</a:t>
            </a:r>
          </a:p>
        </p:txBody>
      </p:sp>
      <p:sp>
        <p:nvSpPr>
          <p:cNvPr id="3" name="Content Placeholder 2">
            <a:extLst>
              <a:ext uri="{FF2B5EF4-FFF2-40B4-BE49-F238E27FC236}">
                <a16:creationId xmlns:a16="http://schemas.microsoft.com/office/drawing/2014/main" id="{E2898982-2E53-05C0-CE83-FE5FB58748A8}"/>
              </a:ext>
            </a:extLst>
          </p:cNvPr>
          <p:cNvSpPr>
            <a:spLocks noGrp="1"/>
          </p:cNvSpPr>
          <p:nvPr>
            <p:ph idx="1"/>
          </p:nvPr>
        </p:nvSpPr>
        <p:spPr/>
        <p:txBody>
          <a:bodyPr/>
          <a:lstStyle/>
          <a:p>
            <a:pPr marL="0" indent="0">
              <a:buNone/>
            </a:pPr>
            <a:r>
              <a:rPr lang="en-GB" sz="2800" b="1" dirty="0">
                <a:solidFill>
                  <a:srgbClr val="425563"/>
                </a:solidFill>
              </a:rPr>
              <a:t>Where we spent our money in 2023/24</a:t>
            </a:r>
          </a:p>
          <a:p>
            <a:endParaRPr lang="en-US" dirty="0"/>
          </a:p>
        </p:txBody>
      </p:sp>
      <p:pic>
        <p:nvPicPr>
          <p:cNvPr id="8" name="Picture 7" descr="Pie chart showing where we spent our money in 2023/24. Services from NHS Trusts - £960.9m. Services from Foundation Trusts -£686.2m. Purchase of healthcare from non-NHS bodies - £355.2m. Prescribing - £238.9m. Primary Care - £234.2m. Other - £77m. Dental Services - £58m. Pharmaceutical Services - £44.4m. Purchase of Social Care - £42m. Staff - £19.7m.&#13;&#10;">
            <a:extLst>
              <a:ext uri="{FF2B5EF4-FFF2-40B4-BE49-F238E27FC236}">
                <a16:creationId xmlns:a16="http://schemas.microsoft.com/office/drawing/2014/main" id="{D5A60A27-2433-1B68-0BAF-5205D2289737}"/>
              </a:ext>
            </a:extLst>
          </p:cNvPr>
          <p:cNvPicPr>
            <a:picLocks noChangeAspect="1"/>
          </p:cNvPicPr>
          <p:nvPr/>
        </p:nvPicPr>
        <p:blipFill>
          <a:blip r:embed="rId2"/>
          <a:stretch>
            <a:fillRect/>
          </a:stretch>
        </p:blipFill>
        <p:spPr>
          <a:xfrm>
            <a:off x="838199" y="2350091"/>
            <a:ext cx="8107017" cy="3597047"/>
          </a:xfrm>
          <a:prstGeom prst="rect">
            <a:avLst/>
          </a:prstGeom>
        </p:spPr>
      </p:pic>
      <p:sp>
        <p:nvSpPr>
          <p:cNvPr id="5" name="TextBox 4">
            <a:extLst>
              <a:ext uri="{FF2B5EF4-FFF2-40B4-BE49-F238E27FC236}">
                <a16:creationId xmlns:a16="http://schemas.microsoft.com/office/drawing/2014/main" id="{807251A1-80BF-3F88-863C-B92C277BDC9D}"/>
              </a:ext>
            </a:extLst>
          </p:cNvPr>
          <p:cNvSpPr txBox="1"/>
          <p:nvPr/>
        </p:nvSpPr>
        <p:spPr>
          <a:xfrm>
            <a:off x="9250017" y="2323587"/>
            <a:ext cx="2103782" cy="3693319"/>
          </a:xfrm>
          <a:prstGeom prst="rect">
            <a:avLst/>
          </a:prstGeom>
          <a:noFill/>
        </p:spPr>
        <p:txBody>
          <a:bodyPr wrap="square" lIns="0" tIns="0" rIns="0" bIns="0">
            <a:spAutoFit/>
          </a:bodyPr>
          <a:lstStyle/>
          <a:p>
            <a:r>
              <a:rPr lang="en-GB" sz="20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In addition to the </a:t>
            </a:r>
            <a:r>
              <a:rPr lang="en-GB" sz="2000" b="1"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£2.7bn above, </a:t>
            </a:r>
            <a:r>
              <a:rPr lang="en-GB" sz="20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the NHS Provider Trusts based in Staffordshire generated </a:t>
            </a:r>
            <a:r>
              <a:rPr lang="en-GB" sz="2000" b="1"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£932</a:t>
            </a:r>
            <a:r>
              <a:rPr lang="en-GB" sz="2000" b="1"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rPr>
              <a:t>m</a:t>
            </a:r>
            <a:r>
              <a:rPr lang="en-GB" sz="2000" b="1"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 of income </a:t>
            </a:r>
            <a:r>
              <a:rPr lang="en-GB" sz="20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from other sources, meaning that the total spend in 2023/24 was </a:t>
            </a:r>
            <a:r>
              <a:rPr lang="en-GB" sz="2000" b="1"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£3.6bn</a:t>
            </a:r>
            <a:r>
              <a:rPr lang="en-GB" sz="2000" b="1"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rPr>
              <a:t>.</a:t>
            </a:r>
            <a:endParaRPr lang="en-GB" sz="2000" b="1"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3" name="Footer Placeholder 12">
            <a:extLst>
              <a:ext uri="{FF2B5EF4-FFF2-40B4-BE49-F238E27FC236}">
                <a16:creationId xmlns:a16="http://schemas.microsoft.com/office/drawing/2014/main" id="{40D30E55-65C8-9C66-83CE-DE28854FE844}"/>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
        <p:nvSpPr>
          <p:cNvPr id="14" name="Slide Number Placeholder 13">
            <a:extLst>
              <a:ext uri="{FF2B5EF4-FFF2-40B4-BE49-F238E27FC236}">
                <a16:creationId xmlns:a16="http://schemas.microsoft.com/office/drawing/2014/main" id="{00CDC22B-D201-C342-F435-71A6E053B54E}"/>
              </a:ext>
            </a:extLst>
          </p:cNvPr>
          <p:cNvSpPr>
            <a:spLocks noGrp="1"/>
          </p:cNvSpPr>
          <p:nvPr>
            <p:ph type="sldNum" sz="quarter" idx="12"/>
          </p:nvPr>
        </p:nvSpPr>
        <p:spPr/>
        <p:txBody>
          <a:bodyPr/>
          <a:lstStyle/>
          <a:p>
            <a:fld id="{CD8E907E-315C-F745-8CA6-CE49E976B740}" type="slidenum">
              <a:rPr lang="en-US" smtClean="0"/>
              <a:pPr/>
              <a:t>23</a:t>
            </a:fld>
            <a:endParaRPr lang="en-US"/>
          </a:p>
        </p:txBody>
      </p:sp>
    </p:spTree>
    <p:extLst>
      <p:ext uri="{BB962C8B-B14F-4D97-AF65-F5344CB8AC3E}">
        <p14:creationId xmlns:p14="http://schemas.microsoft.com/office/powerpoint/2010/main" val="48649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C3B28CFF-C0BB-94A2-393E-23E6410953A0}"/>
              </a:ext>
            </a:extLst>
          </p:cNvPr>
          <p:cNvSpPr>
            <a:spLocks noGrp="1"/>
          </p:cNvSpPr>
          <p:nvPr>
            <p:ph type="title"/>
          </p:nvPr>
        </p:nvSpPr>
        <p:spPr/>
        <p:txBody>
          <a:bodyPr>
            <a:normAutofit/>
          </a:bodyPr>
          <a:lstStyle/>
          <a:p>
            <a:r>
              <a:rPr lang="en-GB" sz="3600" dirty="0">
                <a:effectLst/>
                <a:latin typeface="+mn-lt"/>
                <a:ea typeface="Calibri" panose="020F0502020204030204" pitchFamily="34" charset="0"/>
              </a:rPr>
              <a:t>How we </a:t>
            </a:r>
            <a:r>
              <a:rPr lang="en-GB" sz="3600" dirty="0">
                <a:latin typeface="+mn-lt"/>
                <a:ea typeface="Calibri" panose="020F0502020204030204" pitchFamily="34" charset="0"/>
              </a:rPr>
              <a:t>performed against</a:t>
            </a:r>
            <a:r>
              <a:rPr lang="en-GB" sz="3600" dirty="0">
                <a:effectLst/>
                <a:latin typeface="+mn-lt"/>
                <a:ea typeface="Calibri" panose="020F0502020204030204" pitchFamily="34" charset="0"/>
              </a:rPr>
              <a:t> our targets</a:t>
            </a:r>
            <a:endParaRPr lang="en-US" sz="3600" dirty="0">
              <a:latin typeface="+mn-lt"/>
            </a:endParaRPr>
          </a:p>
        </p:txBody>
      </p:sp>
      <p:graphicFrame>
        <p:nvGraphicFramePr>
          <p:cNvPr id="5" name="Table 4">
            <a:extLst>
              <a:ext uri="{FF2B5EF4-FFF2-40B4-BE49-F238E27FC236}">
                <a16:creationId xmlns:a16="http://schemas.microsoft.com/office/drawing/2014/main" id="{F8C9B291-7691-5912-FEDF-449ED896C9FF}"/>
              </a:ext>
            </a:extLst>
          </p:cNvPr>
          <p:cNvGraphicFramePr>
            <a:graphicFrameLocks noGrp="1"/>
          </p:cNvGraphicFramePr>
          <p:nvPr>
            <p:extLst>
              <p:ext uri="{D42A27DB-BD31-4B8C-83A1-F6EECF244321}">
                <p14:modId xmlns:p14="http://schemas.microsoft.com/office/powerpoint/2010/main" val="2269025685"/>
              </p:ext>
            </p:extLst>
          </p:nvPr>
        </p:nvGraphicFramePr>
        <p:xfrm>
          <a:off x="838200" y="1199951"/>
          <a:ext cx="10515600" cy="3423126"/>
        </p:xfrm>
        <a:graphic>
          <a:graphicData uri="http://schemas.openxmlformats.org/drawingml/2006/table">
            <a:tbl>
              <a:tblPr firstRow="1" bandRow="1">
                <a:tableStyleId>{F5AB1C69-6EDB-4FF4-983F-18BD219EF322}</a:tableStyleId>
              </a:tblPr>
              <a:tblGrid>
                <a:gridCol w="3008586">
                  <a:extLst>
                    <a:ext uri="{9D8B030D-6E8A-4147-A177-3AD203B41FA5}">
                      <a16:colId xmlns:a16="http://schemas.microsoft.com/office/drawing/2014/main" val="3275223198"/>
                    </a:ext>
                  </a:extLst>
                </a:gridCol>
                <a:gridCol w="6053959">
                  <a:extLst>
                    <a:ext uri="{9D8B030D-6E8A-4147-A177-3AD203B41FA5}">
                      <a16:colId xmlns:a16="http://schemas.microsoft.com/office/drawing/2014/main" val="969032838"/>
                    </a:ext>
                  </a:extLst>
                </a:gridCol>
                <a:gridCol w="1453055">
                  <a:extLst>
                    <a:ext uri="{9D8B030D-6E8A-4147-A177-3AD203B41FA5}">
                      <a16:colId xmlns:a16="http://schemas.microsoft.com/office/drawing/2014/main" val="1799501798"/>
                    </a:ext>
                  </a:extLst>
                </a:gridCol>
              </a:tblGrid>
              <a:tr h="556766">
                <a:tc>
                  <a:txBody>
                    <a:bodyPr/>
                    <a:lstStyle/>
                    <a:p>
                      <a:r>
                        <a:rPr lang="en-GB" sz="1600" dirty="0"/>
                        <a:t>Description</a:t>
                      </a:r>
                    </a:p>
                  </a:txBody>
                  <a:tcPr anchor="ctr">
                    <a:solidFill>
                      <a:schemeClr val="accent2"/>
                    </a:solidFill>
                  </a:tcPr>
                </a:tc>
                <a:tc>
                  <a:txBody>
                    <a:bodyPr/>
                    <a:lstStyle/>
                    <a:p>
                      <a:r>
                        <a:rPr lang="en-GB" sz="1600" dirty="0"/>
                        <a:t>Target</a:t>
                      </a:r>
                    </a:p>
                  </a:txBody>
                  <a:tcPr anchor="ctr">
                    <a:solidFill>
                      <a:schemeClr val="accent2"/>
                    </a:solidFill>
                  </a:tcPr>
                </a:tc>
                <a:tc>
                  <a:txBody>
                    <a:bodyPr/>
                    <a:lstStyle/>
                    <a:p>
                      <a:r>
                        <a:rPr lang="en-GB" sz="1600" dirty="0"/>
                        <a:t>Achievement </a:t>
                      </a:r>
                    </a:p>
                  </a:txBody>
                  <a:tcPr anchor="ctr">
                    <a:solidFill>
                      <a:schemeClr val="accent2"/>
                    </a:solidFill>
                  </a:tcPr>
                </a:tc>
                <a:extLst>
                  <a:ext uri="{0D108BD9-81ED-4DB2-BD59-A6C34878D82A}">
                    <a16:rowId xmlns:a16="http://schemas.microsoft.com/office/drawing/2014/main" val="1603872678"/>
                  </a:ext>
                </a:extLst>
              </a:tr>
              <a:tr h="564500">
                <a:tc>
                  <a:txBody>
                    <a:bodyPr/>
                    <a:lstStyle/>
                    <a:p>
                      <a:r>
                        <a:rPr lang="en-GB" sz="1600" dirty="0"/>
                        <a:t>Management Costs </a:t>
                      </a:r>
                    </a:p>
                  </a:txBody>
                  <a:tcPr anchor="ctr"/>
                </a:tc>
                <a:tc>
                  <a:txBody>
                    <a:bodyPr/>
                    <a:lstStyle/>
                    <a:p>
                      <a:r>
                        <a:rPr lang="en-GB" sz="1600" dirty="0"/>
                        <a:t>Not to exceed the target set by the regulator</a:t>
                      </a:r>
                    </a:p>
                  </a:txBody>
                  <a:tcPr anchor="ctr"/>
                </a:tc>
                <a:tc>
                  <a:txBody>
                    <a:bodyPr/>
                    <a:lstStyle/>
                    <a:p>
                      <a:r>
                        <a:rPr lang="en-GB" sz="1600" dirty="0">
                          <a:solidFill>
                            <a:srgbClr val="CBE1EE"/>
                          </a:solidFill>
                        </a:rPr>
                        <a:t>tick</a:t>
                      </a:r>
                    </a:p>
                  </a:txBody>
                  <a:tcPr anchor="ctr">
                    <a:solidFill>
                      <a:srgbClr val="CBE1EE"/>
                    </a:solidFill>
                  </a:tcPr>
                </a:tc>
                <a:extLst>
                  <a:ext uri="{0D108BD9-81ED-4DB2-BD59-A6C34878D82A}">
                    <a16:rowId xmlns:a16="http://schemas.microsoft.com/office/drawing/2014/main" val="4117847197"/>
                  </a:ext>
                </a:extLst>
              </a:tr>
              <a:tr h="564500">
                <a:tc>
                  <a:txBody>
                    <a:bodyPr/>
                    <a:lstStyle/>
                    <a:p>
                      <a:r>
                        <a:rPr lang="en-GB" sz="1600" dirty="0"/>
                        <a:t>Revenue Resource Limit</a:t>
                      </a:r>
                    </a:p>
                  </a:txBody>
                  <a:tcPr anchor="ctr"/>
                </a:tc>
                <a:tc>
                  <a:txBody>
                    <a:bodyPr/>
                    <a:lstStyle/>
                    <a:p>
                      <a:r>
                        <a:rPr lang="en-GB" sz="1600" dirty="0"/>
                        <a:t>Not to exceed the target set by the regulator</a:t>
                      </a:r>
                    </a:p>
                  </a:txBody>
                  <a:tcPr anchor="ctr"/>
                </a:tc>
                <a:tc>
                  <a:txBody>
                    <a:bodyPr/>
                    <a:lstStyle/>
                    <a:p>
                      <a:r>
                        <a:rPr lang="en-GB" sz="1600" dirty="0">
                          <a:solidFill>
                            <a:srgbClr val="E8F2F6"/>
                          </a:solidFill>
                        </a:rPr>
                        <a:t>cross</a:t>
                      </a:r>
                    </a:p>
                  </a:txBody>
                  <a:tcPr anchor="ctr">
                    <a:solidFill>
                      <a:srgbClr val="E8F2F6"/>
                    </a:solidFill>
                  </a:tcPr>
                </a:tc>
                <a:extLst>
                  <a:ext uri="{0D108BD9-81ED-4DB2-BD59-A6C34878D82A}">
                    <a16:rowId xmlns:a16="http://schemas.microsoft.com/office/drawing/2014/main" val="106617236"/>
                  </a:ext>
                </a:extLst>
              </a:tr>
              <a:tr h="564500">
                <a:tc>
                  <a:txBody>
                    <a:bodyPr/>
                    <a:lstStyle/>
                    <a:p>
                      <a:r>
                        <a:rPr lang="en-GB" sz="1600" dirty="0"/>
                        <a:t>Cash</a:t>
                      </a:r>
                    </a:p>
                  </a:txBody>
                  <a:tcPr anchor="ctr"/>
                </a:tc>
                <a:tc>
                  <a:txBody>
                    <a:bodyPr/>
                    <a:lstStyle/>
                    <a:p>
                      <a:r>
                        <a:rPr lang="en-GB" sz="1600" dirty="0"/>
                        <a:t>Cash Balances held at 31st March 2024 are less than 1.25% </a:t>
                      </a:r>
                      <a:br>
                        <a:rPr lang="en-GB" sz="1600" dirty="0"/>
                      </a:br>
                      <a:r>
                        <a:rPr lang="en-GB" sz="1600" dirty="0"/>
                        <a:t>of the amount drawn down in March 2024</a:t>
                      </a:r>
                    </a:p>
                  </a:txBody>
                  <a:tcPr anchor="ctr"/>
                </a:tc>
                <a:tc>
                  <a:txBody>
                    <a:bodyPr/>
                    <a:lstStyle/>
                    <a:p>
                      <a:r>
                        <a:rPr lang="en-GB" sz="1600" dirty="0">
                          <a:solidFill>
                            <a:srgbClr val="CBE1EE"/>
                          </a:solidFill>
                        </a:rPr>
                        <a:t>tick</a:t>
                      </a:r>
                      <a:endParaRPr lang="en-GB" sz="1600" dirty="0"/>
                    </a:p>
                  </a:txBody>
                  <a:tcPr anchor="ctr"/>
                </a:tc>
                <a:extLst>
                  <a:ext uri="{0D108BD9-81ED-4DB2-BD59-A6C34878D82A}">
                    <a16:rowId xmlns:a16="http://schemas.microsoft.com/office/drawing/2014/main" val="1674289635"/>
                  </a:ext>
                </a:extLst>
              </a:tr>
              <a:tr h="564500">
                <a:tc>
                  <a:txBody>
                    <a:bodyPr/>
                    <a:lstStyle/>
                    <a:p>
                      <a:r>
                        <a:rPr lang="en-GB" sz="1600" dirty="0"/>
                        <a:t>Better Payment Practice Code</a:t>
                      </a:r>
                    </a:p>
                  </a:txBody>
                  <a:tcPr anchor="ctr"/>
                </a:tc>
                <a:tc>
                  <a:txBody>
                    <a:bodyPr/>
                    <a:lstStyle/>
                    <a:p>
                      <a:r>
                        <a:rPr lang="en-GB" sz="1600" dirty="0"/>
                        <a:t>Over 95% of suppliers are paid within 30 days both in value </a:t>
                      </a:r>
                      <a:br>
                        <a:rPr lang="en-GB" sz="1600" dirty="0"/>
                      </a:br>
                      <a:r>
                        <a:rPr lang="en-GB" sz="1600" dirty="0"/>
                        <a:t>and volume</a:t>
                      </a:r>
                    </a:p>
                  </a:txBody>
                  <a:tcPr anchor="ctr"/>
                </a:tc>
                <a:tc>
                  <a:txBody>
                    <a:bodyPr/>
                    <a:lstStyle/>
                    <a:p>
                      <a:r>
                        <a:rPr lang="en-GB" sz="1600" dirty="0">
                          <a:solidFill>
                            <a:srgbClr val="E8F2F6"/>
                          </a:solidFill>
                        </a:rPr>
                        <a:t>tick</a:t>
                      </a:r>
                    </a:p>
                  </a:txBody>
                  <a:tcPr anchor="ctr"/>
                </a:tc>
                <a:extLst>
                  <a:ext uri="{0D108BD9-81ED-4DB2-BD59-A6C34878D82A}">
                    <a16:rowId xmlns:a16="http://schemas.microsoft.com/office/drawing/2014/main" val="2032175510"/>
                  </a:ext>
                </a:extLst>
              </a:tr>
              <a:tr h="564500">
                <a:tc>
                  <a:txBody>
                    <a:bodyPr/>
                    <a:lstStyle/>
                    <a:p>
                      <a:r>
                        <a:rPr lang="en-GB" sz="1600" dirty="0"/>
                        <a:t>MHIS</a:t>
                      </a:r>
                    </a:p>
                  </a:txBody>
                  <a:tcPr anchor="ctr"/>
                </a:tc>
                <a:tc>
                  <a:txBody>
                    <a:bodyPr/>
                    <a:lstStyle/>
                    <a:p>
                      <a:r>
                        <a:rPr lang="en-GB" sz="1600" dirty="0"/>
                        <a:t>Expenditure on Mental Health Services has increased by at least the % increase in overall resources when compared to 2022/23</a:t>
                      </a:r>
                    </a:p>
                  </a:txBody>
                  <a:tcPr anchor="ctr"/>
                </a:tc>
                <a:tc>
                  <a:txBody>
                    <a:bodyPr/>
                    <a:lstStyle/>
                    <a:p>
                      <a:r>
                        <a:rPr lang="en-GB" sz="1600" dirty="0">
                          <a:solidFill>
                            <a:srgbClr val="CBE1EE"/>
                          </a:solidFill>
                        </a:rPr>
                        <a:t>tick</a:t>
                      </a:r>
                      <a:endParaRPr lang="en-GB" sz="1600" dirty="0"/>
                    </a:p>
                  </a:txBody>
                  <a:tcPr anchor="ctr"/>
                </a:tc>
                <a:extLst>
                  <a:ext uri="{0D108BD9-81ED-4DB2-BD59-A6C34878D82A}">
                    <a16:rowId xmlns:a16="http://schemas.microsoft.com/office/drawing/2014/main" val="1876273958"/>
                  </a:ext>
                </a:extLst>
              </a:tr>
            </a:tbl>
          </a:graphicData>
        </a:graphic>
      </p:graphicFrame>
      <p:pic>
        <p:nvPicPr>
          <p:cNvPr id="7" name="Graphic 6">
            <a:extLst>
              <a:ext uri="{FF2B5EF4-FFF2-40B4-BE49-F238E27FC236}">
                <a16:creationId xmlns:a16="http://schemas.microsoft.com/office/drawing/2014/main" id="{398BE515-7A7E-AB4C-B728-C8F1270E459D}"/>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390980" y="1821406"/>
            <a:ext cx="446180" cy="446180"/>
          </a:xfrm>
          <a:prstGeom prst="rect">
            <a:avLst/>
          </a:prstGeom>
        </p:spPr>
      </p:pic>
      <p:pic>
        <p:nvPicPr>
          <p:cNvPr id="8" name="Graphic 7">
            <a:extLst>
              <a:ext uri="{FF2B5EF4-FFF2-40B4-BE49-F238E27FC236}">
                <a16:creationId xmlns:a16="http://schemas.microsoft.com/office/drawing/2014/main" id="{A93A87A2-51E6-267D-80E6-B03274A7241A}"/>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405495" y="2953520"/>
            <a:ext cx="446180" cy="446180"/>
          </a:xfrm>
          <a:prstGeom prst="rect">
            <a:avLst/>
          </a:prstGeom>
        </p:spPr>
      </p:pic>
      <p:pic>
        <p:nvPicPr>
          <p:cNvPr id="9" name="Graphic 8">
            <a:extLst>
              <a:ext uri="{FF2B5EF4-FFF2-40B4-BE49-F238E27FC236}">
                <a16:creationId xmlns:a16="http://schemas.microsoft.com/office/drawing/2014/main" id="{4ACD7EFF-2535-37B1-EE00-ADA24388FD45}"/>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394344" y="3511081"/>
            <a:ext cx="446180" cy="446180"/>
          </a:xfrm>
          <a:prstGeom prst="rect">
            <a:avLst/>
          </a:prstGeom>
        </p:spPr>
      </p:pic>
      <p:pic>
        <p:nvPicPr>
          <p:cNvPr id="10" name="Graphic 9">
            <a:extLst>
              <a:ext uri="{FF2B5EF4-FFF2-40B4-BE49-F238E27FC236}">
                <a16:creationId xmlns:a16="http://schemas.microsoft.com/office/drawing/2014/main" id="{1FA729AB-2113-0C8A-FF67-82783CA269B0}"/>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372041" y="4090945"/>
            <a:ext cx="446180" cy="446180"/>
          </a:xfrm>
          <a:prstGeom prst="rect">
            <a:avLst/>
          </a:prstGeom>
        </p:spPr>
      </p:pic>
      <p:pic>
        <p:nvPicPr>
          <p:cNvPr id="12" name="Graphic 11" descr="Close with solid fill">
            <a:extLst>
              <a:ext uri="{FF2B5EF4-FFF2-40B4-BE49-F238E27FC236}">
                <a16:creationId xmlns:a16="http://schemas.microsoft.com/office/drawing/2014/main" id="{D05833C6-01FC-DEB1-D1F8-1D8B593E912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352704" y="2376622"/>
            <a:ext cx="465517" cy="465517"/>
          </a:xfrm>
          <a:prstGeom prst="rect">
            <a:avLst/>
          </a:prstGeom>
        </p:spPr>
      </p:pic>
      <p:sp>
        <p:nvSpPr>
          <p:cNvPr id="3" name="TextBox 2">
            <a:extLst>
              <a:ext uri="{FF2B5EF4-FFF2-40B4-BE49-F238E27FC236}">
                <a16:creationId xmlns:a16="http://schemas.microsoft.com/office/drawing/2014/main" id="{31E65AA2-DD19-5898-42D3-0160D1E3B3FD}"/>
              </a:ext>
            </a:extLst>
          </p:cNvPr>
          <p:cNvSpPr txBox="1"/>
          <p:nvPr/>
        </p:nvSpPr>
        <p:spPr>
          <a:xfrm>
            <a:off x="700087" y="4583157"/>
            <a:ext cx="10791825" cy="2154436"/>
          </a:xfrm>
          <a:prstGeom prst="rect">
            <a:avLst/>
          </a:prstGeom>
          <a:noFill/>
        </p:spPr>
        <p:txBody>
          <a:bodyPr wrap="square" rtlCol="0">
            <a:spAutoFit/>
          </a:bodyPr>
          <a:lstStyle/>
          <a:p>
            <a:pPr>
              <a:buClr>
                <a:srgbClr val="0074C5"/>
              </a:buClr>
            </a:pPr>
            <a:endParaRPr lang="en-GB" sz="1700" dirty="0">
              <a:solidFill>
                <a:schemeClr val="tx1">
                  <a:lumMod val="75000"/>
                  <a:lumOff val="25000"/>
                </a:schemeClr>
              </a:solidFill>
            </a:endParaRPr>
          </a:p>
          <a:p>
            <a:pPr marL="285750" indent="-285750">
              <a:buClr>
                <a:srgbClr val="0074C5"/>
              </a:buClr>
              <a:buFont typeface="Arial" panose="020B0604020202020204" pitchFamily="34" charset="0"/>
              <a:buChar char="•"/>
            </a:pPr>
            <a:r>
              <a:rPr lang="en-GB" sz="2000" dirty="0">
                <a:solidFill>
                  <a:schemeClr val="tx1">
                    <a:lumMod val="75000"/>
                    <a:lumOff val="25000"/>
                  </a:schemeClr>
                </a:solidFill>
              </a:rPr>
              <a:t>Across the Financial year the Integrated Care Board overspent against the allocation of Patient Services of £2.7bn by £91m. This deficit was within the financial envelope agreed with NHS England covering 2023/24.</a:t>
            </a:r>
          </a:p>
          <a:p>
            <a:pPr marL="285750" indent="-285750">
              <a:buClr>
                <a:srgbClr val="0074C5"/>
              </a:buClr>
              <a:buFont typeface="Arial" panose="020B0604020202020204" pitchFamily="34" charset="0"/>
              <a:buChar char="•"/>
            </a:pPr>
            <a:endParaRPr lang="en-GB" sz="2000" dirty="0">
              <a:solidFill>
                <a:schemeClr val="tx1">
                  <a:lumMod val="75000"/>
                  <a:lumOff val="25000"/>
                </a:schemeClr>
              </a:solidFill>
            </a:endParaRPr>
          </a:p>
          <a:p>
            <a:pPr>
              <a:buClr>
                <a:srgbClr val="0074C5"/>
              </a:buClr>
            </a:pPr>
            <a:endParaRPr lang="en-GB" sz="2000" dirty="0">
              <a:solidFill>
                <a:schemeClr val="tx1">
                  <a:lumMod val="75000"/>
                  <a:lumOff val="25000"/>
                </a:schemeClr>
              </a:solidFill>
            </a:endParaRPr>
          </a:p>
          <a:p>
            <a:pPr marL="285750" indent="-285750">
              <a:buClr>
                <a:srgbClr val="0074C5"/>
              </a:buClr>
              <a:buFont typeface="Arial" panose="020B0604020202020204" pitchFamily="34" charset="0"/>
              <a:buChar char="•"/>
            </a:pPr>
            <a:endParaRPr lang="en-GB" sz="1700" dirty="0">
              <a:solidFill>
                <a:schemeClr val="tx1">
                  <a:lumMod val="75000"/>
                  <a:lumOff val="25000"/>
                </a:schemeClr>
              </a:solidFill>
            </a:endParaRPr>
          </a:p>
        </p:txBody>
      </p:sp>
      <p:sp>
        <p:nvSpPr>
          <p:cNvPr id="13" name="Footer Placeholder 12">
            <a:extLst>
              <a:ext uri="{FF2B5EF4-FFF2-40B4-BE49-F238E27FC236}">
                <a16:creationId xmlns:a16="http://schemas.microsoft.com/office/drawing/2014/main" id="{40D30E55-65C8-9C66-83CE-DE28854FE844}"/>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14" name="Slide Number Placeholder 13">
            <a:extLst>
              <a:ext uri="{FF2B5EF4-FFF2-40B4-BE49-F238E27FC236}">
                <a16:creationId xmlns:a16="http://schemas.microsoft.com/office/drawing/2014/main" id="{00CDC22B-D201-C342-F435-71A6E053B54E}"/>
              </a:ext>
            </a:extLst>
          </p:cNvPr>
          <p:cNvSpPr>
            <a:spLocks noGrp="1"/>
          </p:cNvSpPr>
          <p:nvPr>
            <p:ph type="sldNum" sz="quarter" idx="12"/>
          </p:nvPr>
        </p:nvSpPr>
        <p:spPr/>
        <p:txBody>
          <a:bodyPr/>
          <a:lstStyle/>
          <a:p>
            <a:fld id="{CD8E907E-315C-F745-8CA6-CE49E976B740}" type="slidenum">
              <a:rPr lang="en-US" smtClean="0"/>
              <a:pPr/>
              <a:t>24</a:t>
            </a:fld>
            <a:endParaRPr lang="en-US"/>
          </a:p>
        </p:txBody>
      </p:sp>
    </p:spTree>
    <p:extLst>
      <p:ext uri="{BB962C8B-B14F-4D97-AF65-F5344CB8AC3E}">
        <p14:creationId xmlns:p14="http://schemas.microsoft.com/office/powerpoint/2010/main" val="2307164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C3B28CFF-C0BB-94A2-393E-23E6410953A0}"/>
              </a:ext>
            </a:extLst>
          </p:cNvPr>
          <p:cNvSpPr>
            <a:spLocks noGrp="1"/>
          </p:cNvSpPr>
          <p:nvPr>
            <p:ph type="title"/>
          </p:nvPr>
        </p:nvSpPr>
        <p:spPr>
          <a:xfrm>
            <a:off x="838200" y="400640"/>
            <a:ext cx="10515600" cy="616992"/>
          </a:xfrm>
        </p:spPr>
        <p:txBody>
          <a:bodyPr>
            <a:normAutofit/>
          </a:bodyPr>
          <a:lstStyle/>
          <a:p>
            <a:r>
              <a:rPr lang="en-GB" sz="3600" dirty="0">
                <a:effectLst/>
                <a:latin typeface="+mn-lt"/>
                <a:ea typeface="Calibri" panose="020F0502020204030204" pitchFamily="34" charset="0"/>
              </a:rPr>
              <a:t>Structural Financial Challenge</a:t>
            </a:r>
            <a:endParaRPr lang="en-US" sz="3600" dirty="0">
              <a:latin typeface="+mn-lt"/>
            </a:endParaRPr>
          </a:p>
        </p:txBody>
      </p:sp>
      <p:sp>
        <p:nvSpPr>
          <p:cNvPr id="13" name="Footer Placeholder 12">
            <a:extLst>
              <a:ext uri="{FF2B5EF4-FFF2-40B4-BE49-F238E27FC236}">
                <a16:creationId xmlns:a16="http://schemas.microsoft.com/office/drawing/2014/main" id="{40D30E55-65C8-9C66-83CE-DE28854FE844}"/>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14" name="Slide Number Placeholder 13">
            <a:extLst>
              <a:ext uri="{FF2B5EF4-FFF2-40B4-BE49-F238E27FC236}">
                <a16:creationId xmlns:a16="http://schemas.microsoft.com/office/drawing/2014/main" id="{00CDC22B-D201-C342-F435-71A6E053B54E}"/>
              </a:ext>
            </a:extLst>
          </p:cNvPr>
          <p:cNvSpPr>
            <a:spLocks noGrp="1"/>
          </p:cNvSpPr>
          <p:nvPr>
            <p:ph type="sldNum" sz="quarter" idx="12"/>
          </p:nvPr>
        </p:nvSpPr>
        <p:spPr/>
        <p:txBody>
          <a:bodyPr/>
          <a:lstStyle/>
          <a:p>
            <a:fld id="{CD8E907E-315C-F745-8CA6-CE49E976B740}" type="slidenum">
              <a:rPr lang="en-US" smtClean="0"/>
              <a:pPr/>
              <a:t>25</a:t>
            </a:fld>
            <a:endParaRPr lang="en-US"/>
          </a:p>
        </p:txBody>
      </p:sp>
      <p:sp>
        <p:nvSpPr>
          <p:cNvPr id="3" name="TextBox 2">
            <a:extLst>
              <a:ext uri="{FF2B5EF4-FFF2-40B4-BE49-F238E27FC236}">
                <a16:creationId xmlns:a16="http://schemas.microsoft.com/office/drawing/2014/main" id="{31E65AA2-DD19-5898-42D3-0160D1E3B3FD}"/>
              </a:ext>
            </a:extLst>
          </p:cNvPr>
          <p:cNvSpPr txBox="1"/>
          <p:nvPr/>
        </p:nvSpPr>
        <p:spPr>
          <a:xfrm>
            <a:off x="684847" y="4016941"/>
            <a:ext cx="10791825" cy="2092881"/>
          </a:xfrm>
          <a:prstGeom prst="rect">
            <a:avLst/>
          </a:prstGeom>
          <a:noFill/>
        </p:spPr>
        <p:txBody>
          <a:bodyPr wrap="square" rtlCol="0">
            <a:spAutoFit/>
          </a:bodyPr>
          <a:lstStyle/>
          <a:p>
            <a:pPr marL="285750" indent="-285750">
              <a:spcAft>
                <a:spcPts val="1200"/>
              </a:spcAft>
              <a:buClr>
                <a:srgbClr val="0074C5"/>
              </a:buClr>
              <a:buFont typeface="Arial" panose="020B0604020202020204" pitchFamily="34" charset="0"/>
              <a:buChar char="•"/>
            </a:pPr>
            <a:r>
              <a:rPr lang="en-GB" sz="2000" dirty="0">
                <a:solidFill>
                  <a:schemeClr val="tx1">
                    <a:lumMod val="75000"/>
                    <a:lumOff val="25000"/>
                  </a:schemeClr>
                </a:solidFill>
              </a:rPr>
              <a:t>The Staffordshire Health Economy has faced a financial challenge over many years. The six Clinical Commissioning Groups were </a:t>
            </a:r>
            <a:r>
              <a:rPr lang="en-GB" sz="2000" dirty="0" err="1">
                <a:solidFill>
                  <a:schemeClr val="tx1">
                    <a:lumMod val="75000"/>
                    <a:lumOff val="25000"/>
                  </a:schemeClr>
                </a:solidFill>
              </a:rPr>
              <a:t>superceded</a:t>
            </a:r>
            <a:r>
              <a:rPr lang="en-GB" sz="2000" dirty="0">
                <a:solidFill>
                  <a:schemeClr val="tx1">
                    <a:lumMod val="75000"/>
                    <a:lumOff val="25000"/>
                  </a:schemeClr>
                </a:solidFill>
              </a:rPr>
              <a:t> by the NHS Staffordshire and Stoke-on-Trent ICB in 2022 having spent over £298.72m more than the resources allocated to them since their inception in 2013.</a:t>
            </a:r>
          </a:p>
          <a:p>
            <a:pPr marL="285750" indent="-285750">
              <a:spcAft>
                <a:spcPts val="1200"/>
              </a:spcAft>
              <a:buClr>
                <a:srgbClr val="0074C5"/>
              </a:buClr>
              <a:buFont typeface="Arial" panose="020B0604020202020204" pitchFamily="34" charset="0"/>
              <a:buChar char="•"/>
            </a:pPr>
            <a:r>
              <a:rPr lang="en-GB" sz="2000" dirty="0">
                <a:solidFill>
                  <a:schemeClr val="tx1">
                    <a:lumMod val="75000"/>
                    <a:lumOff val="25000"/>
                  </a:schemeClr>
                </a:solidFill>
              </a:rPr>
              <a:t>The Integrated Care Board continues to face those same challenges exacerbated by recent inflationary pressures, interest rate rises and increased demand for patient services. </a:t>
            </a:r>
          </a:p>
        </p:txBody>
      </p:sp>
      <p:graphicFrame>
        <p:nvGraphicFramePr>
          <p:cNvPr id="2" name="Table 1">
            <a:extLst>
              <a:ext uri="{FF2B5EF4-FFF2-40B4-BE49-F238E27FC236}">
                <a16:creationId xmlns:a16="http://schemas.microsoft.com/office/drawing/2014/main" id="{B284F7B1-12D7-300A-41B7-5ABCD14D24FA}"/>
              </a:ext>
            </a:extLst>
          </p:cNvPr>
          <p:cNvGraphicFramePr>
            <a:graphicFrameLocks noGrp="1"/>
          </p:cNvGraphicFramePr>
          <p:nvPr>
            <p:extLst>
              <p:ext uri="{D42A27DB-BD31-4B8C-83A1-F6EECF244321}">
                <p14:modId xmlns:p14="http://schemas.microsoft.com/office/powerpoint/2010/main" val="435416778"/>
              </p:ext>
            </p:extLst>
          </p:nvPr>
        </p:nvGraphicFramePr>
        <p:xfrm>
          <a:off x="838200" y="1199951"/>
          <a:ext cx="10638472" cy="2466213"/>
        </p:xfrm>
        <a:graphic>
          <a:graphicData uri="http://schemas.openxmlformats.org/drawingml/2006/table">
            <a:tbl>
              <a:tblPr firstRow="1" bandRow="1">
                <a:tableStyleId>{F5AB1C69-6EDB-4FF4-983F-18BD219EF322}</a:tableStyleId>
              </a:tblPr>
              <a:tblGrid>
                <a:gridCol w="8039100">
                  <a:extLst>
                    <a:ext uri="{9D8B030D-6E8A-4147-A177-3AD203B41FA5}">
                      <a16:colId xmlns:a16="http://schemas.microsoft.com/office/drawing/2014/main" val="3275223198"/>
                    </a:ext>
                  </a:extLst>
                </a:gridCol>
                <a:gridCol w="2599372">
                  <a:extLst>
                    <a:ext uri="{9D8B030D-6E8A-4147-A177-3AD203B41FA5}">
                      <a16:colId xmlns:a16="http://schemas.microsoft.com/office/drawing/2014/main" val="969032838"/>
                    </a:ext>
                  </a:extLst>
                </a:gridCol>
              </a:tblGrid>
              <a:tr h="492985">
                <a:tc>
                  <a:txBody>
                    <a:bodyPr/>
                    <a:lstStyle/>
                    <a:p>
                      <a:r>
                        <a:rPr lang="en-GB" dirty="0"/>
                        <a:t>Financial Period</a:t>
                      </a:r>
                    </a:p>
                  </a:txBody>
                  <a:tcPr anchor="ctr">
                    <a:solidFill>
                      <a:schemeClr val="accent2"/>
                    </a:solidFill>
                  </a:tcPr>
                </a:tc>
                <a:tc>
                  <a:txBody>
                    <a:bodyPr/>
                    <a:lstStyle/>
                    <a:p>
                      <a:r>
                        <a:rPr lang="en-GB" dirty="0"/>
                        <a:t>Financial Deficit</a:t>
                      </a:r>
                    </a:p>
                  </a:txBody>
                  <a:tcPr anchor="ctr">
                    <a:solidFill>
                      <a:schemeClr val="accent2"/>
                    </a:solidFill>
                  </a:tcPr>
                </a:tc>
                <a:extLst>
                  <a:ext uri="{0D108BD9-81ED-4DB2-BD59-A6C34878D82A}">
                    <a16:rowId xmlns:a16="http://schemas.microsoft.com/office/drawing/2014/main" val="1603872678"/>
                  </a:ext>
                </a:extLst>
              </a:tr>
              <a:tr h="493307">
                <a:tc>
                  <a:txBody>
                    <a:bodyPr/>
                    <a:lstStyle/>
                    <a:p>
                      <a:r>
                        <a:rPr lang="en-GB" dirty="0"/>
                        <a:t>2013/14 – 2019/20 *Six Clinical Commissioning Groups</a:t>
                      </a:r>
                    </a:p>
                  </a:txBody>
                  <a:tcPr anchor="ctr"/>
                </a:tc>
                <a:tc>
                  <a:txBody>
                    <a:bodyPr/>
                    <a:lstStyle/>
                    <a:p>
                      <a:r>
                        <a:rPr lang="en-GB" dirty="0"/>
                        <a:t>£298.72m</a:t>
                      </a:r>
                    </a:p>
                  </a:txBody>
                  <a:tcPr anchor="ctr"/>
                </a:tc>
                <a:extLst>
                  <a:ext uri="{0D108BD9-81ED-4DB2-BD59-A6C34878D82A}">
                    <a16:rowId xmlns:a16="http://schemas.microsoft.com/office/drawing/2014/main" val="4117847197"/>
                  </a:ext>
                </a:extLst>
              </a:tr>
              <a:tr h="493307">
                <a:tc>
                  <a:txBody>
                    <a:bodyPr/>
                    <a:lstStyle/>
                    <a:p>
                      <a:r>
                        <a:rPr lang="en-GB" dirty="0"/>
                        <a:t>2020/21 – 2021/22 *Covid period</a:t>
                      </a:r>
                    </a:p>
                  </a:txBody>
                  <a:tcPr anchor="ctr"/>
                </a:tc>
                <a:tc>
                  <a:txBody>
                    <a:bodyPr/>
                    <a:lstStyle/>
                    <a:p>
                      <a:r>
                        <a:rPr lang="en-GB" dirty="0"/>
                        <a:t>£Nil</a:t>
                      </a:r>
                    </a:p>
                  </a:txBody>
                  <a:tcPr anchor="ctr"/>
                </a:tc>
                <a:extLst>
                  <a:ext uri="{0D108BD9-81ED-4DB2-BD59-A6C34878D82A}">
                    <a16:rowId xmlns:a16="http://schemas.microsoft.com/office/drawing/2014/main" val="106617236"/>
                  </a:ext>
                </a:extLst>
              </a:tr>
              <a:tr h="493307">
                <a:tc>
                  <a:txBody>
                    <a:bodyPr/>
                    <a:lstStyle/>
                    <a:p>
                      <a:r>
                        <a:rPr lang="en-GB" dirty="0"/>
                        <a:t>2022/23 –2023/24 *Integrated Care Board</a:t>
                      </a:r>
                    </a:p>
                  </a:txBody>
                  <a:tcPr anchor="ctr"/>
                </a:tc>
                <a:tc>
                  <a:txBody>
                    <a:bodyPr/>
                    <a:lstStyle/>
                    <a:p>
                      <a:r>
                        <a:rPr lang="en-GB" dirty="0"/>
                        <a:t>£91.09m</a:t>
                      </a:r>
                    </a:p>
                  </a:txBody>
                  <a:tcPr anchor="ctr"/>
                </a:tc>
                <a:extLst>
                  <a:ext uri="{0D108BD9-81ED-4DB2-BD59-A6C34878D82A}">
                    <a16:rowId xmlns:a16="http://schemas.microsoft.com/office/drawing/2014/main" val="1674289635"/>
                  </a:ext>
                </a:extLst>
              </a:tr>
              <a:tr h="493307">
                <a:tc>
                  <a:txBody>
                    <a:bodyPr/>
                    <a:lstStyle/>
                    <a:p>
                      <a:r>
                        <a:rPr lang="en-GB" b="1" dirty="0"/>
                        <a:t>Total Cumulative Deficit</a:t>
                      </a:r>
                    </a:p>
                  </a:txBody>
                  <a:tcPr anchor="ctr"/>
                </a:tc>
                <a:tc>
                  <a:txBody>
                    <a:bodyPr/>
                    <a:lstStyle/>
                    <a:p>
                      <a:r>
                        <a:rPr lang="en-GB" b="1" dirty="0"/>
                        <a:t>£389.81m</a:t>
                      </a:r>
                    </a:p>
                  </a:txBody>
                  <a:tcPr anchor="ctr"/>
                </a:tc>
                <a:extLst>
                  <a:ext uri="{0D108BD9-81ED-4DB2-BD59-A6C34878D82A}">
                    <a16:rowId xmlns:a16="http://schemas.microsoft.com/office/drawing/2014/main" val="2032175510"/>
                  </a:ext>
                </a:extLst>
              </a:tr>
            </a:tbl>
          </a:graphicData>
        </a:graphic>
      </p:graphicFrame>
    </p:spTree>
    <p:extLst>
      <p:ext uri="{BB962C8B-B14F-4D97-AF65-F5344CB8AC3E}">
        <p14:creationId xmlns:p14="http://schemas.microsoft.com/office/powerpoint/2010/main" val="7058573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9CACF6A3-54F5-CE7D-CC11-5D13C1C80BFF}"/>
              </a:ext>
              <a:ext uri="{C183D7F6-B498-43B3-948B-1728B52AA6E4}">
                <adec:decorative xmlns:adec="http://schemas.microsoft.com/office/drawing/2017/decorative" val="1"/>
              </a:ext>
            </a:extLst>
          </p:cNvPr>
          <p:cNvSpPr/>
          <p:nvPr/>
        </p:nvSpPr>
        <p:spPr>
          <a:xfrm>
            <a:off x="5247410" y="1368671"/>
            <a:ext cx="6104802" cy="4348291"/>
          </a:xfrm>
          <a:prstGeom prst="rect">
            <a:avLst/>
          </a:prstGeom>
          <a:solidFill>
            <a:srgbClr val="FCE9D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8C4F3F1C-1AF0-0DDC-F669-64F8A271EE0B}"/>
              </a:ext>
              <a:ext uri="{C183D7F6-B498-43B3-948B-1728B52AA6E4}">
                <adec:decorative xmlns:adec="http://schemas.microsoft.com/office/drawing/2017/decorative" val="1"/>
              </a:ext>
            </a:extLst>
          </p:cNvPr>
          <p:cNvSpPr/>
          <p:nvPr/>
        </p:nvSpPr>
        <p:spPr>
          <a:xfrm>
            <a:off x="9366313" y="1983750"/>
            <a:ext cx="1614003" cy="1614003"/>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3">
            <a:extLst>
              <a:ext uri="{FF2B5EF4-FFF2-40B4-BE49-F238E27FC236}">
                <a16:creationId xmlns:a16="http://schemas.microsoft.com/office/drawing/2014/main" id="{0BB35B0A-B597-4A56-6731-4F78AA839663}"/>
              </a:ext>
              <a:ext uri="{C183D7F6-B498-43B3-948B-1728B52AA6E4}">
                <adec:decorative xmlns:adec="http://schemas.microsoft.com/office/drawing/2017/decorative" val="1"/>
              </a:ext>
            </a:extLst>
          </p:cNvPr>
          <p:cNvSpPr/>
          <p:nvPr/>
        </p:nvSpPr>
        <p:spPr>
          <a:xfrm>
            <a:off x="836612" y="1369510"/>
            <a:ext cx="4259823" cy="4348291"/>
          </a:xfrm>
          <a:prstGeom prst="rect">
            <a:avLst/>
          </a:prstGeom>
          <a:solidFill>
            <a:srgbClr val="D0EE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B3960714-3873-3806-60D9-E6819DDA47F3}"/>
              </a:ext>
              <a:ext uri="{C183D7F6-B498-43B3-948B-1728B52AA6E4}">
                <adec:decorative xmlns:adec="http://schemas.microsoft.com/office/drawing/2017/decorative" val="1"/>
              </a:ext>
            </a:extLst>
          </p:cNvPr>
          <p:cNvSpPr/>
          <p:nvPr/>
        </p:nvSpPr>
        <p:spPr>
          <a:xfrm>
            <a:off x="3229044" y="3857753"/>
            <a:ext cx="1630737" cy="1630737"/>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6">
            <a:extLst>
              <a:ext uri="{FF2B5EF4-FFF2-40B4-BE49-F238E27FC236}">
                <a16:creationId xmlns:a16="http://schemas.microsoft.com/office/drawing/2014/main" id="{1244A28D-0CCE-24EC-56EC-807C6CCA8585}"/>
              </a:ext>
            </a:extLst>
          </p:cNvPr>
          <p:cNvSpPr>
            <a:spLocks noGrp="1"/>
          </p:cNvSpPr>
          <p:nvPr>
            <p:ph type="title"/>
          </p:nvPr>
        </p:nvSpPr>
        <p:spPr/>
        <p:txBody>
          <a:bodyPr anchor="t">
            <a:normAutofit/>
          </a:bodyPr>
          <a:lstStyle/>
          <a:p>
            <a:r>
              <a:rPr lang="en-US" sz="3600" dirty="0"/>
              <a:t>Current Financial Situation and Outlook</a:t>
            </a:r>
          </a:p>
        </p:txBody>
      </p:sp>
      <p:sp>
        <p:nvSpPr>
          <p:cNvPr id="5" name="Content Placeholder 3">
            <a:extLst>
              <a:ext uri="{FF2B5EF4-FFF2-40B4-BE49-F238E27FC236}">
                <a16:creationId xmlns:a16="http://schemas.microsoft.com/office/drawing/2014/main" id="{EC193B89-FCE6-4CCB-A0FC-97D0FA3721FB}"/>
              </a:ext>
            </a:extLst>
          </p:cNvPr>
          <p:cNvSpPr>
            <a:spLocks noGrp="1"/>
          </p:cNvSpPr>
          <p:nvPr>
            <p:ph sz="half" idx="1"/>
          </p:nvPr>
        </p:nvSpPr>
        <p:spPr>
          <a:xfrm>
            <a:off x="838200" y="1368671"/>
            <a:ext cx="4258235" cy="2557570"/>
          </a:xfrm>
        </p:spPr>
        <p:txBody>
          <a:bodyPr lIns="180000" tIns="180000" rIns="180000" bIns="180000">
            <a:noAutofit/>
          </a:bodyPr>
          <a:lstStyle/>
          <a:p>
            <a:pPr marL="0" indent="0">
              <a:buClr>
                <a:srgbClr val="0074C5"/>
              </a:buClr>
              <a:buNone/>
            </a:pPr>
            <a:r>
              <a:rPr lang="en-US" b="1" dirty="0">
                <a:solidFill>
                  <a:schemeClr val="accent1"/>
                </a:solidFill>
              </a:rPr>
              <a:t>Challenge</a:t>
            </a:r>
            <a:endParaRPr lang="en-GB" b="1" dirty="0">
              <a:solidFill>
                <a:schemeClr val="accent1"/>
              </a:solidFill>
            </a:endParaRPr>
          </a:p>
          <a:p>
            <a:pPr>
              <a:buClr>
                <a:srgbClr val="0074C5"/>
              </a:buClr>
            </a:pPr>
            <a:r>
              <a:rPr lang="en-GB" sz="2100" dirty="0"/>
              <a:t>The 2024/25 financial plan is to deliver a £90m deficit </a:t>
            </a:r>
          </a:p>
          <a:p>
            <a:pPr>
              <a:buClr>
                <a:srgbClr val="0074C5"/>
              </a:buClr>
            </a:pPr>
            <a:r>
              <a:rPr lang="en-GB" sz="2100" dirty="0"/>
              <a:t>Significant risks to this position</a:t>
            </a:r>
          </a:p>
          <a:p>
            <a:pPr>
              <a:buClr>
                <a:srgbClr val="0074C5"/>
              </a:buClr>
            </a:pPr>
            <a:r>
              <a:rPr lang="en-GB" sz="2100" dirty="0"/>
              <a:t>Outlook for 2025/26 and beyond is extremely challenging</a:t>
            </a:r>
          </a:p>
          <a:p>
            <a:endParaRPr lang="en-US" dirty="0"/>
          </a:p>
        </p:txBody>
      </p:sp>
      <p:sp>
        <p:nvSpPr>
          <p:cNvPr id="23" name="Content Placeholder 22">
            <a:extLst>
              <a:ext uri="{FF2B5EF4-FFF2-40B4-BE49-F238E27FC236}">
                <a16:creationId xmlns:a16="http://schemas.microsoft.com/office/drawing/2014/main" id="{B0E4DF24-4F89-F8FB-F85F-BE63C6A09105}"/>
              </a:ext>
            </a:extLst>
          </p:cNvPr>
          <p:cNvSpPr>
            <a:spLocks noGrp="1"/>
          </p:cNvSpPr>
          <p:nvPr>
            <p:ph sz="half" idx="2"/>
          </p:nvPr>
        </p:nvSpPr>
        <p:spPr>
          <a:xfrm>
            <a:off x="5245823" y="1378833"/>
            <a:ext cx="4258235" cy="4147788"/>
          </a:xfrm>
        </p:spPr>
        <p:txBody>
          <a:bodyPr lIns="180000" tIns="180000" rIns="180000" bIns="180000">
            <a:noAutofit/>
          </a:bodyPr>
          <a:lstStyle/>
          <a:p>
            <a:pPr marL="0" indent="0">
              <a:buNone/>
            </a:pPr>
            <a:r>
              <a:rPr lang="en-US" b="1" dirty="0">
                <a:solidFill>
                  <a:schemeClr val="accent1"/>
                </a:solidFill>
              </a:rPr>
              <a:t>Our Approach</a:t>
            </a:r>
          </a:p>
          <a:p>
            <a:pPr>
              <a:buClr>
                <a:srgbClr val="0074C5"/>
              </a:buClr>
            </a:pPr>
            <a:r>
              <a:rPr lang="en-GB" sz="2100" dirty="0">
                <a:solidFill>
                  <a:schemeClr val="tx1">
                    <a:lumMod val="75000"/>
                    <a:lumOff val="25000"/>
                  </a:schemeClr>
                </a:solidFill>
              </a:rPr>
              <a:t>Focus on patients and </a:t>
            </a:r>
            <a:br>
              <a:rPr lang="en-GB" sz="2100" dirty="0">
                <a:solidFill>
                  <a:schemeClr val="tx1">
                    <a:lumMod val="75000"/>
                    <a:lumOff val="25000"/>
                  </a:schemeClr>
                </a:solidFill>
              </a:rPr>
            </a:br>
            <a:r>
              <a:rPr lang="en-GB" sz="2100" dirty="0">
                <a:solidFill>
                  <a:schemeClr val="tx1">
                    <a:lumMod val="75000"/>
                    <a:lumOff val="25000"/>
                  </a:schemeClr>
                </a:solidFill>
              </a:rPr>
              <a:t>patient pathways</a:t>
            </a:r>
          </a:p>
          <a:p>
            <a:pPr>
              <a:buClr>
                <a:srgbClr val="0074C5"/>
              </a:buClr>
            </a:pPr>
            <a:r>
              <a:rPr lang="en-GB" sz="2100" dirty="0">
                <a:solidFill>
                  <a:schemeClr val="tx1">
                    <a:lumMod val="75000"/>
                    <a:lumOff val="25000"/>
                  </a:schemeClr>
                </a:solidFill>
              </a:rPr>
              <a:t>Evidence that the best outcomes lead to the optimal financial solution</a:t>
            </a:r>
          </a:p>
          <a:p>
            <a:pPr>
              <a:buClr>
                <a:srgbClr val="0074C5"/>
              </a:buClr>
            </a:pPr>
            <a:r>
              <a:rPr lang="en-GB" sz="2100" dirty="0">
                <a:solidFill>
                  <a:schemeClr val="tx1">
                    <a:lumMod val="75000"/>
                    <a:lumOff val="25000"/>
                  </a:schemeClr>
                </a:solidFill>
              </a:rPr>
              <a:t>Recovery plan has been agreed to improve patient pathways for people requiring Continuing Healthcare and for the +75-age cohort</a:t>
            </a:r>
            <a:endParaRPr lang="en-US" sz="2100" dirty="0"/>
          </a:p>
          <a:p>
            <a:endParaRPr lang="en-US" dirty="0"/>
          </a:p>
        </p:txBody>
      </p:sp>
      <p:sp>
        <p:nvSpPr>
          <p:cNvPr id="15" name="Footer Placeholder 12">
            <a:extLst>
              <a:ext uri="{FF2B5EF4-FFF2-40B4-BE49-F238E27FC236}">
                <a16:creationId xmlns:a16="http://schemas.microsoft.com/office/drawing/2014/main" id="{19155F9F-D467-E465-7457-2E59DC886528}"/>
              </a:ext>
            </a:extLst>
          </p:cNvPr>
          <p:cNvSpPr>
            <a:spLocks noGrp="1"/>
          </p:cNvSpPr>
          <p:nvPr>
            <p:ph type="ftr" sz="quarter" idx="11"/>
          </p:nvPr>
        </p:nvSpPr>
        <p:spPr/>
        <p:txBody>
          <a:bodyPr/>
          <a:lstStyle/>
          <a:p>
            <a:r>
              <a:rPr lang="en-US" dirty="0"/>
              <a:t>Staffordshire and Stoke-on-Trent Integrated Care Board</a:t>
            </a:r>
          </a:p>
          <a:p>
            <a:r>
              <a:rPr lang="en-US" dirty="0"/>
              <a:t>
</a:t>
            </a:r>
          </a:p>
        </p:txBody>
      </p:sp>
      <p:pic>
        <p:nvPicPr>
          <p:cNvPr id="3" name="Picture 2">
            <a:extLst>
              <a:ext uri="{FF2B5EF4-FFF2-40B4-BE49-F238E27FC236}">
                <a16:creationId xmlns:a16="http://schemas.microsoft.com/office/drawing/2014/main" id="{1D964C76-DA7C-3548-D94A-552F3D9C55C8}"/>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03405" y="3813746"/>
            <a:ext cx="1682014" cy="1682014"/>
          </a:xfrm>
          <a:prstGeom prst="rect">
            <a:avLst/>
          </a:prstGeom>
        </p:spPr>
      </p:pic>
      <p:pic>
        <p:nvPicPr>
          <p:cNvPr id="13" name="Picture 12">
            <a:extLst>
              <a:ext uri="{FF2B5EF4-FFF2-40B4-BE49-F238E27FC236}">
                <a16:creationId xmlns:a16="http://schemas.microsoft.com/office/drawing/2014/main" id="{70FF94F8-3913-0CC4-6B70-E3AEAE760FA0}"/>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18852894">
            <a:off x="9334086" y="1958859"/>
            <a:ext cx="1672620" cy="1672620"/>
          </a:xfrm>
          <a:prstGeom prst="rect">
            <a:avLst/>
          </a:prstGeom>
        </p:spPr>
      </p:pic>
      <p:sp>
        <p:nvSpPr>
          <p:cNvPr id="11" name="Oval 10">
            <a:extLst>
              <a:ext uri="{FF2B5EF4-FFF2-40B4-BE49-F238E27FC236}">
                <a16:creationId xmlns:a16="http://schemas.microsoft.com/office/drawing/2014/main" id="{F7D161BF-EC0C-56CD-4EEC-901176F4500F}"/>
              </a:ext>
              <a:ext uri="{C183D7F6-B498-43B3-948B-1728B52AA6E4}">
                <adec:decorative xmlns:adec="http://schemas.microsoft.com/office/drawing/2017/decorative" val="1"/>
              </a:ext>
            </a:extLst>
          </p:cNvPr>
          <p:cNvSpPr/>
          <p:nvPr/>
        </p:nvSpPr>
        <p:spPr>
          <a:xfrm>
            <a:off x="9452038" y="3843975"/>
            <a:ext cx="1614003" cy="1614003"/>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C6BF8A1A-3BA8-EC7D-19FC-D879EC8081F7}"/>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477482" y="3818196"/>
            <a:ext cx="1563114" cy="1563114"/>
          </a:xfrm>
          <a:prstGeom prst="rect">
            <a:avLst/>
          </a:prstGeom>
        </p:spPr>
      </p:pic>
    </p:spTree>
    <p:extLst>
      <p:ext uri="{BB962C8B-B14F-4D97-AF65-F5344CB8AC3E}">
        <p14:creationId xmlns:p14="http://schemas.microsoft.com/office/powerpoint/2010/main" val="32187666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FC7AA-0412-681E-70AF-0E8288246B0F}"/>
              </a:ext>
            </a:extLst>
          </p:cNvPr>
          <p:cNvSpPr>
            <a:spLocks noGrp="1"/>
          </p:cNvSpPr>
          <p:nvPr>
            <p:ph type="ctrTitle"/>
          </p:nvPr>
        </p:nvSpPr>
        <p:spPr/>
        <p:txBody>
          <a:bodyPr/>
          <a:lstStyle/>
          <a:p>
            <a:r>
              <a:rPr lang="en-GB" sz="3400" dirty="0"/>
              <a:t>Workforce</a:t>
            </a:r>
            <a:br>
              <a:rPr lang="en-GB" sz="7200" dirty="0"/>
            </a:br>
            <a:br>
              <a:rPr lang="en-GB" sz="800" dirty="0"/>
            </a:br>
            <a:r>
              <a:rPr lang="en-GB" sz="2800" dirty="0">
                <a:solidFill>
                  <a:srgbClr val="425563"/>
                </a:solidFill>
              </a:rPr>
              <a:t>Gemma Treanor, Head of ICS People Function</a:t>
            </a:r>
            <a:endParaRPr lang="en-US" sz="2800" dirty="0"/>
          </a:p>
        </p:txBody>
      </p:sp>
      <p:sp>
        <p:nvSpPr>
          <p:cNvPr id="3" name="Subtitle 2">
            <a:extLst>
              <a:ext uri="{FF2B5EF4-FFF2-40B4-BE49-F238E27FC236}">
                <a16:creationId xmlns:a16="http://schemas.microsoft.com/office/drawing/2014/main" id="{9A96026B-AF8E-764F-9FB7-BBEAB95A971B}"/>
              </a:ext>
            </a:extLst>
          </p:cNvPr>
          <p:cNvSpPr>
            <a:spLocks noGrp="1"/>
          </p:cNvSpPr>
          <p:nvPr>
            <p:ph type="subTitle" idx="1"/>
          </p:nvPr>
        </p:nvSpPr>
        <p:spPr/>
        <p:txBody>
          <a:bodyPr/>
          <a:lstStyle/>
          <a:p>
            <a:endParaRPr lang="en-US"/>
          </a:p>
        </p:txBody>
      </p:sp>
      <p:pic>
        <p:nvPicPr>
          <p:cNvPr id="7" name="Picture Placeholder 6">
            <a:extLst>
              <a:ext uri="{FF2B5EF4-FFF2-40B4-BE49-F238E27FC236}">
                <a16:creationId xmlns:a16="http://schemas.microsoft.com/office/drawing/2014/main" id="{E9F44D15-9EEE-088A-4D42-C373D42A5FB1}"/>
              </a:ext>
              <a:ext uri="{C183D7F6-B498-43B3-948B-1728B52AA6E4}">
                <adec:decorative xmlns:adec="http://schemas.microsoft.com/office/drawing/2017/decorative" val="1"/>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t="31" b="31"/>
          <a:stretch/>
        </p:blipFill>
        <p:spPr/>
      </p:pic>
      <p:pic>
        <p:nvPicPr>
          <p:cNvPr id="14" name="Picture Placeholder 13">
            <a:extLst>
              <a:ext uri="{FF2B5EF4-FFF2-40B4-BE49-F238E27FC236}">
                <a16:creationId xmlns:a16="http://schemas.microsoft.com/office/drawing/2014/main" id="{0BEA9A73-943B-AD5A-EA3D-72A0F641BCCC}"/>
              </a:ext>
              <a:ext uri="{C183D7F6-B498-43B3-948B-1728B52AA6E4}">
                <adec:decorative xmlns:adec="http://schemas.microsoft.com/office/drawing/2017/decorative" val="1"/>
              </a:ext>
            </a:extLst>
          </p:cNvPr>
          <p:cNvPicPr>
            <a:picLocks noGrp="1" noChangeAspect="1"/>
          </p:cNvPicPr>
          <p:nvPr>
            <p:ph type="pic" sz="quarter" idx="11"/>
          </p:nvPr>
        </p:nvPicPr>
        <p:blipFill rotWithShape="1">
          <a:blip r:embed="rId4" cstate="print">
            <a:extLst>
              <a:ext uri="{28A0092B-C50C-407E-A947-70E740481C1C}">
                <a14:useLocalDpi xmlns:a14="http://schemas.microsoft.com/office/drawing/2010/main"/>
              </a:ext>
            </a:extLst>
          </a:blip>
          <a:srcRect/>
          <a:stretch/>
        </p:blipFill>
        <p:spPr/>
      </p:pic>
      <p:pic>
        <p:nvPicPr>
          <p:cNvPr id="12" name="Picture Placeholder 11">
            <a:extLst>
              <a:ext uri="{FF2B5EF4-FFF2-40B4-BE49-F238E27FC236}">
                <a16:creationId xmlns:a16="http://schemas.microsoft.com/office/drawing/2014/main" id="{33DF9B65-65AE-A322-C9EB-5AA0B4E858B0}"/>
              </a:ext>
              <a:ext uri="{C183D7F6-B498-43B3-948B-1728B52AA6E4}">
                <adec:decorative xmlns:adec="http://schemas.microsoft.com/office/drawing/2017/decorative" val="1"/>
              </a:ext>
            </a:extLst>
          </p:cNvPr>
          <p:cNvPicPr>
            <a:picLocks noGrp="1" noChangeAspect="1"/>
          </p:cNvPicPr>
          <p:nvPr>
            <p:ph type="pic" sz="quarter" idx="12"/>
          </p:nvPr>
        </p:nvPicPr>
        <p:blipFill rotWithShape="1">
          <a:blip r:embed="rId5" cstate="print">
            <a:extLst>
              <a:ext uri="{28A0092B-C50C-407E-A947-70E740481C1C}">
                <a14:useLocalDpi xmlns:a14="http://schemas.microsoft.com/office/drawing/2010/main"/>
              </a:ext>
            </a:extLst>
          </a:blip>
          <a:srcRect l="56" r="56"/>
          <a:stretch/>
        </p:blipFill>
        <p:spPr/>
      </p:pic>
    </p:spTree>
    <p:extLst>
      <p:ext uri="{BB962C8B-B14F-4D97-AF65-F5344CB8AC3E}">
        <p14:creationId xmlns:p14="http://schemas.microsoft.com/office/powerpoint/2010/main" val="40102850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C3B28CFF-C0BB-94A2-393E-23E6410953A0}"/>
              </a:ext>
            </a:extLst>
          </p:cNvPr>
          <p:cNvSpPr>
            <a:spLocks noGrp="1"/>
          </p:cNvSpPr>
          <p:nvPr>
            <p:ph type="title"/>
          </p:nvPr>
        </p:nvSpPr>
        <p:spPr/>
        <p:txBody>
          <a:bodyPr>
            <a:normAutofit/>
          </a:bodyPr>
          <a:lstStyle/>
          <a:p>
            <a:r>
              <a:rPr lang="en-US" dirty="0"/>
              <a:t>People, Culture and Inclusion</a:t>
            </a:r>
            <a:endParaRPr lang="en-US" sz="3100" dirty="0">
              <a:solidFill>
                <a:srgbClr val="425563"/>
              </a:solidFill>
            </a:endParaRPr>
          </a:p>
        </p:txBody>
      </p:sp>
      <p:sp>
        <p:nvSpPr>
          <p:cNvPr id="7" name="Content Placeholder 6">
            <a:extLst>
              <a:ext uri="{FF2B5EF4-FFF2-40B4-BE49-F238E27FC236}">
                <a16:creationId xmlns:a16="http://schemas.microsoft.com/office/drawing/2014/main" id="{603D29A7-AC2F-1CCD-8B5A-A0C3C0B78D1C}"/>
              </a:ext>
            </a:extLst>
          </p:cNvPr>
          <p:cNvSpPr>
            <a:spLocks noGrp="1"/>
          </p:cNvSpPr>
          <p:nvPr>
            <p:ph idx="1"/>
          </p:nvPr>
        </p:nvSpPr>
        <p:spPr>
          <a:xfrm>
            <a:off x="838200" y="1382030"/>
            <a:ext cx="1377049" cy="4794933"/>
          </a:xfrm>
        </p:spPr>
        <p:txBody>
          <a:bodyPr/>
          <a:lstStyle/>
          <a:p>
            <a:pPr marL="0" indent="0">
              <a:buNone/>
            </a:pPr>
            <a:r>
              <a:rPr kumimoji="0" lang="en-GB" sz="28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Context</a:t>
            </a:r>
            <a:endParaRPr lang="en-US" dirty="0"/>
          </a:p>
        </p:txBody>
      </p:sp>
      <p:sp>
        <p:nvSpPr>
          <p:cNvPr id="2" name="Rectangle 4">
            <a:extLst>
              <a:ext uri="{FF2B5EF4-FFF2-40B4-BE49-F238E27FC236}">
                <a16:creationId xmlns:a16="http://schemas.microsoft.com/office/drawing/2014/main" id="{3C978E15-DA37-6678-CECF-D6422521F9EC}"/>
              </a:ext>
              <a:ext uri="{C183D7F6-B498-43B3-948B-1728B52AA6E4}">
                <adec:decorative xmlns:adec="http://schemas.microsoft.com/office/drawing/2017/decorative" val="1"/>
              </a:ext>
            </a:extLst>
          </p:cNvPr>
          <p:cNvSpPr/>
          <p:nvPr/>
        </p:nvSpPr>
        <p:spPr>
          <a:xfrm>
            <a:off x="2358886" y="1382031"/>
            <a:ext cx="8994913" cy="2046970"/>
          </a:xfrm>
          <a:prstGeom prst="rect">
            <a:avLst/>
          </a:prstGeom>
          <a:solidFill>
            <a:srgbClr val="D0EE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0" name="TextBox 9">
            <a:extLst>
              <a:ext uri="{FF2B5EF4-FFF2-40B4-BE49-F238E27FC236}">
                <a16:creationId xmlns:a16="http://schemas.microsoft.com/office/drawing/2014/main" id="{159F386D-1DFB-9D44-6382-14D588AA0071}"/>
              </a:ext>
            </a:extLst>
          </p:cNvPr>
          <p:cNvSpPr txBox="1"/>
          <p:nvPr/>
        </p:nvSpPr>
        <p:spPr>
          <a:xfrm>
            <a:off x="2353437" y="1382031"/>
            <a:ext cx="6096000" cy="2046970"/>
          </a:xfrm>
          <a:prstGeom prst="rect">
            <a:avLst/>
          </a:prstGeom>
          <a:noFill/>
        </p:spPr>
        <p:txBody>
          <a:bodyPr wrap="square" lIns="180000" tIns="180000" rIns="180000" bIns="18000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2F86"/>
                </a:solidFill>
                <a:effectLst/>
                <a:uLnTx/>
                <a:uFillTx/>
                <a:latin typeface="Arial" panose="020B0604020202020204"/>
                <a:ea typeface="+mn-ea"/>
                <a:cs typeface="+mn-cs"/>
              </a:rPr>
              <a:t>National</a:t>
            </a:r>
            <a:r>
              <a:rPr kumimoji="0" lang="en-GB" sz="1800" b="1" i="0" u="none" strike="noStrike" kern="1200" cap="none" spc="0" normalizeH="0" baseline="0" noProof="0" dirty="0">
                <a:ln>
                  <a:noFill/>
                </a:ln>
                <a:solidFill>
                  <a:srgbClr val="002F86"/>
                </a:solidFill>
                <a:effectLst/>
                <a:uLnTx/>
                <a:uFillTx/>
                <a:latin typeface="Arial" panose="020B0604020202020204"/>
                <a:ea typeface="+mn-ea"/>
                <a:cs typeface="+mn-cs"/>
              </a:rPr>
              <a:t> </a:t>
            </a:r>
          </a:p>
          <a:p>
            <a:pPr marL="285750" marR="0" lvl="0" indent="-285750" algn="l" defTabSz="914400" rtl="0" eaLnBrk="1" fontAlgn="auto" latinLnBrk="0" hangingPunct="1">
              <a:lnSpc>
                <a:spcPct val="100000"/>
              </a:lnSpc>
              <a:spcBef>
                <a:spcPts val="0"/>
              </a:spcBef>
              <a:spcAft>
                <a:spcPts val="0"/>
              </a:spcAft>
              <a:buClr>
                <a:srgbClr val="0074C5"/>
              </a:buClr>
              <a:buSzTx/>
              <a:buFont typeface="Arial" panose="020B0604020202020204" pitchFamily="34" charset="0"/>
              <a:buChar char="•"/>
              <a:tabLst/>
              <a:defRPr/>
            </a:pPr>
            <a:r>
              <a:rPr kumimoji="0" lang="en-GB" sz="1800" b="0" i="0" u="none" strike="noStrike" kern="1200" cap="none" spc="0" normalizeH="0" baseline="0" noProof="0" dirty="0">
                <a:ln>
                  <a:noFill/>
                </a:ln>
                <a:solidFill>
                  <a:schemeClr val="tx1">
                    <a:lumMod val="75000"/>
                    <a:lumOff val="25000"/>
                  </a:schemeClr>
                </a:solidFill>
                <a:effectLst/>
                <a:uLnTx/>
                <a:uFillTx/>
                <a:latin typeface="Arial" panose="020B0604020202020204"/>
                <a:ea typeface="+mn-ea"/>
                <a:cs typeface="+mn-cs"/>
              </a:rPr>
              <a:t>Long Term Workforce Plan </a:t>
            </a:r>
          </a:p>
          <a:p>
            <a:pPr marL="285750" marR="0" lvl="0" indent="-285750" algn="l" defTabSz="914400" rtl="0" eaLnBrk="1" fontAlgn="auto" latinLnBrk="0" hangingPunct="1">
              <a:lnSpc>
                <a:spcPct val="100000"/>
              </a:lnSpc>
              <a:spcBef>
                <a:spcPts val="0"/>
              </a:spcBef>
              <a:spcAft>
                <a:spcPts val="0"/>
              </a:spcAft>
              <a:buClr>
                <a:srgbClr val="0074C5"/>
              </a:buClr>
              <a:buSzTx/>
              <a:buFont typeface="Arial" panose="020B0604020202020204" pitchFamily="34" charset="0"/>
              <a:buChar char="•"/>
              <a:tabLst/>
              <a:defRPr/>
            </a:pPr>
            <a:r>
              <a:rPr lang="en-GB" dirty="0">
                <a:solidFill>
                  <a:schemeClr val="tx1">
                    <a:lumMod val="75000"/>
                    <a:lumOff val="25000"/>
                  </a:schemeClr>
                </a:solidFill>
                <a:latin typeface="Arial" panose="020B0604020202020204"/>
              </a:rPr>
              <a:t>Skills for Care Workforce Strategy  </a:t>
            </a:r>
            <a:endParaRPr kumimoji="0" lang="en-GB" sz="1800" b="0" i="0" u="none" strike="noStrike" kern="1200" cap="none" spc="0" normalizeH="0" baseline="0" noProof="0" dirty="0">
              <a:ln>
                <a:noFill/>
              </a:ln>
              <a:solidFill>
                <a:schemeClr val="tx1">
                  <a:lumMod val="75000"/>
                  <a:lumOff val="25000"/>
                </a:schemeClr>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0"/>
              </a:spcAft>
              <a:buClr>
                <a:srgbClr val="0074C5"/>
              </a:buClr>
              <a:buSzTx/>
              <a:buFont typeface="Arial" panose="020B0604020202020204" pitchFamily="34" charset="0"/>
              <a:buChar char="•"/>
              <a:tabLst/>
              <a:defRPr/>
            </a:pPr>
            <a:r>
              <a:rPr kumimoji="0" lang="en-GB" sz="1800" b="0" i="0" u="none" strike="noStrike" kern="1200" cap="none" spc="0" normalizeH="0" baseline="0" noProof="0" dirty="0">
                <a:ln>
                  <a:noFill/>
                </a:ln>
                <a:solidFill>
                  <a:schemeClr val="tx1">
                    <a:lumMod val="75000"/>
                    <a:lumOff val="25000"/>
                  </a:schemeClr>
                </a:solidFill>
                <a:effectLst/>
                <a:uLnTx/>
                <a:uFillTx/>
                <a:latin typeface="Arial" panose="020B0604020202020204"/>
                <a:ea typeface="+mn-ea"/>
                <a:cs typeface="+mn-cs"/>
              </a:rPr>
              <a:t>Funding – no workforce development funds </a:t>
            </a:r>
          </a:p>
          <a:p>
            <a:pPr marL="285750" marR="0" lvl="0" indent="-285750" algn="l" defTabSz="914400" rtl="0" eaLnBrk="1" fontAlgn="auto" latinLnBrk="0" hangingPunct="1">
              <a:lnSpc>
                <a:spcPct val="100000"/>
              </a:lnSpc>
              <a:spcBef>
                <a:spcPts val="0"/>
              </a:spcBef>
              <a:spcAft>
                <a:spcPts val="0"/>
              </a:spcAft>
              <a:buClr>
                <a:srgbClr val="0074C5"/>
              </a:buClr>
              <a:buSzTx/>
              <a:buFont typeface="Arial" panose="020B0604020202020204" pitchFamily="34" charset="0"/>
              <a:buChar char="•"/>
              <a:tabLst/>
              <a:defRPr/>
            </a:pPr>
            <a:r>
              <a:rPr lang="en-GB" dirty="0">
                <a:solidFill>
                  <a:schemeClr val="tx1">
                    <a:lumMod val="75000"/>
                    <a:lumOff val="25000"/>
                  </a:schemeClr>
                </a:solidFill>
                <a:latin typeface="Arial" panose="020B0604020202020204"/>
              </a:rPr>
              <a:t>F</a:t>
            </a:r>
            <a:r>
              <a:rPr kumimoji="0" lang="en-GB" sz="1800" b="0" i="0" u="none" strike="noStrike" kern="1200" cap="none" spc="0" normalizeH="0" baseline="0" noProof="0" dirty="0" err="1">
                <a:ln>
                  <a:noFill/>
                </a:ln>
                <a:solidFill>
                  <a:schemeClr val="tx1">
                    <a:lumMod val="75000"/>
                    <a:lumOff val="25000"/>
                  </a:schemeClr>
                </a:solidFill>
                <a:effectLst/>
                <a:uLnTx/>
                <a:uFillTx/>
                <a:latin typeface="Arial" panose="020B0604020202020204"/>
                <a:ea typeface="+mn-ea"/>
                <a:cs typeface="+mn-cs"/>
              </a:rPr>
              <a:t>inancial</a:t>
            </a:r>
            <a:r>
              <a:rPr kumimoji="0" lang="en-GB" sz="1800" b="0" i="0" u="none" strike="noStrike" kern="1200" cap="none" spc="0" normalizeH="0" baseline="0" noProof="0" dirty="0">
                <a:ln>
                  <a:noFill/>
                </a:ln>
                <a:solidFill>
                  <a:schemeClr val="tx1">
                    <a:lumMod val="75000"/>
                    <a:lumOff val="25000"/>
                  </a:schemeClr>
                </a:solidFill>
                <a:effectLst/>
                <a:uLnTx/>
                <a:uFillTx/>
                <a:latin typeface="Arial" panose="020B0604020202020204"/>
                <a:ea typeface="+mn-ea"/>
                <a:cs typeface="+mn-cs"/>
              </a:rPr>
              <a:t> challenges</a:t>
            </a:r>
          </a:p>
          <a:p>
            <a:pPr marL="285750" marR="0" lvl="0" indent="-285750" algn="l" defTabSz="914400" rtl="0" eaLnBrk="1" fontAlgn="auto" latinLnBrk="0" hangingPunct="1">
              <a:lnSpc>
                <a:spcPct val="100000"/>
              </a:lnSpc>
              <a:spcBef>
                <a:spcPts val="0"/>
              </a:spcBef>
              <a:spcAft>
                <a:spcPts val="0"/>
              </a:spcAft>
              <a:buClr>
                <a:srgbClr val="0074C5"/>
              </a:buClr>
              <a:buSzTx/>
              <a:buFont typeface="Arial" panose="020B0604020202020204" pitchFamily="34" charset="0"/>
              <a:buChar char="•"/>
              <a:tabLst/>
              <a:defRPr/>
            </a:pPr>
            <a:r>
              <a:rPr lang="en-GB" dirty="0">
                <a:solidFill>
                  <a:schemeClr val="tx1">
                    <a:lumMod val="75000"/>
                    <a:lumOff val="25000"/>
                  </a:schemeClr>
                </a:solidFill>
                <a:latin typeface="Arial" panose="020B0604020202020204"/>
              </a:rPr>
              <a:t>Darzi report </a:t>
            </a:r>
          </a:p>
        </p:txBody>
      </p:sp>
      <p:sp>
        <p:nvSpPr>
          <p:cNvPr id="4" name="Rectangle 7">
            <a:extLst>
              <a:ext uri="{FF2B5EF4-FFF2-40B4-BE49-F238E27FC236}">
                <a16:creationId xmlns:a16="http://schemas.microsoft.com/office/drawing/2014/main" id="{12B001DB-3778-C205-0BD6-A4C0FF23C28D}"/>
              </a:ext>
              <a:ext uri="{C183D7F6-B498-43B3-948B-1728B52AA6E4}">
                <adec:decorative xmlns:adec="http://schemas.microsoft.com/office/drawing/2017/decorative" val="1"/>
              </a:ext>
            </a:extLst>
          </p:cNvPr>
          <p:cNvSpPr/>
          <p:nvPr/>
        </p:nvSpPr>
        <p:spPr>
          <a:xfrm>
            <a:off x="2358887" y="3544035"/>
            <a:ext cx="8994912" cy="2687965"/>
          </a:xfrm>
          <a:prstGeom prst="rect">
            <a:avLst/>
          </a:prstGeom>
          <a:solidFill>
            <a:srgbClr val="FCE9D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9392CE9C-CE69-E97A-B7E7-E13390DB262F}"/>
              </a:ext>
            </a:extLst>
          </p:cNvPr>
          <p:cNvSpPr txBox="1"/>
          <p:nvPr/>
        </p:nvSpPr>
        <p:spPr>
          <a:xfrm>
            <a:off x="2353436" y="3544036"/>
            <a:ext cx="8168789" cy="2671840"/>
          </a:xfrm>
          <a:prstGeom prst="rect">
            <a:avLst/>
          </a:prstGeom>
          <a:noFill/>
        </p:spPr>
        <p:txBody>
          <a:bodyPr wrap="square" lIns="180000" tIns="180000" rIns="180000" bIns="18000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2F86"/>
                </a:solidFill>
                <a:effectLst/>
                <a:uLnTx/>
                <a:uFillTx/>
                <a:latin typeface="Arial" panose="020B0604020202020204"/>
                <a:ea typeface="+mn-ea"/>
                <a:cs typeface="+mn-cs"/>
              </a:rPr>
              <a:t>Local</a:t>
            </a:r>
          </a:p>
          <a:p>
            <a:pPr marL="285750" marR="0" lvl="0" indent="-285750" algn="l" defTabSz="914400" rtl="0" eaLnBrk="1" fontAlgn="auto" latinLnBrk="0" hangingPunct="1">
              <a:lnSpc>
                <a:spcPct val="100000"/>
              </a:lnSpc>
              <a:spcBef>
                <a:spcPts val="0"/>
              </a:spcBef>
              <a:spcAft>
                <a:spcPts val="0"/>
              </a:spcAft>
              <a:buClr>
                <a:srgbClr val="0074C5"/>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lumMod val="65000"/>
                    <a:lumOff val="35000"/>
                  </a:srgbClr>
                </a:solidFill>
                <a:effectLst/>
                <a:uLnTx/>
                <a:uFillTx/>
                <a:latin typeface="Arial" panose="020B0604020202020204"/>
                <a:ea typeface="+mn-ea"/>
                <a:cs typeface="+mn-cs"/>
              </a:rPr>
              <a:t>Financial position </a:t>
            </a:r>
          </a:p>
          <a:p>
            <a:pPr marL="285750" marR="0" lvl="0" indent="-285750" algn="l" defTabSz="914400" rtl="0" eaLnBrk="1" fontAlgn="auto" latinLnBrk="0" hangingPunct="1">
              <a:lnSpc>
                <a:spcPct val="100000"/>
              </a:lnSpc>
              <a:spcBef>
                <a:spcPts val="0"/>
              </a:spcBef>
              <a:spcAft>
                <a:spcPts val="0"/>
              </a:spcAft>
              <a:buClr>
                <a:srgbClr val="0074C5"/>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lumMod val="65000"/>
                    <a:lumOff val="35000"/>
                  </a:srgbClr>
                </a:solidFill>
                <a:effectLst/>
                <a:uLnTx/>
                <a:uFillTx/>
                <a:latin typeface="Arial" panose="020B0604020202020204"/>
                <a:ea typeface="+mn-ea"/>
                <a:cs typeface="+mn-cs"/>
              </a:rPr>
              <a:t>Operational pressures – efficiencies, productivity, recovery, strikes, surge  </a:t>
            </a:r>
          </a:p>
          <a:p>
            <a:pPr marL="285750" marR="0" lvl="0" indent="-285750" algn="l" defTabSz="914400" rtl="0" eaLnBrk="1" fontAlgn="auto" latinLnBrk="0" hangingPunct="1">
              <a:lnSpc>
                <a:spcPct val="100000"/>
              </a:lnSpc>
              <a:spcBef>
                <a:spcPts val="0"/>
              </a:spcBef>
              <a:spcAft>
                <a:spcPts val="0"/>
              </a:spcAft>
              <a:buClr>
                <a:srgbClr val="0074C5"/>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lumMod val="65000"/>
                    <a:lumOff val="35000"/>
                  </a:srgbClr>
                </a:solidFill>
                <a:effectLst/>
                <a:uLnTx/>
                <a:uFillTx/>
                <a:latin typeface="Arial" panose="020B0604020202020204"/>
                <a:ea typeface="+mn-ea"/>
                <a:cs typeface="+mn-cs"/>
              </a:rPr>
              <a:t>Ability to meet the requirements of the Long Term Workforce Plan </a:t>
            </a:r>
          </a:p>
          <a:p>
            <a:pPr marL="285750" marR="0" lvl="0" indent="-285750" algn="l" defTabSz="914400" rtl="0" eaLnBrk="1" fontAlgn="auto" latinLnBrk="0" hangingPunct="1">
              <a:lnSpc>
                <a:spcPct val="100000"/>
              </a:lnSpc>
              <a:spcBef>
                <a:spcPts val="0"/>
              </a:spcBef>
              <a:spcAft>
                <a:spcPts val="0"/>
              </a:spcAft>
              <a:buClr>
                <a:srgbClr val="0074C5"/>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lumMod val="65000"/>
                    <a:lumOff val="35000"/>
                  </a:srgbClr>
                </a:solidFill>
                <a:effectLst/>
                <a:uLnTx/>
                <a:uFillTx/>
                <a:latin typeface="Arial" panose="020B0604020202020204"/>
                <a:ea typeface="+mn-ea"/>
                <a:cs typeface="+mn-cs"/>
              </a:rPr>
              <a:t>Workforce supply and future pipeline – in the financial context </a:t>
            </a:r>
          </a:p>
          <a:p>
            <a:pPr marL="285750" marR="0" lvl="0" indent="-285750" algn="l" defTabSz="914400" rtl="0" eaLnBrk="1" fontAlgn="auto" latinLnBrk="0" hangingPunct="1">
              <a:lnSpc>
                <a:spcPct val="100000"/>
              </a:lnSpc>
              <a:spcBef>
                <a:spcPts val="0"/>
              </a:spcBef>
              <a:spcAft>
                <a:spcPts val="0"/>
              </a:spcAft>
              <a:buClr>
                <a:srgbClr val="0074C5"/>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lumMod val="65000"/>
                    <a:lumOff val="35000"/>
                  </a:srgbClr>
                </a:solidFill>
                <a:effectLst/>
                <a:uLnTx/>
                <a:uFillTx/>
                <a:latin typeface="Arial" panose="020B0604020202020204"/>
                <a:ea typeface="+mn-ea"/>
                <a:cs typeface="+mn-cs"/>
              </a:rPr>
              <a:t>Strike and collective action </a:t>
            </a:r>
          </a:p>
          <a:p>
            <a:pPr marL="285750" marR="0" lvl="0" indent="-285750" algn="l" defTabSz="914400" rtl="0" eaLnBrk="1" fontAlgn="auto" latinLnBrk="0" hangingPunct="1">
              <a:lnSpc>
                <a:spcPct val="100000"/>
              </a:lnSpc>
              <a:spcBef>
                <a:spcPts val="0"/>
              </a:spcBef>
              <a:spcAft>
                <a:spcPts val="0"/>
              </a:spcAft>
              <a:buClr>
                <a:srgbClr val="0074C5"/>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lumMod val="65000"/>
                    <a:lumOff val="35000"/>
                  </a:srgbClr>
                </a:solidFill>
                <a:effectLst/>
                <a:uLnTx/>
                <a:uFillTx/>
                <a:latin typeface="Arial" panose="020B0604020202020204"/>
                <a:ea typeface="+mn-ea"/>
                <a:cs typeface="+mn-cs"/>
              </a:rPr>
              <a:t>Wellbeing and retention of our workforce </a:t>
            </a:r>
          </a:p>
          <a:p>
            <a:pPr marL="285750" marR="0" lvl="0" indent="-285750" algn="l" defTabSz="914400" rtl="0" eaLnBrk="1" fontAlgn="auto" latinLnBrk="0" hangingPunct="1">
              <a:lnSpc>
                <a:spcPct val="100000"/>
              </a:lnSpc>
              <a:spcBef>
                <a:spcPts val="0"/>
              </a:spcBef>
              <a:spcAft>
                <a:spcPts val="0"/>
              </a:spcAft>
              <a:buClr>
                <a:srgbClr val="0074C5"/>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lumMod val="65000"/>
                    <a:lumOff val="35000"/>
                  </a:srgbClr>
                </a:solidFill>
                <a:effectLst/>
                <a:uLnTx/>
                <a:uFillTx/>
                <a:latin typeface="Arial" panose="020B0604020202020204"/>
                <a:ea typeface="+mn-ea"/>
                <a:cs typeface="+mn-cs"/>
              </a:rPr>
              <a:t>Equality, Diversity and Inclusion agenda – including civil unrest </a:t>
            </a:r>
          </a:p>
        </p:txBody>
      </p:sp>
      <p:sp>
        <p:nvSpPr>
          <p:cNvPr id="9" name="Oval 8">
            <a:extLst>
              <a:ext uri="{FF2B5EF4-FFF2-40B4-BE49-F238E27FC236}">
                <a16:creationId xmlns:a16="http://schemas.microsoft.com/office/drawing/2014/main" id="{B2A8FABA-E61E-B959-DA49-4D646B911155}"/>
              </a:ext>
              <a:ext uri="{C183D7F6-B498-43B3-948B-1728B52AA6E4}">
                <adec:decorative xmlns:adec="http://schemas.microsoft.com/office/drawing/2017/decorative" val="1"/>
              </a:ext>
            </a:extLst>
          </p:cNvPr>
          <p:cNvSpPr/>
          <p:nvPr/>
        </p:nvSpPr>
        <p:spPr>
          <a:xfrm>
            <a:off x="9729787" y="4714192"/>
            <a:ext cx="1369975" cy="1369975"/>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Oval 4">
            <a:extLst>
              <a:ext uri="{FF2B5EF4-FFF2-40B4-BE49-F238E27FC236}">
                <a16:creationId xmlns:a16="http://schemas.microsoft.com/office/drawing/2014/main" id="{B7ED3592-E0AF-DFC6-3D68-19040DD79B92}"/>
              </a:ext>
              <a:ext uri="{C183D7F6-B498-43B3-948B-1728B52AA6E4}">
                <adec:decorative xmlns:adec="http://schemas.microsoft.com/office/drawing/2017/decorative" val="1"/>
              </a:ext>
            </a:extLst>
          </p:cNvPr>
          <p:cNvSpPr/>
          <p:nvPr/>
        </p:nvSpPr>
        <p:spPr>
          <a:xfrm>
            <a:off x="9535735" y="1656440"/>
            <a:ext cx="1564029" cy="1564029"/>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2EDB6A67-7A94-CCC5-B9CB-4CAFEBA670F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535734" y="1673564"/>
            <a:ext cx="1564029" cy="1564029"/>
          </a:xfrm>
          <a:prstGeom prst="rect">
            <a:avLst/>
          </a:prstGeom>
        </p:spPr>
      </p:pic>
      <p:pic>
        <p:nvPicPr>
          <p:cNvPr id="8" name="Picture 7">
            <a:extLst>
              <a:ext uri="{FF2B5EF4-FFF2-40B4-BE49-F238E27FC236}">
                <a16:creationId xmlns:a16="http://schemas.microsoft.com/office/drawing/2014/main" id="{17E49E07-79CF-1443-B6B3-9017375AF54D}"/>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18849136">
            <a:off x="9674458" y="4645044"/>
            <a:ext cx="1480631" cy="1480631"/>
          </a:xfrm>
          <a:prstGeom prst="rect">
            <a:avLst/>
          </a:prstGeom>
        </p:spPr>
      </p:pic>
      <p:sp>
        <p:nvSpPr>
          <p:cNvPr id="13" name="Footer Placeholder 12">
            <a:extLst>
              <a:ext uri="{FF2B5EF4-FFF2-40B4-BE49-F238E27FC236}">
                <a16:creationId xmlns:a16="http://schemas.microsoft.com/office/drawing/2014/main" id="{40D30E55-65C8-9C66-83CE-DE28854FE844}"/>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2F86"/>
                </a:solidFill>
                <a:effectLst/>
                <a:uLnTx/>
                <a:uFillTx/>
                <a:latin typeface="Arial" panose="020B0604020202020204"/>
                <a:ea typeface="+mn-ea"/>
                <a:cs typeface="+mn-cs"/>
              </a:rPr>
              <a:t>Staffordshire and Stoke-on-Trent Integrated Care Board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2F86"/>
                </a:solidFill>
                <a:effectLst/>
                <a:uLnTx/>
                <a:uFillTx/>
                <a:latin typeface="Arial" panose="020B0604020202020204"/>
                <a:ea typeface="+mn-ea"/>
                <a:cs typeface="+mn-cs"/>
              </a:rPr>
              <a:t>
</a:t>
            </a:r>
          </a:p>
        </p:txBody>
      </p:sp>
      <p:sp>
        <p:nvSpPr>
          <p:cNvPr id="14" name="Slide Number Placeholder 13">
            <a:extLst>
              <a:ext uri="{FF2B5EF4-FFF2-40B4-BE49-F238E27FC236}">
                <a16:creationId xmlns:a16="http://schemas.microsoft.com/office/drawing/2014/main" id="{00CDC22B-D201-C342-F435-71A6E053B54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8E907E-315C-F745-8CA6-CE49E976B740}" type="slidenum">
              <a:rPr kumimoji="0" lang="en-US" sz="1200" b="0" i="0" u="none" strike="noStrike" kern="1200" cap="none" spc="0" normalizeH="0" baseline="0" noProof="0" smtClean="0">
                <a:ln>
                  <a:noFill/>
                </a:ln>
                <a:solidFill>
                  <a:srgbClr val="002F86"/>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srgbClr val="002F86"/>
              </a:solidFill>
              <a:effectLst/>
              <a:uLnTx/>
              <a:uFillTx/>
              <a:latin typeface="Arial" panose="020B0604020202020204"/>
              <a:ea typeface="+mn-ea"/>
              <a:cs typeface="+mn-cs"/>
            </a:endParaRPr>
          </a:p>
        </p:txBody>
      </p:sp>
    </p:spTree>
    <p:extLst>
      <p:ext uri="{BB962C8B-B14F-4D97-AF65-F5344CB8AC3E}">
        <p14:creationId xmlns:p14="http://schemas.microsoft.com/office/powerpoint/2010/main" val="22036473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F1D86-3A5D-5EC9-BDB7-20EF85A0264D}"/>
              </a:ext>
            </a:extLst>
          </p:cNvPr>
          <p:cNvSpPr>
            <a:spLocks noGrp="1"/>
          </p:cNvSpPr>
          <p:nvPr>
            <p:ph type="title"/>
          </p:nvPr>
        </p:nvSpPr>
        <p:spPr>
          <a:xfrm>
            <a:off x="821352" y="338258"/>
            <a:ext cx="8037385" cy="395859"/>
          </a:xfrm>
        </p:spPr>
        <p:txBody>
          <a:bodyPr>
            <a:noAutofit/>
          </a:bodyPr>
          <a:lstStyle/>
          <a:p>
            <a:r>
              <a:rPr lang="en-GB" sz="2600" dirty="0"/>
              <a:t>Staffordshire and Stoke-on-Trent NHS: July 2024</a:t>
            </a:r>
          </a:p>
        </p:txBody>
      </p:sp>
      <p:pic>
        <p:nvPicPr>
          <p:cNvPr id="8" name="Picture 7" descr="Staffordshire and Stoke-on-Trent Integrated Care System logo">
            <a:extLst>
              <a:ext uri="{FF2B5EF4-FFF2-40B4-BE49-F238E27FC236}">
                <a16:creationId xmlns:a16="http://schemas.microsoft.com/office/drawing/2014/main" id="{398B30FB-A26B-B0DC-5249-F226599194B4}"/>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8952098" y="256642"/>
            <a:ext cx="2418549" cy="667563"/>
          </a:xfrm>
          <a:prstGeom prst="rect">
            <a:avLst/>
          </a:prstGeom>
        </p:spPr>
      </p:pic>
      <p:sp>
        <p:nvSpPr>
          <p:cNvPr id="61" name="TextBox 60">
            <a:extLst>
              <a:ext uri="{FF2B5EF4-FFF2-40B4-BE49-F238E27FC236}">
                <a16:creationId xmlns:a16="http://schemas.microsoft.com/office/drawing/2014/main" id="{54C9D457-C589-0218-35C2-6D31C3F21AE8}"/>
              </a:ext>
            </a:extLst>
          </p:cNvPr>
          <p:cNvSpPr txBox="1"/>
          <p:nvPr/>
        </p:nvSpPr>
        <p:spPr>
          <a:xfrm>
            <a:off x="859943" y="853213"/>
            <a:ext cx="2053893" cy="338554"/>
          </a:xfrm>
          <a:prstGeom prst="rect">
            <a:avLst/>
          </a:prstGeom>
          <a:noFill/>
          <a:ln>
            <a:noFill/>
          </a:ln>
          <a:effectLst/>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NHS Workforce</a:t>
            </a:r>
          </a:p>
        </p:txBody>
      </p:sp>
      <p:sp>
        <p:nvSpPr>
          <p:cNvPr id="13" name="TextBox 59">
            <a:extLst>
              <a:ext uri="{FF2B5EF4-FFF2-40B4-BE49-F238E27FC236}">
                <a16:creationId xmlns:a16="http://schemas.microsoft.com/office/drawing/2014/main" id="{6CE3B0F5-93E3-46A7-7CCF-6F34B334EB67}"/>
              </a:ext>
            </a:extLst>
          </p:cNvPr>
          <p:cNvSpPr txBox="1"/>
          <p:nvPr/>
        </p:nvSpPr>
        <p:spPr>
          <a:xfrm>
            <a:off x="889400" y="1278257"/>
            <a:ext cx="1775807" cy="26831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b"/>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Total Workforce</a:t>
            </a:r>
          </a:p>
        </p:txBody>
      </p:sp>
      <p:sp>
        <p:nvSpPr>
          <p:cNvPr id="11" name="Rectangle: Rounded Corners 10">
            <a:extLst>
              <a:ext uri="{FF2B5EF4-FFF2-40B4-BE49-F238E27FC236}">
                <a16:creationId xmlns:a16="http://schemas.microsoft.com/office/drawing/2014/main" id="{D1AD3369-AF9E-A99C-CC3C-17C268D75752}"/>
              </a:ext>
            </a:extLst>
          </p:cNvPr>
          <p:cNvSpPr/>
          <p:nvPr/>
        </p:nvSpPr>
        <p:spPr>
          <a:xfrm>
            <a:off x="865686" y="1205220"/>
            <a:ext cx="1948564" cy="788966"/>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24,080</a:t>
            </a:r>
            <a:endParaRPr kumimoji="0" lang="en-GB" sz="88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p:txBody>
      </p:sp>
      <p:sp>
        <p:nvSpPr>
          <p:cNvPr id="12" name="TextBox 58">
            <a:extLst>
              <a:ext uri="{FF2B5EF4-FFF2-40B4-BE49-F238E27FC236}">
                <a16:creationId xmlns:a16="http://schemas.microsoft.com/office/drawing/2014/main" id="{F2E42AA4-EA30-0643-D5B4-250385BB9479}"/>
              </a:ext>
            </a:extLst>
          </p:cNvPr>
          <p:cNvSpPr txBox="1"/>
          <p:nvPr/>
        </p:nvSpPr>
        <p:spPr>
          <a:xfrm>
            <a:off x="2086601" y="1644459"/>
            <a:ext cx="649115" cy="264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WTE</a:t>
            </a:r>
          </a:p>
        </p:txBody>
      </p:sp>
      <p:pic>
        <p:nvPicPr>
          <p:cNvPr id="72" name="Picture 71">
            <a:extLst>
              <a:ext uri="{FF2B5EF4-FFF2-40B4-BE49-F238E27FC236}">
                <a16:creationId xmlns:a16="http://schemas.microsoft.com/office/drawing/2014/main" id="{6F382BDB-6142-5A94-8A6D-6E82A53798F0}"/>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84833" y="1270942"/>
            <a:ext cx="612000" cy="612000"/>
          </a:xfrm>
          <a:prstGeom prst="rect">
            <a:avLst/>
          </a:prstGeom>
        </p:spPr>
      </p:pic>
      <p:sp>
        <p:nvSpPr>
          <p:cNvPr id="63" name="TextBox 62">
            <a:extLst>
              <a:ext uri="{FF2B5EF4-FFF2-40B4-BE49-F238E27FC236}">
                <a16:creationId xmlns:a16="http://schemas.microsoft.com/office/drawing/2014/main" id="{32DB2802-4337-4B7C-0FCE-DA9D73F89129}"/>
              </a:ext>
            </a:extLst>
          </p:cNvPr>
          <p:cNvSpPr txBox="1"/>
          <p:nvPr/>
        </p:nvSpPr>
        <p:spPr>
          <a:xfrm>
            <a:off x="807647" y="1996622"/>
            <a:ext cx="2161261"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Currently +1,129 wte (Aug23) </a:t>
            </a:r>
          </a:p>
        </p:txBody>
      </p:sp>
      <p:sp>
        <p:nvSpPr>
          <p:cNvPr id="15" name="TextBox 56">
            <a:extLst>
              <a:ext uri="{FF2B5EF4-FFF2-40B4-BE49-F238E27FC236}">
                <a16:creationId xmlns:a16="http://schemas.microsoft.com/office/drawing/2014/main" id="{8A76611F-D59B-A67F-4240-83471917D305}"/>
              </a:ext>
            </a:extLst>
          </p:cNvPr>
          <p:cNvSpPr txBox="1"/>
          <p:nvPr/>
        </p:nvSpPr>
        <p:spPr>
          <a:xfrm>
            <a:off x="865322" y="2323904"/>
            <a:ext cx="1995579" cy="25967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Substantive</a:t>
            </a:r>
          </a:p>
        </p:txBody>
      </p:sp>
      <p:sp>
        <p:nvSpPr>
          <p:cNvPr id="14" name="Rectangle: Rounded Corners 13">
            <a:extLst>
              <a:ext uri="{FF2B5EF4-FFF2-40B4-BE49-F238E27FC236}">
                <a16:creationId xmlns:a16="http://schemas.microsoft.com/office/drawing/2014/main" id="{0FDCEB63-3B1E-4E77-DEA5-34A38DB16D5C}"/>
              </a:ext>
            </a:extLst>
          </p:cNvPr>
          <p:cNvSpPr/>
          <p:nvPr/>
        </p:nvSpPr>
        <p:spPr>
          <a:xfrm>
            <a:off x="865127" y="2305504"/>
            <a:ext cx="1442988" cy="636127"/>
          </a:xfrm>
          <a:prstGeom prst="roundRect">
            <a:avLst/>
          </a:prstGeom>
          <a:noFill/>
          <a:ln w="28575">
            <a:solidFill>
              <a:srgbClr val="009999"/>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22,155</a:t>
            </a:r>
            <a:endParaRPr kumimoji="0" lang="en-GB" sz="24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p:txBody>
      </p:sp>
      <p:sp>
        <p:nvSpPr>
          <p:cNvPr id="62" name="TextBox 55">
            <a:extLst>
              <a:ext uri="{FF2B5EF4-FFF2-40B4-BE49-F238E27FC236}">
                <a16:creationId xmlns:a16="http://schemas.microsoft.com/office/drawing/2014/main" id="{38674450-9A25-543C-6ED7-73E5D07404D4}"/>
              </a:ext>
            </a:extLst>
          </p:cNvPr>
          <p:cNvSpPr txBox="1"/>
          <p:nvPr/>
        </p:nvSpPr>
        <p:spPr>
          <a:xfrm>
            <a:off x="1592840" y="2660511"/>
            <a:ext cx="649114" cy="26448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WTE</a:t>
            </a:r>
            <a:endParaRPr kumimoji="0" lang="en-GB" sz="11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p:txBody>
      </p:sp>
      <p:pic>
        <p:nvPicPr>
          <p:cNvPr id="73" name="Picture 72">
            <a:extLst>
              <a:ext uri="{FF2B5EF4-FFF2-40B4-BE49-F238E27FC236}">
                <a16:creationId xmlns:a16="http://schemas.microsoft.com/office/drawing/2014/main" id="{CC657A15-48E4-77E1-CC3A-98E7E59CEAD8}"/>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151387" y="2379210"/>
            <a:ext cx="504000" cy="504000"/>
          </a:xfrm>
          <a:prstGeom prst="rect">
            <a:avLst/>
          </a:prstGeom>
        </p:spPr>
      </p:pic>
      <p:sp>
        <p:nvSpPr>
          <p:cNvPr id="64" name="TextBox 63">
            <a:extLst>
              <a:ext uri="{FF2B5EF4-FFF2-40B4-BE49-F238E27FC236}">
                <a16:creationId xmlns:a16="http://schemas.microsoft.com/office/drawing/2014/main" id="{0A5544FC-5BD0-6141-408F-CDFB00D9EF79}"/>
              </a:ext>
            </a:extLst>
          </p:cNvPr>
          <p:cNvSpPr txBox="1"/>
          <p:nvPr/>
        </p:nvSpPr>
        <p:spPr>
          <a:xfrm>
            <a:off x="807647" y="2925927"/>
            <a:ext cx="2161261"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Currently +1,266 wte (Aug23) </a:t>
            </a:r>
          </a:p>
        </p:txBody>
      </p:sp>
      <p:sp>
        <p:nvSpPr>
          <p:cNvPr id="23" name="TextBox 50">
            <a:extLst>
              <a:ext uri="{FF2B5EF4-FFF2-40B4-BE49-F238E27FC236}">
                <a16:creationId xmlns:a16="http://schemas.microsoft.com/office/drawing/2014/main" id="{83C24627-70F5-0303-3E20-8F2A4F26FE46}"/>
              </a:ext>
            </a:extLst>
          </p:cNvPr>
          <p:cNvSpPr txBox="1"/>
          <p:nvPr/>
        </p:nvSpPr>
        <p:spPr>
          <a:xfrm>
            <a:off x="897285" y="3259104"/>
            <a:ext cx="1032210" cy="25967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Bank</a:t>
            </a:r>
          </a:p>
        </p:txBody>
      </p:sp>
      <p:sp>
        <p:nvSpPr>
          <p:cNvPr id="21" name="Rectangle: Rounded Corners 20">
            <a:extLst>
              <a:ext uri="{FF2B5EF4-FFF2-40B4-BE49-F238E27FC236}">
                <a16:creationId xmlns:a16="http://schemas.microsoft.com/office/drawing/2014/main" id="{F683594E-76F7-5045-D483-60C58D242021}"/>
              </a:ext>
            </a:extLst>
          </p:cNvPr>
          <p:cNvSpPr/>
          <p:nvPr/>
        </p:nvSpPr>
        <p:spPr>
          <a:xfrm>
            <a:off x="851598" y="3230271"/>
            <a:ext cx="1304967" cy="636128"/>
          </a:xfrm>
          <a:prstGeom prst="roundRect">
            <a:avLst/>
          </a:prstGeom>
          <a:noFill/>
          <a:ln w="28575">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1,518</a:t>
            </a:r>
            <a:endParaRPr kumimoji="0" lang="en-GB" sz="24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p:txBody>
      </p:sp>
      <p:sp>
        <p:nvSpPr>
          <p:cNvPr id="22" name="TextBox 49">
            <a:extLst>
              <a:ext uri="{FF2B5EF4-FFF2-40B4-BE49-F238E27FC236}">
                <a16:creationId xmlns:a16="http://schemas.microsoft.com/office/drawing/2014/main" id="{1A9E7F36-909F-1C90-3FAB-092D440317DF}"/>
              </a:ext>
            </a:extLst>
          </p:cNvPr>
          <p:cNvSpPr txBox="1"/>
          <p:nvPr/>
        </p:nvSpPr>
        <p:spPr>
          <a:xfrm>
            <a:off x="1441422" y="3576214"/>
            <a:ext cx="649115" cy="26448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WTE</a:t>
            </a:r>
            <a:endPar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p:txBody>
      </p:sp>
      <p:pic>
        <p:nvPicPr>
          <p:cNvPr id="77" name="Picture 76">
            <a:extLst>
              <a:ext uri="{FF2B5EF4-FFF2-40B4-BE49-F238E27FC236}">
                <a16:creationId xmlns:a16="http://schemas.microsoft.com/office/drawing/2014/main" id="{09491E54-EB32-E1F2-7BE7-FA1014B8B2BA}"/>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976568" y="3321528"/>
            <a:ext cx="504000" cy="504000"/>
          </a:xfrm>
          <a:prstGeom prst="rect">
            <a:avLst/>
          </a:prstGeom>
        </p:spPr>
      </p:pic>
      <p:sp>
        <p:nvSpPr>
          <p:cNvPr id="66" name="TextBox 65">
            <a:extLst>
              <a:ext uri="{FF2B5EF4-FFF2-40B4-BE49-F238E27FC236}">
                <a16:creationId xmlns:a16="http://schemas.microsoft.com/office/drawing/2014/main" id="{DC307FBE-5636-D75F-A94D-031D3DB5B865}"/>
              </a:ext>
            </a:extLst>
          </p:cNvPr>
          <p:cNvSpPr txBox="1"/>
          <p:nvPr/>
        </p:nvSpPr>
        <p:spPr>
          <a:xfrm>
            <a:off x="807647" y="3845135"/>
            <a:ext cx="2161261"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Currently +116 wte (Sep23) </a:t>
            </a:r>
          </a:p>
        </p:txBody>
      </p:sp>
      <p:sp>
        <p:nvSpPr>
          <p:cNvPr id="19" name="TextBox 53">
            <a:extLst>
              <a:ext uri="{FF2B5EF4-FFF2-40B4-BE49-F238E27FC236}">
                <a16:creationId xmlns:a16="http://schemas.microsoft.com/office/drawing/2014/main" id="{1875BCBC-27D0-F30D-A7F1-B4370CB0807D}"/>
              </a:ext>
            </a:extLst>
          </p:cNvPr>
          <p:cNvSpPr txBox="1"/>
          <p:nvPr/>
        </p:nvSpPr>
        <p:spPr>
          <a:xfrm>
            <a:off x="876219" y="4199381"/>
            <a:ext cx="958481" cy="25967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Agency</a:t>
            </a:r>
          </a:p>
        </p:txBody>
      </p:sp>
      <p:sp>
        <p:nvSpPr>
          <p:cNvPr id="17" name="Rectangle: Rounded Corners 16">
            <a:extLst>
              <a:ext uri="{FF2B5EF4-FFF2-40B4-BE49-F238E27FC236}">
                <a16:creationId xmlns:a16="http://schemas.microsoft.com/office/drawing/2014/main" id="{064EFE93-4671-AAE4-DEB9-20E03BEAE110}"/>
              </a:ext>
            </a:extLst>
          </p:cNvPr>
          <p:cNvSpPr/>
          <p:nvPr/>
        </p:nvSpPr>
        <p:spPr>
          <a:xfrm>
            <a:off x="856833" y="4151272"/>
            <a:ext cx="1098042" cy="653823"/>
          </a:xfrm>
          <a:prstGeom prst="roundRect">
            <a:avLst/>
          </a:prstGeom>
          <a:noFill/>
          <a:ln w="28575">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004461"/>
                </a:solidFill>
                <a:latin typeface="Arial" panose="020B0604020202020204" pitchFamily="34" charset="0"/>
                <a:cs typeface="Arial" panose="020B0604020202020204" pitchFamily="34" charset="0"/>
              </a:rPr>
              <a:t>407</a:t>
            </a:r>
            <a:endParaRPr kumimoji="0" lang="en-GB" sz="24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p:txBody>
      </p:sp>
      <p:sp>
        <p:nvSpPr>
          <p:cNvPr id="18" name="TextBox 52">
            <a:extLst>
              <a:ext uri="{FF2B5EF4-FFF2-40B4-BE49-F238E27FC236}">
                <a16:creationId xmlns:a16="http://schemas.microsoft.com/office/drawing/2014/main" id="{65597856-79D2-4166-4C76-491C2950DD37}"/>
              </a:ext>
            </a:extLst>
          </p:cNvPr>
          <p:cNvSpPr txBox="1"/>
          <p:nvPr/>
        </p:nvSpPr>
        <p:spPr>
          <a:xfrm>
            <a:off x="1284387" y="4508169"/>
            <a:ext cx="649114" cy="26448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WTE</a:t>
            </a:r>
            <a:endPar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p:txBody>
      </p:sp>
      <p:pic>
        <p:nvPicPr>
          <p:cNvPr id="81" name="Picture 80">
            <a:extLst>
              <a:ext uri="{FF2B5EF4-FFF2-40B4-BE49-F238E27FC236}">
                <a16:creationId xmlns:a16="http://schemas.microsoft.com/office/drawing/2014/main" id="{001B3347-6883-3D59-2A09-676FE67C29D2}"/>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749327" y="4222670"/>
            <a:ext cx="540000" cy="540000"/>
          </a:xfrm>
          <a:prstGeom prst="rect">
            <a:avLst/>
          </a:prstGeom>
        </p:spPr>
      </p:pic>
      <p:sp>
        <p:nvSpPr>
          <p:cNvPr id="65" name="TextBox 64">
            <a:extLst>
              <a:ext uri="{FF2B5EF4-FFF2-40B4-BE49-F238E27FC236}">
                <a16:creationId xmlns:a16="http://schemas.microsoft.com/office/drawing/2014/main" id="{87FEDF6B-2B46-51B3-94E1-6BB16BBBF1B7}"/>
              </a:ext>
            </a:extLst>
          </p:cNvPr>
          <p:cNvSpPr txBox="1"/>
          <p:nvPr/>
        </p:nvSpPr>
        <p:spPr>
          <a:xfrm>
            <a:off x="807647" y="4792096"/>
            <a:ext cx="2161261"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Currently -151 wte (Aug23) </a:t>
            </a:r>
          </a:p>
        </p:txBody>
      </p:sp>
      <p:grpSp>
        <p:nvGrpSpPr>
          <p:cNvPr id="129" name="Group 128">
            <a:extLst>
              <a:ext uri="{FF2B5EF4-FFF2-40B4-BE49-F238E27FC236}">
                <a16:creationId xmlns:a16="http://schemas.microsoft.com/office/drawing/2014/main" id="{AC9DEC84-79FD-40E2-9249-4E205B4D26F6}"/>
              </a:ext>
              <a:ext uri="{C183D7F6-B498-43B3-948B-1728B52AA6E4}">
                <adec:decorative xmlns:adec="http://schemas.microsoft.com/office/drawing/2017/decorative" val="1"/>
              </a:ext>
            </a:extLst>
          </p:cNvPr>
          <p:cNvGrpSpPr/>
          <p:nvPr/>
        </p:nvGrpSpPr>
        <p:grpSpPr>
          <a:xfrm>
            <a:off x="4791181" y="1031439"/>
            <a:ext cx="3350526" cy="648001"/>
            <a:chOff x="4791181" y="1031439"/>
            <a:chExt cx="3350526" cy="648001"/>
          </a:xfrm>
        </p:grpSpPr>
        <p:grpSp>
          <p:nvGrpSpPr>
            <p:cNvPr id="3" name="Group 2">
              <a:extLst>
                <a:ext uri="{FF2B5EF4-FFF2-40B4-BE49-F238E27FC236}">
                  <a16:creationId xmlns:a16="http://schemas.microsoft.com/office/drawing/2014/main" id="{9B592AB6-4A80-62DE-E8E6-C573095B1E6D}"/>
                </a:ext>
              </a:extLst>
            </p:cNvPr>
            <p:cNvGrpSpPr/>
            <p:nvPr/>
          </p:nvGrpSpPr>
          <p:grpSpPr>
            <a:xfrm>
              <a:off x="4791181" y="1031439"/>
              <a:ext cx="3073379" cy="648001"/>
              <a:chOff x="4791181" y="1031439"/>
              <a:chExt cx="3073379" cy="648001"/>
            </a:xfrm>
          </p:grpSpPr>
          <p:sp>
            <p:nvSpPr>
              <p:cNvPr id="30" name="Rectangle: Rounded Corners 29">
                <a:extLst>
                  <a:ext uri="{FF2B5EF4-FFF2-40B4-BE49-F238E27FC236}">
                    <a16:creationId xmlns:a16="http://schemas.microsoft.com/office/drawing/2014/main" id="{4C205F0F-3705-74D2-7B0B-35AFA74FF1BF}"/>
                  </a:ext>
                </a:extLst>
              </p:cNvPr>
              <p:cNvSpPr/>
              <p:nvPr/>
            </p:nvSpPr>
            <p:spPr>
              <a:xfrm>
                <a:off x="5050580" y="1031440"/>
                <a:ext cx="2813980" cy="648000"/>
              </a:xfrm>
              <a:prstGeom prst="roundRect">
                <a:avLst/>
              </a:prstGeom>
              <a:gradFill flip="none" rotWithShape="1">
                <a:gsLst>
                  <a:gs pos="0">
                    <a:srgbClr val="993366">
                      <a:tint val="66000"/>
                      <a:satMod val="160000"/>
                    </a:srgbClr>
                  </a:gs>
                  <a:gs pos="50000">
                    <a:srgbClr val="993366">
                      <a:tint val="44500"/>
                      <a:satMod val="160000"/>
                    </a:srgbClr>
                  </a:gs>
                  <a:gs pos="100000">
                    <a:srgbClr val="993366">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p:txBody>
          </p:sp>
          <p:sp>
            <p:nvSpPr>
              <p:cNvPr id="31" name="Oval 30">
                <a:extLst>
                  <a:ext uri="{FF2B5EF4-FFF2-40B4-BE49-F238E27FC236}">
                    <a16:creationId xmlns:a16="http://schemas.microsoft.com/office/drawing/2014/main" id="{7550146C-CEBF-DE30-0D50-389617A1DB9F}"/>
                  </a:ext>
                  <a:ext uri="{C183D7F6-B498-43B3-948B-1728B52AA6E4}">
                    <adec:decorative xmlns:adec="http://schemas.microsoft.com/office/drawing/2017/decorative" val="1"/>
                  </a:ext>
                </a:extLst>
              </p:cNvPr>
              <p:cNvSpPr/>
              <p:nvPr/>
            </p:nvSpPr>
            <p:spPr>
              <a:xfrm>
                <a:off x="4791181" y="1031439"/>
                <a:ext cx="648000" cy="648000"/>
              </a:xfrm>
              <a:prstGeom prst="ellipse">
                <a:avLst/>
              </a:prstGeom>
              <a:gradFill flip="none" rotWithShape="1">
                <a:gsLst>
                  <a:gs pos="0">
                    <a:srgbClr val="993366">
                      <a:tint val="66000"/>
                      <a:satMod val="160000"/>
                    </a:srgbClr>
                  </a:gs>
                  <a:gs pos="50000">
                    <a:srgbClr val="993366">
                      <a:tint val="44500"/>
                      <a:satMod val="160000"/>
                    </a:srgbClr>
                  </a:gs>
                  <a:gs pos="100000">
                    <a:srgbClr val="993366">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0" name="Picture 79">
                <a:extLst>
                  <a:ext uri="{FF2B5EF4-FFF2-40B4-BE49-F238E27FC236}">
                    <a16:creationId xmlns:a16="http://schemas.microsoft.com/office/drawing/2014/main" id="{BF5AE595-D490-87F6-4772-511EA7FE4393}"/>
                  </a:ext>
                  <a:ext uri="{C183D7F6-B498-43B3-948B-1728B52AA6E4}">
                    <adec:decorative xmlns:adec="http://schemas.microsoft.com/office/drawing/2017/decorative" val="1"/>
                  </a:ext>
                </a:extLst>
              </p:cNvPr>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47958" y="1090281"/>
                <a:ext cx="576000" cy="540000"/>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9" name="Oval 28">
              <a:extLst>
                <a:ext uri="{FF2B5EF4-FFF2-40B4-BE49-F238E27FC236}">
                  <a16:creationId xmlns:a16="http://schemas.microsoft.com/office/drawing/2014/main" id="{DE841987-655C-F67A-0A89-C1794C78D1A8}"/>
                </a:ext>
                <a:ext uri="{C183D7F6-B498-43B3-948B-1728B52AA6E4}">
                  <adec:decorative xmlns:adec="http://schemas.microsoft.com/office/drawing/2017/decorative" val="1"/>
                </a:ext>
              </a:extLst>
            </p:cNvPr>
            <p:cNvSpPr/>
            <p:nvPr/>
          </p:nvSpPr>
          <p:spPr>
            <a:xfrm>
              <a:off x="7493707" y="1031440"/>
              <a:ext cx="648000" cy="648000"/>
            </a:xfrm>
            <a:prstGeom prst="ellipse">
              <a:avLst/>
            </a:prstGeom>
            <a:gradFill flip="none" rotWithShape="1">
              <a:gsLst>
                <a:gs pos="0">
                  <a:srgbClr val="993366">
                    <a:tint val="66000"/>
                    <a:satMod val="160000"/>
                  </a:srgbClr>
                </a:gs>
                <a:gs pos="50000">
                  <a:srgbClr val="993366">
                    <a:tint val="44500"/>
                    <a:satMod val="160000"/>
                  </a:srgbClr>
                </a:gs>
                <a:gs pos="100000">
                  <a:srgbClr val="993366">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128" name="TextBox 127">
            <a:extLst>
              <a:ext uri="{FF2B5EF4-FFF2-40B4-BE49-F238E27FC236}">
                <a16:creationId xmlns:a16="http://schemas.microsoft.com/office/drawing/2014/main" id="{768DC583-E20F-5A93-D968-99409FB7BFB3}"/>
              </a:ext>
            </a:extLst>
          </p:cNvPr>
          <p:cNvSpPr txBox="1">
            <a:spLocks/>
          </p:cNvSpPr>
          <p:nvPr/>
        </p:nvSpPr>
        <p:spPr>
          <a:xfrm>
            <a:off x="5356963" y="1055095"/>
            <a:ext cx="2407399" cy="615553"/>
          </a:xfrm>
          <a:prstGeom prst="rect">
            <a:avLst/>
          </a:prstGeom>
          <a:noFill/>
        </p:spPr>
        <p:txBody>
          <a:bodyPr wrap="square">
            <a:spAutoFit/>
          </a:bodyPr>
          <a:lstStyle/>
          <a:p>
            <a:pPr lvl="0" algn="ctr">
              <a:defRPr/>
            </a:pPr>
            <a:r>
              <a:rPr lang="en-GB" sz="1400" b="1" dirty="0">
                <a:latin typeface="Arial" panose="020B0604020202020204" pitchFamily="34" charset="0"/>
                <a:cs typeface="Arial" panose="020B0604020202020204" pitchFamily="34" charset="0"/>
              </a:rPr>
              <a:t>Temporary Workforce</a:t>
            </a:r>
          </a:p>
          <a:p>
            <a:pPr lvl="0" algn="ctr">
              <a:defRPr/>
            </a:pPr>
            <a:r>
              <a:rPr lang="en-GB" sz="2000" b="1" dirty="0">
                <a:solidFill>
                  <a:srgbClr val="004461"/>
                </a:solidFill>
                <a:latin typeface="Arial" panose="020B0604020202020204" pitchFamily="34" charset="0"/>
                <a:cs typeface="Arial" panose="020B0604020202020204" pitchFamily="34" charset="0"/>
              </a:rPr>
              <a:t>8.0%</a:t>
            </a:r>
          </a:p>
        </p:txBody>
      </p:sp>
      <p:sp>
        <p:nvSpPr>
          <p:cNvPr id="71" name="TextBox 70">
            <a:extLst>
              <a:ext uri="{FF2B5EF4-FFF2-40B4-BE49-F238E27FC236}">
                <a16:creationId xmlns:a16="http://schemas.microsoft.com/office/drawing/2014/main" id="{1921D334-FDD8-4925-756E-ADE0AAD1CBA0}"/>
              </a:ext>
            </a:extLst>
          </p:cNvPr>
          <p:cNvSpPr txBox="1"/>
          <p:nvPr/>
        </p:nvSpPr>
        <p:spPr>
          <a:xfrm>
            <a:off x="6448230" y="1687219"/>
            <a:ext cx="1693477" cy="253916"/>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Currently -1.6% (Mar24)  </a:t>
            </a:r>
          </a:p>
        </p:txBody>
      </p:sp>
      <p:grpSp>
        <p:nvGrpSpPr>
          <p:cNvPr id="26" name="Group 25">
            <a:extLst>
              <a:ext uri="{FF2B5EF4-FFF2-40B4-BE49-F238E27FC236}">
                <a16:creationId xmlns:a16="http://schemas.microsoft.com/office/drawing/2014/main" id="{7FE2282D-24A7-790A-35C3-DC6BEC5C267E}"/>
              </a:ext>
              <a:ext uri="{C183D7F6-B498-43B3-948B-1728B52AA6E4}">
                <adec:decorative xmlns:adec="http://schemas.microsoft.com/office/drawing/2017/decorative" val="1"/>
              </a:ext>
            </a:extLst>
          </p:cNvPr>
          <p:cNvGrpSpPr/>
          <p:nvPr/>
        </p:nvGrpSpPr>
        <p:grpSpPr>
          <a:xfrm>
            <a:off x="3347296" y="1753718"/>
            <a:ext cx="3245588" cy="648000"/>
            <a:chOff x="3347296" y="1753718"/>
            <a:chExt cx="3245588" cy="648000"/>
          </a:xfrm>
        </p:grpSpPr>
        <p:grpSp>
          <p:nvGrpSpPr>
            <p:cNvPr id="25" name="Group 24">
              <a:extLst>
                <a:ext uri="{FF2B5EF4-FFF2-40B4-BE49-F238E27FC236}">
                  <a16:creationId xmlns:a16="http://schemas.microsoft.com/office/drawing/2014/main" id="{6F07E35A-B3CC-7B67-C540-24CB9A508A05}"/>
                </a:ext>
              </a:extLst>
            </p:cNvPr>
            <p:cNvGrpSpPr/>
            <p:nvPr/>
          </p:nvGrpSpPr>
          <p:grpSpPr>
            <a:xfrm>
              <a:off x="3347296" y="1753718"/>
              <a:ext cx="3245588" cy="648000"/>
              <a:chOff x="3347296" y="1753718"/>
              <a:chExt cx="3245588" cy="648000"/>
            </a:xfrm>
          </p:grpSpPr>
          <p:sp>
            <p:nvSpPr>
              <p:cNvPr id="33" name="Rectangle: Rounded Corners 32">
                <a:extLst>
                  <a:ext uri="{FF2B5EF4-FFF2-40B4-BE49-F238E27FC236}">
                    <a16:creationId xmlns:a16="http://schemas.microsoft.com/office/drawing/2014/main" id="{E106B14B-4FF1-FBE7-9DEB-1C3DE136FAB1}"/>
                  </a:ext>
                </a:extLst>
              </p:cNvPr>
              <p:cNvSpPr/>
              <p:nvPr/>
            </p:nvSpPr>
            <p:spPr>
              <a:xfrm>
                <a:off x="3625311" y="1753718"/>
                <a:ext cx="2762111" cy="648000"/>
              </a:xfrm>
              <a:prstGeom prst="roundRect">
                <a:avLst/>
              </a:prstGeom>
              <a:gradFill flip="none" rotWithShape="1">
                <a:gsLst>
                  <a:gs pos="0">
                    <a:srgbClr val="FF5050">
                      <a:tint val="66000"/>
                      <a:satMod val="160000"/>
                    </a:srgbClr>
                  </a:gs>
                  <a:gs pos="50000">
                    <a:srgbClr val="FF5050">
                      <a:tint val="44500"/>
                      <a:satMod val="160000"/>
                    </a:srgbClr>
                  </a:gs>
                  <a:gs pos="100000">
                    <a:srgbClr val="FF505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p:txBody>
          </p:sp>
          <p:sp>
            <p:nvSpPr>
              <p:cNvPr id="34" name="Oval 33">
                <a:extLst>
                  <a:ext uri="{FF2B5EF4-FFF2-40B4-BE49-F238E27FC236}">
                    <a16:creationId xmlns:a16="http://schemas.microsoft.com/office/drawing/2014/main" id="{4E156C14-3BB4-07A9-6ED3-DABA94802AFF}"/>
                  </a:ext>
                  <a:ext uri="{C183D7F6-B498-43B3-948B-1728B52AA6E4}">
                    <adec:decorative xmlns:adec="http://schemas.microsoft.com/office/drawing/2017/decorative" val="1"/>
                  </a:ext>
                </a:extLst>
              </p:cNvPr>
              <p:cNvSpPr/>
              <p:nvPr/>
            </p:nvSpPr>
            <p:spPr>
              <a:xfrm>
                <a:off x="5944884" y="1753718"/>
                <a:ext cx="648000" cy="648000"/>
              </a:xfrm>
              <a:prstGeom prst="ellipse">
                <a:avLst/>
              </a:prstGeom>
              <a:gradFill flip="none" rotWithShape="1">
                <a:gsLst>
                  <a:gs pos="0">
                    <a:srgbClr val="FF5050">
                      <a:tint val="66000"/>
                      <a:satMod val="160000"/>
                    </a:srgbClr>
                  </a:gs>
                  <a:gs pos="50000">
                    <a:srgbClr val="FF5050">
                      <a:tint val="44500"/>
                      <a:satMod val="160000"/>
                    </a:srgbClr>
                  </a:gs>
                  <a:gs pos="100000">
                    <a:srgbClr val="FF505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5" name="Oval 34">
                <a:extLst>
                  <a:ext uri="{FF2B5EF4-FFF2-40B4-BE49-F238E27FC236}">
                    <a16:creationId xmlns:a16="http://schemas.microsoft.com/office/drawing/2014/main" id="{3CDBF0B8-B42D-973E-4280-362647C9E47A}"/>
                  </a:ext>
                  <a:ext uri="{C183D7F6-B498-43B3-948B-1728B52AA6E4}">
                    <adec:decorative xmlns:adec="http://schemas.microsoft.com/office/drawing/2017/decorative" val="1"/>
                  </a:ext>
                </a:extLst>
              </p:cNvPr>
              <p:cNvSpPr/>
              <p:nvPr/>
            </p:nvSpPr>
            <p:spPr>
              <a:xfrm>
                <a:off x="3347296" y="1753718"/>
                <a:ext cx="648000" cy="648000"/>
              </a:xfrm>
              <a:prstGeom prst="ellipse">
                <a:avLst/>
              </a:prstGeom>
              <a:gradFill flip="none" rotWithShape="1">
                <a:gsLst>
                  <a:gs pos="0">
                    <a:srgbClr val="FF5050">
                      <a:tint val="66000"/>
                      <a:satMod val="160000"/>
                    </a:srgbClr>
                  </a:gs>
                  <a:gs pos="50000">
                    <a:srgbClr val="FF5050">
                      <a:tint val="44500"/>
                      <a:satMod val="160000"/>
                    </a:srgbClr>
                  </a:gs>
                  <a:gs pos="100000">
                    <a:srgbClr val="FF505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78" name="Picture 77">
              <a:extLst>
                <a:ext uri="{FF2B5EF4-FFF2-40B4-BE49-F238E27FC236}">
                  <a16:creationId xmlns:a16="http://schemas.microsoft.com/office/drawing/2014/main" id="{48B0C555-E1AD-A00C-15A5-5B3C7B414608}"/>
                </a:ext>
                <a:ext uri="{C183D7F6-B498-43B3-948B-1728B52AA6E4}">
                  <adec:decorative xmlns:adec="http://schemas.microsoft.com/office/drawing/2017/decorative" val="1"/>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957058" y="1759306"/>
              <a:ext cx="612000" cy="612000"/>
            </a:xfrm>
            <a:prstGeom prst="rect">
              <a:avLst/>
            </a:prstGeom>
          </p:spPr>
        </p:pic>
        <p:pic>
          <p:nvPicPr>
            <p:cNvPr id="79" name="Picture 78">
              <a:extLst>
                <a:ext uri="{FF2B5EF4-FFF2-40B4-BE49-F238E27FC236}">
                  <a16:creationId xmlns:a16="http://schemas.microsoft.com/office/drawing/2014/main" id="{C2387104-E702-B0CA-57C1-73BF9E5A0F63}"/>
                </a:ext>
                <a:ext uri="{C183D7F6-B498-43B3-948B-1728B52AA6E4}">
                  <adec:decorative xmlns:adec="http://schemas.microsoft.com/office/drawing/2017/decorative" val="1"/>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3381245" y="1767538"/>
              <a:ext cx="612000" cy="612000"/>
            </a:xfrm>
            <a:prstGeom prst="rect">
              <a:avLst/>
            </a:prstGeom>
          </p:spPr>
        </p:pic>
      </p:grpSp>
      <p:sp>
        <p:nvSpPr>
          <p:cNvPr id="5" name="TextBox 4">
            <a:extLst>
              <a:ext uri="{FF2B5EF4-FFF2-40B4-BE49-F238E27FC236}">
                <a16:creationId xmlns:a16="http://schemas.microsoft.com/office/drawing/2014/main" id="{1E6BF662-901F-C378-8176-AB77871CC392}"/>
              </a:ext>
            </a:extLst>
          </p:cNvPr>
          <p:cNvSpPr txBox="1">
            <a:spLocks/>
          </p:cNvSpPr>
          <p:nvPr/>
        </p:nvSpPr>
        <p:spPr>
          <a:xfrm>
            <a:off x="3770329" y="1765466"/>
            <a:ext cx="2407399" cy="615553"/>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Agency Spend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£3.2M (3.0%)</a:t>
            </a:r>
          </a:p>
        </p:txBody>
      </p:sp>
      <p:sp>
        <p:nvSpPr>
          <p:cNvPr id="70" name="TextBox 69">
            <a:extLst>
              <a:ext uri="{FF2B5EF4-FFF2-40B4-BE49-F238E27FC236}">
                <a16:creationId xmlns:a16="http://schemas.microsoft.com/office/drawing/2014/main" id="{D718AEA7-17D5-6E3C-DF40-80091E9AC525}"/>
              </a:ext>
            </a:extLst>
          </p:cNvPr>
          <p:cNvSpPr txBox="1"/>
          <p:nvPr/>
        </p:nvSpPr>
        <p:spPr>
          <a:xfrm>
            <a:off x="3342016" y="2374417"/>
            <a:ext cx="2043269"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Currently -£1.5M (Aug23) </a:t>
            </a:r>
          </a:p>
        </p:txBody>
      </p:sp>
      <p:grpSp>
        <p:nvGrpSpPr>
          <p:cNvPr id="127" name="Group 126">
            <a:extLst>
              <a:ext uri="{FF2B5EF4-FFF2-40B4-BE49-F238E27FC236}">
                <a16:creationId xmlns:a16="http://schemas.microsoft.com/office/drawing/2014/main" id="{6B03CAD9-8383-1E9A-1B30-A271D5CCF90E}"/>
              </a:ext>
              <a:ext uri="{C183D7F6-B498-43B3-948B-1728B52AA6E4}">
                <adec:decorative xmlns:adec="http://schemas.microsoft.com/office/drawing/2017/decorative" val="1"/>
              </a:ext>
            </a:extLst>
          </p:cNvPr>
          <p:cNvGrpSpPr/>
          <p:nvPr/>
        </p:nvGrpSpPr>
        <p:grpSpPr>
          <a:xfrm>
            <a:off x="4972409" y="2475997"/>
            <a:ext cx="3172792" cy="648000"/>
            <a:chOff x="4972409" y="2475997"/>
            <a:chExt cx="3172792" cy="648000"/>
          </a:xfrm>
        </p:grpSpPr>
        <p:grpSp>
          <p:nvGrpSpPr>
            <p:cNvPr id="126" name="Group 125">
              <a:extLst>
                <a:ext uri="{FF2B5EF4-FFF2-40B4-BE49-F238E27FC236}">
                  <a16:creationId xmlns:a16="http://schemas.microsoft.com/office/drawing/2014/main" id="{9209922E-5C09-D05B-5808-8BEB5FA80FDD}"/>
                </a:ext>
              </a:extLst>
            </p:cNvPr>
            <p:cNvGrpSpPr/>
            <p:nvPr/>
          </p:nvGrpSpPr>
          <p:grpSpPr>
            <a:xfrm>
              <a:off x="4972409" y="2475997"/>
              <a:ext cx="3172792" cy="648000"/>
              <a:chOff x="4972409" y="2475997"/>
              <a:chExt cx="3172792" cy="648000"/>
            </a:xfrm>
          </p:grpSpPr>
          <p:sp>
            <p:nvSpPr>
              <p:cNvPr id="38" name="Rectangle: Rounded Corners 37">
                <a:extLst>
                  <a:ext uri="{FF2B5EF4-FFF2-40B4-BE49-F238E27FC236}">
                    <a16:creationId xmlns:a16="http://schemas.microsoft.com/office/drawing/2014/main" id="{B40711E2-14EF-7B92-0C76-1FE8662B98F3}"/>
                  </a:ext>
                </a:extLst>
              </p:cNvPr>
              <p:cNvSpPr/>
              <p:nvPr/>
            </p:nvSpPr>
            <p:spPr>
              <a:xfrm>
                <a:off x="5222582" y="2475997"/>
                <a:ext cx="2692953" cy="648000"/>
              </a:xfrm>
              <a:prstGeom prst="roundRect">
                <a:avLst/>
              </a:prstGeom>
              <a:gradFill flip="none" rotWithShape="1">
                <a:gsLst>
                  <a:gs pos="0">
                    <a:srgbClr val="FF9900">
                      <a:tint val="66000"/>
                      <a:satMod val="160000"/>
                    </a:srgbClr>
                  </a:gs>
                  <a:gs pos="50000">
                    <a:srgbClr val="FF9900">
                      <a:tint val="44500"/>
                      <a:satMod val="160000"/>
                    </a:srgbClr>
                  </a:gs>
                  <a:gs pos="100000">
                    <a:srgbClr val="FF990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p:txBody>
          </p:sp>
          <p:sp>
            <p:nvSpPr>
              <p:cNvPr id="39" name="Oval 38">
                <a:extLst>
                  <a:ext uri="{FF2B5EF4-FFF2-40B4-BE49-F238E27FC236}">
                    <a16:creationId xmlns:a16="http://schemas.microsoft.com/office/drawing/2014/main" id="{F1D97DBB-65A5-FF55-6E70-4784D515A768}"/>
                  </a:ext>
                  <a:ext uri="{C183D7F6-B498-43B3-948B-1728B52AA6E4}">
                    <adec:decorative xmlns:adec="http://schemas.microsoft.com/office/drawing/2017/decorative" val="1"/>
                  </a:ext>
                </a:extLst>
              </p:cNvPr>
              <p:cNvSpPr/>
              <p:nvPr/>
            </p:nvSpPr>
            <p:spPr>
              <a:xfrm>
                <a:off x="4972409" y="2475997"/>
                <a:ext cx="648000" cy="648000"/>
              </a:xfrm>
              <a:prstGeom prst="ellipse">
                <a:avLst/>
              </a:prstGeom>
              <a:gradFill flip="none" rotWithShape="1">
                <a:gsLst>
                  <a:gs pos="0">
                    <a:srgbClr val="FF9900">
                      <a:tint val="66000"/>
                      <a:satMod val="160000"/>
                    </a:srgbClr>
                  </a:gs>
                  <a:gs pos="50000">
                    <a:srgbClr val="FF9900">
                      <a:tint val="44500"/>
                      <a:satMod val="160000"/>
                    </a:srgbClr>
                  </a:gs>
                  <a:gs pos="100000">
                    <a:srgbClr val="FF990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7" name="Oval 36">
                <a:extLst>
                  <a:ext uri="{FF2B5EF4-FFF2-40B4-BE49-F238E27FC236}">
                    <a16:creationId xmlns:a16="http://schemas.microsoft.com/office/drawing/2014/main" id="{73059BF2-20A5-6728-535B-5177A483A892}"/>
                  </a:ext>
                  <a:ext uri="{C183D7F6-B498-43B3-948B-1728B52AA6E4}">
                    <adec:decorative xmlns:adec="http://schemas.microsoft.com/office/drawing/2017/decorative" val="1"/>
                  </a:ext>
                </a:extLst>
              </p:cNvPr>
              <p:cNvSpPr/>
              <p:nvPr/>
            </p:nvSpPr>
            <p:spPr>
              <a:xfrm>
                <a:off x="7497201" y="2482190"/>
                <a:ext cx="648000" cy="635614"/>
              </a:xfrm>
              <a:prstGeom prst="ellipse">
                <a:avLst/>
              </a:prstGeom>
              <a:gradFill flip="none" rotWithShape="1">
                <a:gsLst>
                  <a:gs pos="0">
                    <a:srgbClr val="FF9900">
                      <a:tint val="66000"/>
                      <a:satMod val="160000"/>
                    </a:srgbClr>
                  </a:gs>
                  <a:gs pos="50000">
                    <a:srgbClr val="FF9900">
                      <a:tint val="44500"/>
                      <a:satMod val="160000"/>
                    </a:srgbClr>
                  </a:gs>
                  <a:gs pos="100000">
                    <a:srgbClr val="FF990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76" name="Picture 75">
              <a:extLst>
                <a:ext uri="{FF2B5EF4-FFF2-40B4-BE49-F238E27FC236}">
                  <a16:creationId xmlns:a16="http://schemas.microsoft.com/office/drawing/2014/main" id="{86E28233-F405-284E-096A-15DB102484EB}"/>
                </a:ext>
                <a:ext uri="{C183D7F6-B498-43B3-948B-1728B52AA6E4}">
                  <adec:decorative xmlns:adec="http://schemas.microsoft.com/office/drawing/2017/decorative" val="1"/>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997424" y="2478808"/>
              <a:ext cx="612000" cy="612000"/>
            </a:xfrm>
            <a:prstGeom prst="rect">
              <a:avLst/>
            </a:prstGeom>
          </p:spPr>
        </p:pic>
      </p:grpSp>
      <p:sp>
        <p:nvSpPr>
          <p:cNvPr id="27" name="TextBox 26">
            <a:extLst>
              <a:ext uri="{FF2B5EF4-FFF2-40B4-BE49-F238E27FC236}">
                <a16:creationId xmlns:a16="http://schemas.microsoft.com/office/drawing/2014/main" id="{E0ACBD0D-2846-6042-1927-8E96D2B081DD}"/>
              </a:ext>
            </a:extLst>
          </p:cNvPr>
          <p:cNvSpPr txBox="1">
            <a:spLocks/>
          </p:cNvSpPr>
          <p:nvPr/>
        </p:nvSpPr>
        <p:spPr>
          <a:xfrm>
            <a:off x="5526645" y="2499851"/>
            <a:ext cx="2407399" cy="615553"/>
          </a:xfrm>
          <a:prstGeom prst="rect">
            <a:avLst/>
          </a:prstGeom>
          <a:noFill/>
        </p:spPr>
        <p:txBody>
          <a:bodyPr wrap="square">
            <a:spAutoFit/>
          </a:bodyPr>
          <a:lstStyle/>
          <a:p>
            <a:pPr lvl="0" algn="ctr">
              <a:defRPr/>
            </a:pPr>
            <a:r>
              <a:rPr lang="en-GB" sz="1400" b="1" dirty="0">
                <a:solidFill>
                  <a:srgbClr val="000000"/>
                </a:solidFill>
                <a:latin typeface="Arial" panose="020B0604020202020204" pitchFamily="34" charset="0"/>
                <a:cs typeface="Arial" panose="020B0604020202020204" pitchFamily="34" charset="0"/>
              </a:rPr>
              <a:t>Vacancies</a:t>
            </a:r>
          </a:p>
          <a:p>
            <a:pPr lvl="0" algn="ctr">
              <a:defRPr/>
            </a:pPr>
            <a:r>
              <a:rPr lang="en-GB" sz="2000" b="1" dirty="0">
                <a:solidFill>
                  <a:srgbClr val="004461"/>
                </a:solidFill>
                <a:latin typeface="Arial" panose="020B0604020202020204" pitchFamily="34" charset="0"/>
                <a:cs typeface="Arial" panose="020B0604020202020204" pitchFamily="34" charset="0"/>
              </a:rPr>
              <a:t>2,238 </a:t>
            </a:r>
            <a:r>
              <a:rPr lang="en-GB" sz="2000" b="1" dirty="0" err="1">
                <a:solidFill>
                  <a:srgbClr val="004461"/>
                </a:solidFill>
                <a:latin typeface="Arial" panose="020B0604020202020204" pitchFamily="34" charset="0"/>
                <a:cs typeface="Arial" panose="020B0604020202020204" pitchFamily="34" charset="0"/>
              </a:rPr>
              <a:t>wte</a:t>
            </a:r>
            <a:r>
              <a:rPr lang="en-GB" sz="2000" b="1" dirty="0">
                <a:solidFill>
                  <a:srgbClr val="004461"/>
                </a:solidFill>
                <a:latin typeface="Arial" panose="020B0604020202020204" pitchFamily="34" charset="0"/>
                <a:cs typeface="Arial" panose="020B0604020202020204" pitchFamily="34" charset="0"/>
              </a:rPr>
              <a:t> (9.2%)</a:t>
            </a:r>
          </a:p>
        </p:txBody>
      </p:sp>
      <p:sp>
        <p:nvSpPr>
          <p:cNvPr id="69" name="TextBox 68">
            <a:extLst>
              <a:ext uri="{FF2B5EF4-FFF2-40B4-BE49-F238E27FC236}">
                <a16:creationId xmlns:a16="http://schemas.microsoft.com/office/drawing/2014/main" id="{B1AD04F5-1105-83C9-B37B-584EF161DA2F}"/>
              </a:ext>
            </a:extLst>
          </p:cNvPr>
          <p:cNvSpPr txBox="1"/>
          <p:nvPr/>
        </p:nvSpPr>
        <p:spPr>
          <a:xfrm>
            <a:off x="6159306" y="3127080"/>
            <a:ext cx="1982401" cy="253916"/>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Currently -</a:t>
            </a:r>
            <a:r>
              <a:rPr lang="en-GB" sz="1050" b="1" dirty="0">
                <a:solidFill>
                  <a:srgbClr val="004461"/>
                </a:solidFill>
                <a:latin typeface="Arial" panose="020B0604020202020204" pitchFamily="34" charset="0"/>
                <a:cs typeface="Arial" panose="020B0604020202020204" pitchFamily="34" charset="0"/>
              </a:rPr>
              <a:t>663</a:t>
            </a: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 wte (Aug23) </a:t>
            </a:r>
          </a:p>
        </p:txBody>
      </p:sp>
      <p:grpSp>
        <p:nvGrpSpPr>
          <p:cNvPr id="131" name="Group 130">
            <a:extLst>
              <a:ext uri="{FF2B5EF4-FFF2-40B4-BE49-F238E27FC236}">
                <a16:creationId xmlns:a16="http://schemas.microsoft.com/office/drawing/2014/main" id="{7B8C911F-2ACF-A106-DC1B-DFF5648314DE}"/>
              </a:ext>
              <a:ext uri="{C183D7F6-B498-43B3-948B-1728B52AA6E4}">
                <adec:decorative xmlns:adec="http://schemas.microsoft.com/office/drawing/2017/decorative" val="1"/>
              </a:ext>
            </a:extLst>
          </p:cNvPr>
          <p:cNvGrpSpPr/>
          <p:nvPr/>
        </p:nvGrpSpPr>
        <p:grpSpPr>
          <a:xfrm>
            <a:off x="3022139" y="3200448"/>
            <a:ext cx="3052623" cy="648000"/>
            <a:chOff x="3022139" y="3200448"/>
            <a:chExt cx="3052623" cy="648000"/>
          </a:xfrm>
        </p:grpSpPr>
        <p:sp>
          <p:nvSpPr>
            <p:cNvPr id="41" name="Rectangle: Rounded Corners 40">
              <a:extLst>
                <a:ext uri="{FF2B5EF4-FFF2-40B4-BE49-F238E27FC236}">
                  <a16:creationId xmlns:a16="http://schemas.microsoft.com/office/drawing/2014/main" id="{78C12483-B3F1-EA58-EB1A-9F2363D494E9}"/>
                </a:ext>
              </a:extLst>
            </p:cNvPr>
            <p:cNvSpPr/>
            <p:nvPr/>
          </p:nvSpPr>
          <p:spPr>
            <a:xfrm>
              <a:off x="3207884" y="3200448"/>
              <a:ext cx="2653045" cy="648000"/>
            </a:xfrm>
            <a:prstGeom prst="roundRect">
              <a:avLst/>
            </a:prstGeom>
            <a:gradFill flip="none" rotWithShape="1">
              <a:gsLst>
                <a:gs pos="0">
                  <a:srgbClr val="BF8F00">
                    <a:tint val="66000"/>
                    <a:satMod val="160000"/>
                  </a:srgbClr>
                </a:gs>
                <a:gs pos="50000">
                  <a:srgbClr val="BF8F00">
                    <a:tint val="44500"/>
                    <a:satMod val="160000"/>
                  </a:srgbClr>
                </a:gs>
                <a:gs pos="100000">
                  <a:srgbClr val="BF8F0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p:txBody>
        </p:sp>
        <p:sp>
          <p:nvSpPr>
            <p:cNvPr id="42" name="Oval 41">
              <a:extLst>
                <a:ext uri="{FF2B5EF4-FFF2-40B4-BE49-F238E27FC236}">
                  <a16:creationId xmlns:a16="http://schemas.microsoft.com/office/drawing/2014/main" id="{BACF312E-41C4-AF66-B2F3-DF5848C78E65}"/>
                </a:ext>
                <a:ext uri="{C183D7F6-B498-43B3-948B-1728B52AA6E4}">
                  <adec:decorative xmlns:adec="http://schemas.microsoft.com/office/drawing/2017/decorative" val="1"/>
                </a:ext>
              </a:extLst>
            </p:cNvPr>
            <p:cNvSpPr/>
            <p:nvPr/>
          </p:nvSpPr>
          <p:spPr>
            <a:xfrm>
              <a:off x="5359668" y="3200448"/>
              <a:ext cx="715094" cy="648000"/>
            </a:xfrm>
            <a:prstGeom prst="ellipse">
              <a:avLst/>
            </a:prstGeom>
            <a:gradFill flip="none" rotWithShape="1">
              <a:gsLst>
                <a:gs pos="0">
                  <a:srgbClr val="BF8F00">
                    <a:tint val="66000"/>
                    <a:satMod val="160000"/>
                  </a:srgbClr>
                </a:gs>
                <a:gs pos="50000">
                  <a:srgbClr val="BF8F00">
                    <a:tint val="44500"/>
                    <a:satMod val="160000"/>
                  </a:srgbClr>
                </a:gs>
                <a:gs pos="100000">
                  <a:srgbClr val="BF8F0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3" name="Oval 42">
              <a:extLst>
                <a:ext uri="{FF2B5EF4-FFF2-40B4-BE49-F238E27FC236}">
                  <a16:creationId xmlns:a16="http://schemas.microsoft.com/office/drawing/2014/main" id="{AB274BA6-2514-BBAC-0AB2-D99B7C4FD74E}"/>
                </a:ext>
                <a:ext uri="{C183D7F6-B498-43B3-948B-1728B52AA6E4}">
                  <adec:decorative xmlns:adec="http://schemas.microsoft.com/office/drawing/2017/decorative" val="1"/>
                </a:ext>
              </a:extLst>
            </p:cNvPr>
            <p:cNvSpPr/>
            <p:nvPr/>
          </p:nvSpPr>
          <p:spPr>
            <a:xfrm>
              <a:off x="3022139" y="3200448"/>
              <a:ext cx="648000" cy="648000"/>
            </a:xfrm>
            <a:prstGeom prst="ellipse">
              <a:avLst/>
            </a:prstGeom>
            <a:gradFill flip="none" rotWithShape="1">
              <a:gsLst>
                <a:gs pos="0">
                  <a:srgbClr val="BF8F00">
                    <a:tint val="66000"/>
                    <a:satMod val="160000"/>
                  </a:srgbClr>
                </a:gs>
                <a:gs pos="50000">
                  <a:srgbClr val="BF8F00">
                    <a:tint val="44500"/>
                    <a:satMod val="160000"/>
                  </a:srgbClr>
                </a:gs>
                <a:gs pos="100000">
                  <a:srgbClr val="BF8F0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4" name="Picture 73">
              <a:extLst>
                <a:ext uri="{FF2B5EF4-FFF2-40B4-BE49-F238E27FC236}">
                  <a16:creationId xmlns:a16="http://schemas.microsoft.com/office/drawing/2014/main" id="{76F59EDB-F5B6-DABE-595F-3FACA997BF84}"/>
                </a:ext>
                <a:ext uri="{C183D7F6-B498-43B3-948B-1728B52AA6E4}">
                  <adec:decorative xmlns:adec="http://schemas.microsoft.com/office/drawing/2017/decorative" val="1"/>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5428118" y="3207216"/>
              <a:ext cx="612000" cy="612000"/>
            </a:xfrm>
            <a:prstGeom prst="rect">
              <a:avLst/>
            </a:prstGeom>
          </p:spPr>
        </p:pic>
      </p:grpSp>
      <p:sp>
        <p:nvSpPr>
          <p:cNvPr id="130" name="TextBox 129">
            <a:extLst>
              <a:ext uri="{FF2B5EF4-FFF2-40B4-BE49-F238E27FC236}">
                <a16:creationId xmlns:a16="http://schemas.microsoft.com/office/drawing/2014/main" id="{847D5350-8AE2-91D5-02D1-322ADBDBAB9F}"/>
              </a:ext>
            </a:extLst>
          </p:cNvPr>
          <p:cNvSpPr txBox="1">
            <a:spLocks/>
          </p:cNvSpPr>
          <p:nvPr/>
        </p:nvSpPr>
        <p:spPr>
          <a:xfrm>
            <a:off x="3254457" y="3216156"/>
            <a:ext cx="2407399" cy="615553"/>
          </a:xfrm>
          <a:prstGeom prst="rect">
            <a:avLst/>
          </a:prstGeom>
          <a:noFill/>
        </p:spPr>
        <p:txBody>
          <a:bodyPr wrap="square">
            <a:spAutoFit/>
          </a:bodyPr>
          <a:lstStyle/>
          <a:p>
            <a:pPr lvl="0" algn="ctr">
              <a:defRPr/>
            </a:pPr>
            <a:r>
              <a:rPr lang="en-GB" sz="1400" b="1" dirty="0">
                <a:latin typeface="Arial" panose="020B0604020202020204" pitchFamily="34" charset="0"/>
                <a:cs typeface="Arial" panose="020B0604020202020204" pitchFamily="34" charset="0"/>
              </a:rPr>
              <a:t>Joiners</a:t>
            </a:r>
          </a:p>
          <a:p>
            <a:pPr lvl="0" algn="ctr">
              <a:defRPr/>
            </a:pPr>
            <a:r>
              <a:rPr lang="en-GB" sz="2000" b="1" dirty="0">
                <a:solidFill>
                  <a:srgbClr val="004461"/>
                </a:solidFill>
                <a:latin typeface="Arial" panose="020B0604020202020204" pitchFamily="34" charset="0"/>
                <a:cs typeface="Arial" panose="020B0604020202020204" pitchFamily="34" charset="0"/>
              </a:rPr>
              <a:t>185 </a:t>
            </a:r>
            <a:r>
              <a:rPr lang="en-GB" sz="2000" b="1" dirty="0" err="1">
                <a:solidFill>
                  <a:srgbClr val="004461"/>
                </a:solidFill>
                <a:latin typeface="Arial" panose="020B0604020202020204" pitchFamily="34" charset="0"/>
                <a:cs typeface="Arial" panose="020B0604020202020204" pitchFamily="34" charset="0"/>
              </a:rPr>
              <a:t>wte</a:t>
            </a:r>
            <a:endParaRPr lang="en-GB" sz="2000" b="1" dirty="0">
              <a:solidFill>
                <a:srgbClr val="004461"/>
              </a:solidFill>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6922434F-E368-7ECE-2932-589163F45549}"/>
              </a:ext>
            </a:extLst>
          </p:cNvPr>
          <p:cNvSpPr txBox="1"/>
          <p:nvPr/>
        </p:nvSpPr>
        <p:spPr>
          <a:xfrm>
            <a:off x="3028695" y="3827842"/>
            <a:ext cx="2082702"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Currently </a:t>
            </a:r>
            <a:r>
              <a:rPr lang="en-GB" sz="1050" b="1" dirty="0">
                <a:solidFill>
                  <a:srgbClr val="004461"/>
                </a:solidFill>
                <a:latin typeface="Arial" panose="020B0604020202020204" pitchFamily="34" charset="0"/>
                <a:cs typeface="Arial" panose="020B0604020202020204" pitchFamily="34" charset="0"/>
              </a:rPr>
              <a:t>+</a:t>
            </a: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20 wte (Jun24)</a:t>
            </a:r>
          </a:p>
        </p:txBody>
      </p:sp>
      <p:grpSp>
        <p:nvGrpSpPr>
          <p:cNvPr id="125" name="Group 124">
            <a:extLst>
              <a:ext uri="{FF2B5EF4-FFF2-40B4-BE49-F238E27FC236}">
                <a16:creationId xmlns:a16="http://schemas.microsoft.com/office/drawing/2014/main" id="{CE620D1A-3757-44F9-AB5C-8CE23EC08368}"/>
              </a:ext>
              <a:ext uri="{C183D7F6-B498-43B3-948B-1728B52AA6E4}">
                <adec:decorative xmlns:adec="http://schemas.microsoft.com/office/drawing/2017/decorative" val="1"/>
              </a:ext>
            </a:extLst>
          </p:cNvPr>
          <p:cNvGrpSpPr/>
          <p:nvPr/>
        </p:nvGrpSpPr>
        <p:grpSpPr>
          <a:xfrm>
            <a:off x="4781792" y="3932326"/>
            <a:ext cx="2782144" cy="649166"/>
            <a:chOff x="4781792" y="3932326"/>
            <a:chExt cx="2782144" cy="649166"/>
          </a:xfrm>
        </p:grpSpPr>
        <p:grpSp>
          <p:nvGrpSpPr>
            <p:cNvPr id="82" name="Group 81">
              <a:extLst>
                <a:ext uri="{FF2B5EF4-FFF2-40B4-BE49-F238E27FC236}">
                  <a16:creationId xmlns:a16="http://schemas.microsoft.com/office/drawing/2014/main" id="{0638E644-5E9F-F8B2-344D-3F0C03C5A561}"/>
                </a:ext>
              </a:extLst>
            </p:cNvPr>
            <p:cNvGrpSpPr/>
            <p:nvPr/>
          </p:nvGrpSpPr>
          <p:grpSpPr>
            <a:xfrm>
              <a:off x="4781792" y="3933492"/>
              <a:ext cx="2782144" cy="648000"/>
              <a:chOff x="4781792" y="3933492"/>
              <a:chExt cx="2782144" cy="648000"/>
            </a:xfrm>
          </p:grpSpPr>
          <p:sp>
            <p:nvSpPr>
              <p:cNvPr id="45" name="Oval 44">
                <a:extLst>
                  <a:ext uri="{FF2B5EF4-FFF2-40B4-BE49-F238E27FC236}">
                    <a16:creationId xmlns:a16="http://schemas.microsoft.com/office/drawing/2014/main" id="{44F5E342-FB83-5648-76DA-5942D23D37FC}"/>
                  </a:ext>
                  <a:ext uri="{C183D7F6-B498-43B3-948B-1728B52AA6E4}">
                    <adec:decorative xmlns:adec="http://schemas.microsoft.com/office/drawing/2017/decorative" val="1"/>
                  </a:ext>
                </a:extLst>
              </p:cNvPr>
              <p:cNvSpPr/>
              <p:nvPr/>
            </p:nvSpPr>
            <p:spPr>
              <a:xfrm>
                <a:off x="6915936" y="3933492"/>
                <a:ext cx="648000" cy="648000"/>
              </a:xfrm>
              <a:prstGeom prst="ellipse">
                <a:avLst/>
              </a:prstGeom>
              <a:gradFill flip="none" rotWithShape="1">
                <a:gsLst>
                  <a:gs pos="0">
                    <a:srgbClr val="009999">
                      <a:tint val="66000"/>
                      <a:satMod val="160000"/>
                    </a:srgbClr>
                  </a:gs>
                  <a:gs pos="50000">
                    <a:srgbClr val="009999">
                      <a:tint val="44500"/>
                      <a:satMod val="160000"/>
                    </a:srgbClr>
                  </a:gs>
                  <a:gs pos="100000">
                    <a:srgbClr val="009999">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6" name="Rectangle: Rounded Corners 45">
                <a:extLst>
                  <a:ext uri="{FF2B5EF4-FFF2-40B4-BE49-F238E27FC236}">
                    <a16:creationId xmlns:a16="http://schemas.microsoft.com/office/drawing/2014/main" id="{76293CD9-E8D3-A8F9-8DDD-C11C05F98C3A}"/>
                  </a:ext>
                </a:extLst>
              </p:cNvPr>
              <p:cNvSpPr/>
              <p:nvPr/>
            </p:nvSpPr>
            <p:spPr>
              <a:xfrm>
                <a:off x="5047343" y="3933492"/>
                <a:ext cx="2266886" cy="648000"/>
              </a:xfrm>
              <a:prstGeom prst="roundRect">
                <a:avLst/>
              </a:prstGeom>
              <a:gradFill flip="none" rotWithShape="1">
                <a:gsLst>
                  <a:gs pos="0">
                    <a:srgbClr val="009999">
                      <a:tint val="66000"/>
                      <a:satMod val="160000"/>
                    </a:srgbClr>
                  </a:gs>
                  <a:gs pos="50000">
                    <a:srgbClr val="009999">
                      <a:tint val="44500"/>
                      <a:satMod val="160000"/>
                    </a:srgbClr>
                  </a:gs>
                  <a:gs pos="100000">
                    <a:srgbClr val="009999">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p:txBody>
          </p:sp>
          <p:sp>
            <p:nvSpPr>
              <p:cNvPr id="47" name="Oval 46">
                <a:extLst>
                  <a:ext uri="{FF2B5EF4-FFF2-40B4-BE49-F238E27FC236}">
                    <a16:creationId xmlns:a16="http://schemas.microsoft.com/office/drawing/2014/main" id="{CC90581A-4B32-CD98-8205-AB368519D75A}"/>
                  </a:ext>
                  <a:ext uri="{C183D7F6-B498-43B3-948B-1728B52AA6E4}">
                    <adec:decorative xmlns:adec="http://schemas.microsoft.com/office/drawing/2017/decorative" val="1"/>
                  </a:ext>
                </a:extLst>
              </p:cNvPr>
              <p:cNvSpPr/>
              <p:nvPr/>
            </p:nvSpPr>
            <p:spPr>
              <a:xfrm>
                <a:off x="4781792" y="3933492"/>
                <a:ext cx="648000" cy="641223"/>
              </a:xfrm>
              <a:prstGeom prst="ellipse">
                <a:avLst/>
              </a:prstGeom>
              <a:gradFill flip="none" rotWithShape="1">
                <a:gsLst>
                  <a:gs pos="0">
                    <a:srgbClr val="009999">
                      <a:tint val="66000"/>
                      <a:satMod val="160000"/>
                    </a:srgbClr>
                  </a:gs>
                  <a:gs pos="50000">
                    <a:srgbClr val="009999">
                      <a:tint val="44500"/>
                      <a:satMod val="160000"/>
                    </a:srgbClr>
                  </a:gs>
                  <a:gs pos="100000">
                    <a:srgbClr val="009999">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75" name="Picture 74">
              <a:extLst>
                <a:ext uri="{FF2B5EF4-FFF2-40B4-BE49-F238E27FC236}">
                  <a16:creationId xmlns:a16="http://schemas.microsoft.com/office/drawing/2014/main" id="{1AD8EE5C-5CC2-5EE8-AA12-5E854DEC204A}"/>
                </a:ext>
                <a:ext uri="{C183D7F6-B498-43B3-948B-1728B52AA6E4}">
                  <adec:decorative xmlns:adec="http://schemas.microsoft.com/office/drawing/2017/decorative" val="1"/>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4811958" y="3932326"/>
              <a:ext cx="612000" cy="612000"/>
            </a:xfrm>
            <a:prstGeom prst="rect">
              <a:avLst/>
            </a:prstGeom>
          </p:spPr>
        </p:pic>
      </p:grpSp>
      <p:sp>
        <p:nvSpPr>
          <p:cNvPr id="132" name="TextBox 131">
            <a:extLst>
              <a:ext uri="{FF2B5EF4-FFF2-40B4-BE49-F238E27FC236}">
                <a16:creationId xmlns:a16="http://schemas.microsoft.com/office/drawing/2014/main" id="{0457BB9F-E18F-7506-E252-89664718563D}"/>
              </a:ext>
            </a:extLst>
          </p:cNvPr>
          <p:cNvSpPr txBox="1">
            <a:spLocks/>
          </p:cNvSpPr>
          <p:nvPr/>
        </p:nvSpPr>
        <p:spPr>
          <a:xfrm>
            <a:off x="5010881" y="3945551"/>
            <a:ext cx="2407399" cy="615553"/>
          </a:xfrm>
          <a:prstGeom prst="rect">
            <a:avLst/>
          </a:prstGeom>
          <a:noFill/>
        </p:spPr>
        <p:txBody>
          <a:bodyPr wrap="square">
            <a:spAutoFit/>
          </a:bodyPr>
          <a:lstStyle/>
          <a:p>
            <a:pPr lvl="0" algn="ctr">
              <a:defRPr/>
            </a:pPr>
            <a:r>
              <a:rPr lang="en-GB" sz="1400" b="1" dirty="0">
                <a:latin typeface="Arial" panose="020B0604020202020204" pitchFamily="34" charset="0"/>
                <a:cs typeface="Arial" panose="020B0604020202020204" pitchFamily="34" charset="0"/>
              </a:rPr>
              <a:t>Leavers</a:t>
            </a:r>
          </a:p>
          <a:p>
            <a:pPr lvl="0" algn="ctr">
              <a:defRPr/>
            </a:pPr>
            <a:r>
              <a:rPr lang="en-GB" sz="2000" b="1" dirty="0">
                <a:solidFill>
                  <a:srgbClr val="004461"/>
                </a:solidFill>
                <a:latin typeface="Arial" panose="020B0604020202020204" pitchFamily="34" charset="0"/>
                <a:cs typeface="Arial" panose="020B0604020202020204" pitchFamily="34" charset="0"/>
              </a:rPr>
              <a:t>135 </a:t>
            </a:r>
            <a:r>
              <a:rPr lang="en-GB" sz="2000" b="1" dirty="0" err="1">
                <a:solidFill>
                  <a:srgbClr val="004461"/>
                </a:solidFill>
                <a:latin typeface="Arial" panose="020B0604020202020204" pitchFamily="34" charset="0"/>
                <a:cs typeface="Arial" panose="020B0604020202020204" pitchFamily="34" charset="0"/>
              </a:rPr>
              <a:t>wte</a:t>
            </a:r>
            <a:endParaRPr lang="en-GB" sz="2000" b="1" dirty="0">
              <a:solidFill>
                <a:srgbClr val="004461"/>
              </a:solidFill>
              <a:latin typeface="Arial" panose="020B0604020202020204" pitchFamily="34" charset="0"/>
              <a:cs typeface="Arial" panose="020B0604020202020204" pitchFamily="34" charset="0"/>
            </a:endParaRPr>
          </a:p>
        </p:txBody>
      </p:sp>
      <p:sp>
        <p:nvSpPr>
          <p:cNvPr id="67" name="TextBox 66">
            <a:extLst>
              <a:ext uri="{FF2B5EF4-FFF2-40B4-BE49-F238E27FC236}">
                <a16:creationId xmlns:a16="http://schemas.microsoft.com/office/drawing/2014/main" id="{74A6901F-A4E0-2D39-291E-7777AEDF8337}"/>
              </a:ext>
            </a:extLst>
          </p:cNvPr>
          <p:cNvSpPr txBox="1"/>
          <p:nvPr/>
        </p:nvSpPr>
        <p:spPr>
          <a:xfrm>
            <a:off x="5439181" y="4562544"/>
            <a:ext cx="2110433" cy="253916"/>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Currently -107 wte (Mar24)</a:t>
            </a:r>
          </a:p>
        </p:txBody>
      </p:sp>
      <p:sp>
        <p:nvSpPr>
          <p:cNvPr id="114" name="TextBox 113">
            <a:extLst>
              <a:ext uri="{FF2B5EF4-FFF2-40B4-BE49-F238E27FC236}">
                <a16:creationId xmlns:a16="http://schemas.microsoft.com/office/drawing/2014/main" id="{F20BA535-8473-9C40-56A0-57B8C39E4732}"/>
              </a:ext>
            </a:extLst>
          </p:cNvPr>
          <p:cNvSpPr txBox="1"/>
          <p:nvPr/>
        </p:nvSpPr>
        <p:spPr>
          <a:xfrm>
            <a:off x="9382215" y="1051026"/>
            <a:ext cx="2054195" cy="26161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12 Month Rolling KPI’s (%)</a:t>
            </a:r>
          </a:p>
        </p:txBody>
      </p:sp>
      <p:grpSp>
        <p:nvGrpSpPr>
          <p:cNvPr id="137" name="Group 136">
            <a:extLst>
              <a:ext uri="{FF2B5EF4-FFF2-40B4-BE49-F238E27FC236}">
                <a16:creationId xmlns:a16="http://schemas.microsoft.com/office/drawing/2014/main" id="{9D579AC5-213A-8004-1536-499BDAE9F5A4}"/>
              </a:ext>
              <a:ext uri="{C183D7F6-B498-43B3-948B-1728B52AA6E4}">
                <adec:decorative xmlns:adec="http://schemas.microsoft.com/office/drawing/2017/decorative" val="1"/>
              </a:ext>
            </a:extLst>
          </p:cNvPr>
          <p:cNvGrpSpPr/>
          <p:nvPr/>
        </p:nvGrpSpPr>
        <p:grpSpPr>
          <a:xfrm>
            <a:off x="9008005" y="1258642"/>
            <a:ext cx="2363684" cy="827999"/>
            <a:chOff x="9008005" y="1258642"/>
            <a:chExt cx="2363684" cy="827999"/>
          </a:xfrm>
        </p:grpSpPr>
        <p:sp>
          <p:nvSpPr>
            <p:cNvPr id="107" name="Rectangle 106">
              <a:extLst>
                <a:ext uri="{FF2B5EF4-FFF2-40B4-BE49-F238E27FC236}">
                  <a16:creationId xmlns:a16="http://schemas.microsoft.com/office/drawing/2014/main" id="{CDDA5F99-A974-983A-C8FD-30E0395889AF}"/>
                </a:ext>
                <a:ext uri="{C183D7F6-B498-43B3-948B-1728B52AA6E4}">
                  <adec:decorative xmlns:adec="http://schemas.microsoft.com/office/drawing/2017/decorative" val="1"/>
                </a:ext>
              </a:extLst>
            </p:cNvPr>
            <p:cNvSpPr/>
            <p:nvPr/>
          </p:nvSpPr>
          <p:spPr>
            <a:xfrm>
              <a:off x="9423055" y="1343491"/>
              <a:ext cx="1948634" cy="658434"/>
            </a:xfrm>
            <a:prstGeom prst="rect">
              <a:avLst/>
            </a:prstGeom>
            <a:gradFill flip="none" rotWithShape="1">
              <a:gsLst>
                <a:gs pos="0">
                  <a:srgbClr val="002060">
                    <a:tint val="66000"/>
                    <a:satMod val="160000"/>
                  </a:srgbClr>
                </a:gs>
                <a:gs pos="50000">
                  <a:srgbClr val="002060">
                    <a:tint val="44500"/>
                    <a:satMod val="160000"/>
                  </a:srgbClr>
                </a:gs>
                <a:gs pos="100000">
                  <a:srgbClr val="002060">
                    <a:tint val="23500"/>
                    <a:satMod val="160000"/>
                  </a:srgbClr>
                </a:gs>
              </a:gsLst>
              <a:lin ang="10800000" scaled="1"/>
              <a:tileRect/>
            </a:gradFill>
            <a:ln>
              <a:noFill/>
            </a:ln>
          </p:spPr>
          <p:style>
            <a:lnRef idx="0">
              <a:scrgbClr r="0" g="0" b="0"/>
            </a:lnRef>
            <a:fillRef idx="0">
              <a:scrgbClr r="0" g="0" b="0"/>
            </a:fillRef>
            <a:effectRef idx="0">
              <a:scrgbClr r="0" g="0" b="0"/>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8" name="Oval 107">
              <a:extLst>
                <a:ext uri="{FF2B5EF4-FFF2-40B4-BE49-F238E27FC236}">
                  <a16:creationId xmlns:a16="http://schemas.microsoft.com/office/drawing/2014/main" id="{39EB58DD-C7E4-3DC4-35F0-2828D9CDB110}"/>
                </a:ext>
                <a:ext uri="{C183D7F6-B498-43B3-948B-1728B52AA6E4}">
                  <adec:decorative xmlns:adec="http://schemas.microsoft.com/office/drawing/2017/decorative" val="1"/>
                </a:ext>
              </a:extLst>
            </p:cNvPr>
            <p:cNvSpPr/>
            <p:nvPr/>
          </p:nvSpPr>
          <p:spPr>
            <a:xfrm>
              <a:off x="9008005" y="1258642"/>
              <a:ext cx="828000" cy="827999"/>
            </a:xfrm>
            <a:prstGeom prst="ellipse">
              <a:avLst/>
            </a:prstGeom>
            <a:solidFill>
              <a:srgbClr val="004461"/>
            </a:solidFill>
            <a:ln>
              <a:noFill/>
            </a:ln>
          </p:spPr>
          <p:style>
            <a:lnRef idx="1">
              <a:schemeClr val="accent6"/>
            </a:lnRef>
            <a:fillRef idx="3">
              <a:schemeClr val="accent6"/>
            </a:fillRef>
            <a:effectRef idx="2">
              <a:schemeClr val="accent6"/>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20" name="Picture 119">
              <a:extLst>
                <a:ext uri="{FF2B5EF4-FFF2-40B4-BE49-F238E27FC236}">
                  <a16:creationId xmlns:a16="http://schemas.microsoft.com/office/drawing/2014/main" id="{1F97472A-83C6-B344-DEB6-A6E976F22641}"/>
                </a:ext>
                <a:ext uri="{C183D7F6-B498-43B3-948B-1728B52AA6E4}">
                  <adec:decorative xmlns:adec="http://schemas.microsoft.com/office/drawing/2017/decorative" val="1"/>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0748282" y="1401135"/>
              <a:ext cx="540000" cy="540000"/>
            </a:xfrm>
            <a:prstGeom prst="rect">
              <a:avLst/>
            </a:prstGeom>
          </p:spPr>
        </p:pic>
      </p:grpSp>
      <p:sp>
        <p:nvSpPr>
          <p:cNvPr id="105" name="Rectangle: Rounded Corners 104">
            <a:extLst>
              <a:ext uri="{FF2B5EF4-FFF2-40B4-BE49-F238E27FC236}">
                <a16:creationId xmlns:a16="http://schemas.microsoft.com/office/drawing/2014/main" id="{D7B57701-E098-9A12-0CAC-4202C033B724}"/>
              </a:ext>
            </a:extLst>
          </p:cNvPr>
          <p:cNvSpPr/>
          <p:nvPr/>
        </p:nvSpPr>
        <p:spPr>
          <a:xfrm>
            <a:off x="9021992" y="1439805"/>
            <a:ext cx="814013" cy="48801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w="9525">
                  <a:noFill/>
                </a:ln>
                <a:solidFill>
                  <a:prstClr val="white"/>
                </a:solidFill>
                <a:effectLst/>
                <a:uLnTx/>
                <a:uFillTx/>
                <a:latin typeface="Arial" panose="020B0604020202020204" pitchFamily="34" charset="0"/>
                <a:ea typeface="+mn-ea"/>
                <a:cs typeface="Arial" panose="020B0604020202020204" pitchFamily="34" charset="0"/>
              </a:rPr>
              <a:t>8.9%</a:t>
            </a:r>
            <a:endParaRPr kumimoji="0" lang="en-GB" sz="2000" b="1" i="0" u="none" strike="noStrike" kern="1200" cap="none" spc="0" normalizeH="0" baseline="0" noProof="0" dirty="0">
              <a:ln w="9525">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06" name="TextBox 34">
            <a:extLst>
              <a:ext uri="{FF2B5EF4-FFF2-40B4-BE49-F238E27FC236}">
                <a16:creationId xmlns:a16="http://schemas.microsoft.com/office/drawing/2014/main" id="{3474465F-A25A-7FB6-37C8-77BE3AFAC00C}"/>
              </a:ext>
            </a:extLst>
          </p:cNvPr>
          <p:cNvSpPr txBox="1"/>
          <p:nvPr/>
        </p:nvSpPr>
        <p:spPr>
          <a:xfrm>
            <a:off x="9851829" y="1335618"/>
            <a:ext cx="930675" cy="66283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Turnover Rate</a:t>
            </a:r>
          </a:p>
        </p:txBody>
      </p:sp>
      <p:sp>
        <p:nvSpPr>
          <p:cNvPr id="115" name="TextBox 114">
            <a:extLst>
              <a:ext uri="{FF2B5EF4-FFF2-40B4-BE49-F238E27FC236}">
                <a16:creationId xmlns:a16="http://schemas.microsoft.com/office/drawing/2014/main" id="{3D57BD61-F61E-1651-E218-7E8AD111F0AF}"/>
              </a:ext>
            </a:extLst>
          </p:cNvPr>
          <p:cNvSpPr txBox="1"/>
          <p:nvPr/>
        </p:nvSpPr>
        <p:spPr>
          <a:xfrm>
            <a:off x="9591328" y="1953438"/>
            <a:ext cx="1779320" cy="253916"/>
          </a:xfrm>
          <a:prstGeom prst="rect">
            <a:avLst/>
          </a:prstGeom>
          <a:noFill/>
        </p:spPr>
        <p:txBody>
          <a:bodyPr wrap="square" r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Currently -1.1.% (Jan24) </a:t>
            </a:r>
          </a:p>
        </p:txBody>
      </p:sp>
      <p:grpSp>
        <p:nvGrpSpPr>
          <p:cNvPr id="136" name="Group 135">
            <a:extLst>
              <a:ext uri="{FF2B5EF4-FFF2-40B4-BE49-F238E27FC236}">
                <a16:creationId xmlns:a16="http://schemas.microsoft.com/office/drawing/2014/main" id="{6AA73B75-44EA-C1A0-C9C3-24D22B698674}"/>
              </a:ext>
              <a:ext uri="{C183D7F6-B498-43B3-948B-1728B52AA6E4}">
                <adec:decorative xmlns:adec="http://schemas.microsoft.com/office/drawing/2017/decorative" val="1"/>
              </a:ext>
            </a:extLst>
          </p:cNvPr>
          <p:cNvGrpSpPr/>
          <p:nvPr/>
        </p:nvGrpSpPr>
        <p:grpSpPr>
          <a:xfrm>
            <a:off x="8466650" y="2088786"/>
            <a:ext cx="2905039" cy="827999"/>
            <a:chOff x="8466650" y="2088786"/>
            <a:chExt cx="2905039" cy="827999"/>
          </a:xfrm>
        </p:grpSpPr>
        <p:sp>
          <p:nvSpPr>
            <p:cNvPr id="112" name="Rectangle 111">
              <a:extLst>
                <a:ext uri="{FF2B5EF4-FFF2-40B4-BE49-F238E27FC236}">
                  <a16:creationId xmlns:a16="http://schemas.microsoft.com/office/drawing/2014/main" id="{CF3FC90A-E17D-75EE-D55C-A7DD987A79A5}"/>
                </a:ext>
                <a:ext uri="{C183D7F6-B498-43B3-948B-1728B52AA6E4}">
                  <adec:decorative xmlns:adec="http://schemas.microsoft.com/office/drawing/2017/decorative" val="1"/>
                </a:ext>
              </a:extLst>
            </p:cNvPr>
            <p:cNvSpPr/>
            <p:nvPr/>
          </p:nvSpPr>
          <p:spPr>
            <a:xfrm>
              <a:off x="8934939" y="2173637"/>
              <a:ext cx="2436750" cy="658433"/>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ln>
              <a:noFill/>
            </a:ln>
          </p:spPr>
          <p:style>
            <a:lnRef idx="1">
              <a:schemeClr val="accent6"/>
            </a:lnRef>
            <a:fillRef idx="2">
              <a:schemeClr val="accent6"/>
            </a:fillRef>
            <a:effectRef idx="1">
              <a:schemeClr val="accent6"/>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3" name="Oval 112">
              <a:extLst>
                <a:ext uri="{FF2B5EF4-FFF2-40B4-BE49-F238E27FC236}">
                  <a16:creationId xmlns:a16="http://schemas.microsoft.com/office/drawing/2014/main" id="{99A3B03F-4162-41DD-CB79-8207F483B6B0}"/>
                </a:ext>
                <a:ext uri="{C183D7F6-B498-43B3-948B-1728B52AA6E4}">
                  <adec:decorative xmlns:adec="http://schemas.microsoft.com/office/drawing/2017/decorative" val="1"/>
                </a:ext>
              </a:extLst>
            </p:cNvPr>
            <p:cNvSpPr/>
            <p:nvPr/>
          </p:nvSpPr>
          <p:spPr>
            <a:xfrm>
              <a:off x="8466650" y="2088786"/>
              <a:ext cx="828000" cy="827999"/>
            </a:xfrm>
            <a:prstGeom prst="ellipse">
              <a:avLst/>
            </a:prstGeom>
            <a:solidFill>
              <a:srgbClr val="0070C0"/>
            </a:solidFill>
            <a:ln>
              <a:noFill/>
            </a:ln>
          </p:spPr>
          <p:style>
            <a:lnRef idx="1">
              <a:schemeClr val="accent6"/>
            </a:lnRef>
            <a:fillRef idx="3">
              <a:schemeClr val="accent6"/>
            </a:fillRef>
            <a:effectRef idx="2">
              <a:schemeClr val="accent6"/>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21" name="Picture 120">
              <a:extLst>
                <a:ext uri="{FF2B5EF4-FFF2-40B4-BE49-F238E27FC236}">
                  <a16:creationId xmlns:a16="http://schemas.microsoft.com/office/drawing/2014/main" id="{1FAF5F17-CCE6-F508-C124-CAFA2956CD68}"/>
                </a:ext>
                <a:ext uri="{C183D7F6-B498-43B3-948B-1728B52AA6E4}">
                  <adec:decorative xmlns:adec="http://schemas.microsoft.com/office/drawing/2017/decorative" val="1"/>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0748282" y="2226016"/>
              <a:ext cx="540000" cy="540000"/>
            </a:xfrm>
            <a:prstGeom prst="rect">
              <a:avLst/>
            </a:prstGeom>
          </p:spPr>
        </p:pic>
      </p:grpSp>
      <p:sp>
        <p:nvSpPr>
          <p:cNvPr id="111" name="Rectangle: Rounded Corners 110">
            <a:extLst>
              <a:ext uri="{FF2B5EF4-FFF2-40B4-BE49-F238E27FC236}">
                <a16:creationId xmlns:a16="http://schemas.microsoft.com/office/drawing/2014/main" id="{FAA78C90-A143-A140-9D23-6FFC410988CF}"/>
              </a:ext>
            </a:extLst>
          </p:cNvPr>
          <p:cNvSpPr/>
          <p:nvPr/>
        </p:nvSpPr>
        <p:spPr>
          <a:xfrm>
            <a:off x="8453928" y="2307005"/>
            <a:ext cx="828000" cy="39506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w="9525">
                  <a:noFill/>
                </a:ln>
                <a:solidFill>
                  <a:prstClr val="white"/>
                </a:solidFill>
                <a:effectLst/>
                <a:uLnTx/>
                <a:uFillTx/>
                <a:latin typeface="Arial" panose="020B0604020202020204" pitchFamily="34" charset="0"/>
                <a:ea typeface="+mn-ea"/>
                <a:cs typeface="Arial" panose="020B0604020202020204" pitchFamily="34" charset="0"/>
              </a:rPr>
              <a:t>5.4%</a:t>
            </a:r>
            <a:endParaRPr kumimoji="0" lang="en-GB" sz="2000" b="1" i="0" u="none" strike="noStrike" kern="1200" cap="none" spc="0" normalizeH="0" baseline="0" noProof="0" dirty="0">
              <a:ln w="9525">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10" name="TextBox 38">
            <a:extLst>
              <a:ext uri="{FF2B5EF4-FFF2-40B4-BE49-F238E27FC236}">
                <a16:creationId xmlns:a16="http://schemas.microsoft.com/office/drawing/2014/main" id="{D4B1E464-B0CA-9CFF-5326-ABFCED7EF1FE}"/>
              </a:ext>
            </a:extLst>
          </p:cNvPr>
          <p:cNvSpPr txBox="1"/>
          <p:nvPr/>
        </p:nvSpPr>
        <p:spPr>
          <a:xfrm>
            <a:off x="9252501" y="2185131"/>
            <a:ext cx="1410170" cy="63818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Sickness Absence Rate</a:t>
            </a:r>
          </a:p>
        </p:txBody>
      </p:sp>
      <p:sp>
        <p:nvSpPr>
          <p:cNvPr id="119" name="TextBox 118">
            <a:extLst>
              <a:ext uri="{FF2B5EF4-FFF2-40B4-BE49-F238E27FC236}">
                <a16:creationId xmlns:a16="http://schemas.microsoft.com/office/drawing/2014/main" id="{209DA9C2-C549-6168-2FB7-F2A90F322D43}"/>
              </a:ext>
            </a:extLst>
          </p:cNvPr>
          <p:cNvSpPr txBox="1"/>
          <p:nvPr/>
        </p:nvSpPr>
        <p:spPr>
          <a:xfrm>
            <a:off x="9612212" y="2786035"/>
            <a:ext cx="1758436" cy="253916"/>
          </a:xfrm>
          <a:prstGeom prst="rect">
            <a:avLst/>
          </a:prstGeom>
          <a:noFill/>
        </p:spPr>
        <p:txBody>
          <a:bodyPr wrap="square" r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Currently 12-Month High </a:t>
            </a:r>
          </a:p>
        </p:txBody>
      </p:sp>
      <p:grpSp>
        <p:nvGrpSpPr>
          <p:cNvPr id="135" name="Group 134">
            <a:extLst>
              <a:ext uri="{FF2B5EF4-FFF2-40B4-BE49-F238E27FC236}">
                <a16:creationId xmlns:a16="http://schemas.microsoft.com/office/drawing/2014/main" id="{C20DFD71-A201-2E9E-7483-8872E301201B}"/>
              </a:ext>
              <a:ext uri="{C183D7F6-B498-43B3-948B-1728B52AA6E4}">
                <adec:decorative xmlns:adec="http://schemas.microsoft.com/office/drawing/2017/decorative" val="1"/>
              </a:ext>
            </a:extLst>
          </p:cNvPr>
          <p:cNvGrpSpPr/>
          <p:nvPr/>
        </p:nvGrpSpPr>
        <p:grpSpPr>
          <a:xfrm>
            <a:off x="8925383" y="2924641"/>
            <a:ext cx="2446305" cy="828000"/>
            <a:chOff x="8925383" y="2924641"/>
            <a:chExt cx="2446305" cy="828000"/>
          </a:xfrm>
        </p:grpSpPr>
        <p:sp>
          <p:nvSpPr>
            <p:cNvPr id="102" name="Rectangle 101">
              <a:extLst>
                <a:ext uri="{FF2B5EF4-FFF2-40B4-BE49-F238E27FC236}">
                  <a16:creationId xmlns:a16="http://schemas.microsoft.com/office/drawing/2014/main" id="{1D783BDB-8B15-8EBA-C671-C3E943501DD8}"/>
                </a:ext>
                <a:ext uri="{C183D7F6-B498-43B3-948B-1728B52AA6E4}">
                  <adec:decorative xmlns:adec="http://schemas.microsoft.com/office/drawing/2017/decorative" val="1"/>
                </a:ext>
              </a:extLst>
            </p:cNvPr>
            <p:cNvSpPr/>
            <p:nvPr/>
          </p:nvSpPr>
          <p:spPr>
            <a:xfrm>
              <a:off x="9350103" y="3009492"/>
              <a:ext cx="2021585" cy="658434"/>
            </a:xfrm>
            <a:prstGeom prst="rect">
              <a:avLst/>
            </a:prstGeom>
            <a:gradFill flip="none" rotWithShape="1">
              <a:gsLst>
                <a:gs pos="0">
                  <a:srgbClr val="009999">
                    <a:tint val="66000"/>
                    <a:satMod val="160000"/>
                  </a:srgbClr>
                </a:gs>
                <a:gs pos="50000">
                  <a:srgbClr val="009999">
                    <a:tint val="44500"/>
                    <a:satMod val="160000"/>
                  </a:srgbClr>
                </a:gs>
                <a:gs pos="100000">
                  <a:srgbClr val="009999">
                    <a:tint val="23500"/>
                    <a:satMod val="160000"/>
                  </a:srgbClr>
                </a:gs>
              </a:gsLst>
              <a:lin ang="10800000" scaled="1"/>
              <a:tileRect/>
            </a:gradFill>
            <a:ln>
              <a:noFill/>
            </a:ln>
          </p:spPr>
          <p:style>
            <a:lnRef idx="1">
              <a:schemeClr val="accent6"/>
            </a:lnRef>
            <a:fillRef idx="2">
              <a:schemeClr val="accent6"/>
            </a:fillRef>
            <a:effectRef idx="1">
              <a:schemeClr val="accent6"/>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3" name="Oval 102">
              <a:extLst>
                <a:ext uri="{FF2B5EF4-FFF2-40B4-BE49-F238E27FC236}">
                  <a16:creationId xmlns:a16="http://schemas.microsoft.com/office/drawing/2014/main" id="{1C20FF73-7376-C949-DC45-96923BE5AEC4}"/>
                </a:ext>
                <a:ext uri="{C183D7F6-B498-43B3-948B-1728B52AA6E4}">
                  <adec:decorative xmlns:adec="http://schemas.microsoft.com/office/drawing/2017/decorative" val="1"/>
                </a:ext>
              </a:extLst>
            </p:cNvPr>
            <p:cNvSpPr/>
            <p:nvPr/>
          </p:nvSpPr>
          <p:spPr>
            <a:xfrm>
              <a:off x="8925383" y="2924641"/>
              <a:ext cx="828000" cy="828000"/>
            </a:xfrm>
            <a:prstGeom prst="ellipse">
              <a:avLst/>
            </a:prstGeom>
            <a:solidFill>
              <a:srgbClr val="009999"/>
            </a:solidFill>
            <a:ln>
              <a:noFill/>
            </a:ln>
          </p:spPr>
          <p:style>
            <a:lnRef idx="1">
              <a:schemeClr val="accent6"/>
            </a:lnRef>
            <a:fillRef idx="3">
              <a:schemeClr val="accent6"/>
            </a:fillRef>
            <a:effectRef idx="2">
              <a:schemeClr val="accent6"/>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23" name="Picture 122">
              <a:extLst>
                <a:ext uri="{FF2B5EF4-FFF2-40B4-BE49-F238E27FC236}">
                  <a16:creationId xmlns:a16="http://schemas.microsoft.com/office/drawing/2014/main" id="{F5B51CCA-278D-30AF-B93A-BD62E129528A}"/>
                </a:ext>
                <a:ext uri="{C183D7F6-B498-43B3-948B-1728B52AA6E4}">
                  <adec:decorative xmlns:adec="http://schemas.microsoft.com/office/drawing/2017/decorative" val="1"/>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10748282" y="3059299"/>
              <a:ext cx="540000" cy="540000"/>
            </a:xfrm>
            <a:prstGeom prst="rect">
              <a:avLst/>
            </a:prstGeom>
          </p:spPr>
        </p:pic>
      </p:grpSp>
      <p:sp>
        <p:nvSpPr>
          <p:cNvPr id="100" name="Rectangle: Rounded Corners 99">
            <a:extLst>
              <a:ext uri="{FF2B5EF4-FFF2-40B4-BE49-F238E27FC236}">
                <a16:creationId xmlns:a16="http://schemas.microsoft.com/office/drawing/2014/main" id="{36B8B15D-C1D5-2E92-4A8E-CBFCEA78C1A7}"/>
              </a:ext>
            </a:extLst>
          </p:cNvPr>
          <p:cNvSpPr/>
          <p:nvPr/>
        </p:nvSpPr>
        <p:spPr>
          <a:xfrm>
            <a:off x="8798332" y="3158346"/>
            <a:ext cx="1090673" cy="34858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w="9525">
                  <a:noFill/>
                </a:ln>
                <a:solidFill>
                  <a:schemeClr val="tx1"/>
                </a:solidFill>
                <a:effectLst/>
                <a:uLnTx/>
                <a:uFillTx/>
                <a:latin typeface="Arial" panose="020B0604020202020204" pitchFamily="34" charset="0"/>
                <a:ea typeface="+mn-ea"/>
                <a:cs typeface="Arial" panose="020B0604020202020204" pitchFamily="34" charset="0"/>
              </a:rPr>
              <a:t>93.8%</a:t>
            </a:r>
            <a:endParaRPr kumimoji="0" lang="en-GB" sz="2000" b="1" i="0" u="none" strike="noStrike" kern="1200" cap="none" spc="0" normalizeH="0" baseline="0" noProof="0" dirty="0">
              <a:ln w="9525">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101" name="TextBox 29">
            <a:extLst>
              <a:ext uri="{FF2B5EF4-FFF2-40B4-BE49-F238E27FC236}">
                <a16:creationId xmlns:a16="http://schemas.microsoft.com/office/drawing/2014/main" id="{BFB8A693-8006-A049-E168-CE5860132D77}"/>
              </a:ext>
            </a:extLst>
          </p:cNvPr>
          <p:cNvSpPr txBox="1"/>
          <p:nvPr/>
        </p:nvSpPr>
        <p:spPr>
          <a:xfrm>
            <a:off x="9662013" y="3017474"/>
            <a:ext cx="1334046" cy="63707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Mandatory Training</a:t>
            </a:r>
          </a:p>
        </p:txBody>
      </p:sp>
      <p:sp>
        <p:nvSpPr>
          <p:cNvPr id="118" name="TextBox 117">
            <a:extLst>
              <a:ext uri="{FF2B5EF4-FFF2-40B4-BE49-F238E27FC236}">
                <a16:creationId xmlns:a16="http://schemas.microsoft.com/office/drawing/2014/main" id="{EA417518-5EE8-71D2-FC6D-ADE168B0CC54}"/>
              </a:ext>
            </a:extLst>
          </p:cNvPr>
          <p:cNvSpPr txBox="1"/>
          <p:nvPr/>
        </p:nvSpPr>
        <p:spPr>
          <a:xfrm>
            <a:off x="9563936" y="3619207"/>
            <a:ext cx="1806711" cy="253916"/>
          </a:xfrm>
          <a:prstGeom prst="rect">
            <a:avLst/>
          </a:prstGeom>
          <a:noFill/>
        </p:spPr>
        <p:txBody>
          <a:bodyPr wrap="square" r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Currently +0.9% (Nov23) </a:t>
            </a:r>
          </a:p>
        </p:txBody>
      </p:sp>
      <p:grpSp>
        <p:nvGrpSpPr>
          <p:cNvPr id="133" name="Group 132">
            <a:extLst>
              <a:ext uri="{FF2B5EF4-FFF2-40B4-BE49-F238E27FC236}">
                <a16:creationId xmlns:a16="http://schemas.microsoft.com/office/drawing/2014/main" id="{0CB70780-EAEB-2A1C-2BAF-126F989CAB70}"/>
              </a:ext>
              <a:ext uri="{C183D7F6-B498-43B3-948B-1728B52AA6E4}">
                <adec:decorative xmlns:adec="http://schemas.microsoft.com/office/drawing/2017/decorative" val="1"/>
              </a:ext>
            </a:extLst>
          </p:cNvPr>
          <p:cNvGrpSpPr/>
          <p:nvPr/>
        </p:nvGrpSpPr>
        <p:grpSpPr>
          <a:xfrm>
            <a:off x="8765683" y="3758083"/>
            <a:ext cx="2606006" cy="828000"/>
            <a:chOff x="8765683" y="3758083"/>
            <a:chExt cx="2606006" cy="828000"/>
          </a:xfrm>
        </p:grpSpPr>
        <p:sp>
          <p:nvSpPr>
            <p:cNvPr id="97" name="Rectangle 96">
              <a:extLst>
                <a:ext uri="{FF2B5EF4-FFF2-40B4-BE49-F238E27FC236}">
                  <a16:creationId xmlns:a16="http://schemas.microsoft.com/office/drawing/2014/main" id="{B0D2B537-24D9-B01F-DF96-A226A5D708DA}"/>
                </a:ext>
                <a:ext uri="{C183D7F6-B498-43B3-948B-1728B52AA6E4}">
                  <adec:decorative xmlns:adec="http://schemas.microsoft.com/office/drawing/2017/decorative" val="1"/>
                </a:ext>
              </a:extLst>
            </p:cNvPr>
            <p:cNvSpPr/>
            <p:nvPr/>
          </p:nvSpPr>
          <p:spPr>
            <a:xfrm>
              <a:off x="9213636" y="3833506"/>
              <a:ext cx="2158053" cy="658434"/>
            </a:xfrm>
            <a:prstGeom prst="rect">
              <a:avLst/>
            </a:prstGeom>
            <a:gradFill flip="none" rotWithShape="1">
              <a:gsLst>
                <a:gs pos="0">
                  <a:srgbClr val="BF8F00">
                    <a:tint val="66000"/>
                    <a:satMod val="160000"/>
                  </a:srgbClr>
                </a:gs>
                <a:gs pos="50000">
                  <a:srgbClr val="BF8F00">
                    <a:tint val="44500"/>
                    <a:satMod val="160000"/>
                  </a:srgbClr>
                </a:gs>
                <a:gs pos="100000">
                  <a:srgbClr val="BF8F00">
                    <a:tint val="23500"/>
                    <a:satMod val="160000"/>
                  </a:srgbClr>
                </a:gs>
              </a:gsLst>
              <a:lin ang="10800000" scaled="1"/>
              <a:tileRect/>
            </a:gradFill>
            <a:ln>
              <a:noFill/>
            </a:ln>
          </p:spPr>
          <p:style>
            <a:lnRef idx="1">
              <a:schemeClr val="accent6"/>
            </a:lnRef>
            <a:fillRef idx="2">
              <a:schemeClr val="accent6"/>
            </a:fillRef>
            <a:effectRef idx="1">
              <a:schemeClr val="accent6"/>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8" name="Oval 97">
              <a:extLst>
                <a:ext uri="{FF2B5EF4-FFF2-40B4-BE49-F238E27FC236}">
                  <a16:creationId xmlns:a16="http://schemas.microsoft.com/office/drawing/2014/main" id="{D80EE23E-A90D-5809-ACF8-312545A9D193}"/>
                </a:ext>
                <a:ext uri="{C183D7F6-B498-43B3-948B-1728B52AA6E4}">
                  <adec:decorative xmlns:adec="http://schemas.microsoft.com/office/drawing/2017/decorative" val="1"/>
                </a:ext>
              </a:extLst>
            </p:cNvPr>
            <p:cNvSpPr/>
            <p:nvPr/>
          </p:nvSpPr>
          <p:spPr>
            <a:xfrm>
              <a:off x="8765683" y="3758083"/>
              <a:ext cx="828000" cy="828000"/>
            </a:xfrm>
            <a:prstGeom prst="ellipse">
              <a:avLst/>
            </a:prstGeom>
            <a:solidFill>
              <a:srgbClr val="BF8F00"/>
            </a:solidFill>
            <a:ln>
              <a:noFill/>
            </a:ln>
          </p:spPr>
          <p:style>
            <a:lnRef idx="1">
              <a:schemeClr val="accent6"/>
            </a:lnRef>
            <a:fillRef idx="3">
              <a:schemeClr val="accent6"/>
            </a:fillRef>
            <a:effectRef idx="2">
              <a:schemeClr val="accent6"/>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22" name="Picture 121">
              <a:extLst>
                <a:ext uri="{FF2B5EF4-FFF2-40B4-BE49-F238E27FC236}">
                  <a16:creationId xmlns:a16="http://schemas.microsoft.com/office/drawing/2014/main" id="{F3AE3A03-A956-2227-B04D-8491A861C4B7}"/>
                </a:ext>
                <a:ext uri="{C183D7F6-B498-43B3-948B-1728B52AA6E4}">
                  <adec:decorative xmlns:adec="http://schemas.microsoft.com/office/drawing/2017/decorative" val="1"/>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10748282" y="3897049"/>
              <a:ext cx="540000" cy="540000"/>
            </a:xfrm>
            <a:prstGeom prst="rect">
              <a:avLst/>
            </a:prstGeom>
          </p:spPr>
        </p:pic>
      </p:grpSp>
      <p:sp>
        <p:nvSpPr>
          <p:cNvPr id="95" name="Rectangle: Rounded Corners 94">
            <a:extLst>
              <a:ext uri="{FF2B5EF4-FFF2-40B4-BE49-F238E27FC236}">
                <a16:creationId xmlns:a16="http://schemas.microsoft.com/office/drawing/2014/main" id="{C3E54660-4B7F-4A06-3FCC-D022A1F1B70E}"/>
              </a:ext>
            </a:extLst>
          </p:cNvPr>
          <p:cNvSpPr/>
          <p:nvPr/>
        </p:nvSpPr>
        <p:spPr>
          <a:xfrm>
            <a:off x="8626610" y="3968549"/>
            <a:ext cx="1148207" cy="39506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w="9525">
                  <a:noFill/>
                </a:ln>
                <a:solidFill>
                  <a:schemeClr val="tx1"/>
                </a:solidFill>
                <a:effectLst/>
                <a:uLnTx/>
                <a:uFillTx/>
                <a:latin typeface="Arial" panose="020B0604020202020204" pitchFamily="34" charset="0"/>
                <a:ea typeface="+mn-ea"/>
                <a:cs typeface="Arial" panose="020B0604020202020204" pitchFamily="34" charset="0"/>
              </a:rPr>
              <a:t>86.6%</a:t>
            </a:r>
            <a:endParaRPr kumimoji="0" lang="en-GB" sz="2000" b="1" i="0" u="none" strike="noStrike" kern="1200" cap="none" spc="0" normalizeH="0" baseline="0" noProof="0" dirty="0">
              <a:ln w="9525">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96" name="TextBox 24">
            <a:extLst>
              <a:ext uri="{FF2B5EF4-FFF2-40B4-BE49-F238E27FC236}">
                <a16:creationId xmlns:a16="http://schemas.microsoft.com/office/drawing/2014/main" id="{29198B1F-2969-24C8-B22C-66834B6BE79B}"/>
              </a:ext>
            </a:extLst>
          </p:cNvPr>
          <p:cNvSpPr txBox="1"/>
          <p:nvPr/>
        </p:nvSpPr>
        <p:spPr>
          <a:xfrm>
            <a:off x="9602945" y="3837123"/>
            <a:ext cx="1029765" cy="65179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AFC Appraisal Rate</a:t>
            </a:r>
          </a:p>
        </p:txBody>
      </p:sp>
      <p:sp>
        <p:nvSpPr>
          <p:cNvPr id="116" name="TextBox 115">
            <a:extLst>
              <a:ext uri="{FF2B5EF4-FFF2-40B4-BE49-F238E27FC236}">
                <a16:creationId xmlns:a16="http://schemas.microsoft.com/office/drawing/2014/main" id="{9E893BFD-A291-264B-495D-EB832BF04828}"/>
              </a:ext>
            </a:extLst>
          </p:cNvPr>
          <p:cNvSpPr txBox="1"/>
          <p:nvPr/>
        </p:nvSpPr>
        <p:spPr>
          <a:xfrm>
            <a:off x="9563936" y="4445554"/>
            <a:ext cx="1806711" cy="253916"/>
          </a:xfrm>
          <a:prstGeom prst="rect">
            <a:avLst/>
          </a:prstGeom>
          <a:noFill/>
        </p:spPr>
        <p:txBody>
          <a:bodyPr wrap="square" r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Currently +9.4% (Dec23)</a:t>
            </a:r>
          </a:p>
        </p:txBody>
      </p:sp>
      <p:grpSp>
        <p:nvGrpSpPr>
          <p:cNvPr id="134" name="Group 133">
            <a:extLst>
              <a:ext uri="{FF2B5EF4-FFF2-40B4-BE49-F238E27FC236}">
                <a16:creationId xmlns:a16="http://schemas.microsoft.com/office/drawing/2014/main" id="{037CDDD8-19A0-B038-2998-DE383FC11B69}"/>
              </a:ext>
              <a:ext uri="{C183D7F6-B498-43B3-948B-1728B52AA6E4}">
                <adec:decorative xmlns:adec="http://schemas.microsoft.com/office/drawing/2017/decorative" val="1"/>
              </a:ext>
            </a:extLst>
          </p:cNvPr>
          <p:cNvGrpSpPr/>
          <p:nvPr/>
        </p:nvGrpSpPr>
        <p:grpSpPr>
          <a:xfrm>
            <a:off x="8463221" y="4574715"/>
            <a:ext cx="2907426" cy="827999"/>
            <a:chOff x="8463221" y="4574715"/>
            <a:chExt cx="2907426" cy="827999"/>
          </a:xfrm>
        </p:grpSpPr>
        <p:sp>
          <p:nvSpPr>
            <p:cNvPr id="92" name="Rectangle 91">
              <a:extLst>
                <a:ext uri="{FF2B5EF4-FFF2-40B4-BE49-F238E27FC236}">
                  <a16:creationId xmlns:a16="http://schemas.microsoft.com/office/drawing/2014/main" id="{8DEEA358-F10F-8229-B703-CA257C985BBD}"/>
                </a:ext>
                <a:ext uri="{C183D7F6-B498-43B3-948B-1728B52AA6E4}">
                  <adec:decorative xmlns:adec="http://schemas.microsoft.com/office/drawing/2017/decorative" val="1"/>
                </a:ext>
              </a:extLst>
            </p:cNvPr>
            <p:cNvSpPr/>
            <p:nvPr/>
          </p:nvSpPr>
          <p:spPr>
            <a:xfrm>
              <a:off x="8858738" y="4659562"/>
              <a:ext cx="2511909" cy="658433"/>
            </a:xfrm>
            <a:prstGeom prst="rect">
              <a:avLst/>
            </a:prstGeom>
            <a:gradFill flip="none" rotWithShape="1">
              <a:gsLst>
                <a:gs pos="0">
                  <a:srgbClr val="FF9900">
                    <a:tint val="66000"/>
                    <a:satMod val="160000"/>
                  </a:srgbClr>
                </a:gs>
                <a:gs pos="50000">
                  <a:srgbClr val="FF9900">
                    <a:tint val="44500"/>
                    <a:satMod val="160000"/>
                  </a:srgbClr>
                </a:gs>
                <a:gs pos="100000">
                  <a:srgbClr val="FF9900">
                    <a:tint val="23500"/>
                    <a:satMod val="160000"/>
                  </a:srgbClr>
                </a:gs>
              </a:gsLst>
              <a:lin ang="10800000" scaled="1"/>
              <a:tileRect/>
            </a:gradFill>
            <a:ln>
              <a:noFill/>
            </a:ln>
          </p:spPr>
          <p:style>
            <a:lnRef idx="1">
              <a:schemeClr val="accent6"/>
            </a:lnRef>
            <a:fillRef idx="2">
              <a:schemeClr val="accent6"/>
            </a:fillRef>
            <a:effectRef idx="1">
              <a:schemeClr val="accent6"/>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3" name="Oval 92">
              <a:extLst>
                <a:ext uri="{FF2B5EF4-FFF2-40B4-BE49-F238E27FC236}">
                  <a16:creationId xmlns:a16="http://schemas.microsoft.com/office/drawing/2014/main" id="{941745AD-52F8-5D50-4516-2C6568D7873B}"/>
                </a:ext>
                <a:ext uri="{C183D7F6-B498-43B3-948B-1728B52AA6E4}">
                  <adec:decorative xmlns:adec="http://schemas.microsoft.com/office/drawing/2017/decorative" val="1"/>
                </a:ext>
              </a:extLst>
            </p:cNvPr>
            <p:cNvSpPr/>
            <p:nvPr/>
          </p:nvSpPr>
          <p:spPr>
            <a:xfrm>
              <a:off x="8463221" y="4574715"/>
              <a:ext cx="828000" cy="827999"/>
            </a:xfrm>
            <a:prstGeom prst="ellipse">
              <a:avLst/>
            </a:prstGeom>
            <a:solidFill>
              <a:srgbClr val="FF9900"/>
            </a:solidFill>
            <a:ln>
              <a:noFill/>
            </a:ln>
          </p:spPr>
          <p:style>
            <a:lnRef idx="1">
              <a:schemeClr val="accent6"/>
            </a:lnRef>
            <a:fillRef idx="3">
              <a:schemeClr val="accent6"/>
            </a:fillRef>
            <a:effectRef idx="2">
              <a:schemeClr val="accent6"/>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24" name="Picture 123">
              <a:extLst>
                <a:ext uri="{FF2B5EF4-FFF2-40B4-BE49-F238E27FC236}">
                  <a16:creationId xmlns:a16="http://schemas.microsoft.com/office/drawing/2014/main" id="{1A6F5F2B-87E8-C3E8-D279-6640F4B4A7DA}"/>
                </a:ext>
                <a:ext uri="{C183D7F6-B498-43B3-948B-1728B52AA6E4}">
                  <adec:decorative xmlns:adec="http://schemas.microsoft.com/office/drawing/2017/decorative" val="1"/>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10749166" y="4706239"/>
              <a:ext cx="540000" cy="540000"/>
            </a:xfrm>
            <a:prstGeom prst="rect">
              <a:avLst/>
            </a:prstGeom>
          </p:spPr>
        </p:pic>
      </p:grpSp>
      <p:sp>
        <p:nvSpPr>
          <p:cNvPr id="91" name="Rectangle: Rounded Corners 90">
            <a:extLst>
              <a:ext uri="{FF2B5EF4-FFF2-40B4-BE49-F238E27FC236}">
                <a16:creationId xmlns:a16="http://schemas.microsoft.com/office/drawing/2014/main" id="{3DA15A99-2AE5-EA4D-1719-11976AFD9AE1}"/>
              </a:ext>
            </a:extLst>
          </p:cNvPr>
          <p:cNvSpPr/>
          <p:nvPr/>
        </p:nvSpPr>
        <p:spPr>
          <a:xfrm>
            <a:off x="8407047" y="4793280"/>
            <a:ext cx="921762" cy="39506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ln w="9525">
                  <a:noFill/>
                </a:ln>
                <a:solidFill>
                  <a:schemeClr val="tx1"/>
                </a:solidFill>
                <a:latin typeface="Arial" panose="020B0604020202020204" pitchFamily="34" charset="0"/>
                <a:cs typeface="Arial" panose="020B0604020202020204" pitchFamily="34" charset="0"/>
              </a:rPr>
              <a:t>80.1</a:t>
            </a:r>
            <a:r>
              <a:rPr kumimoji="0" lang="en-US" sz="2000" b="1" i="0" u="none" strike="noStrike" kern="1200" cap="none" spc="0" normalizeH="0" baseline="0" noProof="0" dirty="0">
                <a:ln w="9525">
                  <a:noFill/>
                </a:ln>
                <a:solidFill>
                  <a:schemeClr val="tx1"/>
                </a:solidFill>
                <a:effectLst/>
                <a:uLnTx/>
                <a:uFillTx/>
                <a:latin typeface="Arial" panose="020B0604020202020204" pitchFamily="34" charset="0"/>
                <a:ea typeface="+mn-ea"/>
                <a:cs typeface="Arial" panose="020B0604020202020204" pitchFamily="34" charset="0"/>
              </a:rPr>
              <a:t>%</a:t>
            </a:r>
            <a:endParaRPr kumimoji="0" lang="en-GB" sz="2000" b="1" i="0" u="none" strike="noStrike" kern="1200" cap="none" spc="0" normalizeH="0" baseline="0" noProof="0" dirty="0">
              <a:ln w="9525">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90" name="TextBox 18">
            <a:extLst>
              <a:ext uri="{FF2B5EF4-FFF2-40B4-BE49-F238E27FC236}">
                <a16:creationId xmlns:a16="http://schemas.microsoft.com/office/drawing/2014/main" id="{D7CA98B8-C12C-BF77-FB10-6D1F28BD9716}"/>
              </a:ext>
            </a:extLst>
          </p:cNvPr>
          <p:cNvSpPr txBox="1"/>
          <p:nvPr/>
        </p:nvSpPr>
        <p:spPr>
          <a:xfrm>
            <a:off x="9283066" y="4659185"/>
            <a:ext cx="1359633" cy="65858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Medical Appraisal Rate</a:t>
            </a:r>
          </a:p>
        </p:txBody>
      </p:sp>
      <p:sp>
        <p:nvSpPr>
          <p:cNvPr id="117" name="TextBox 116">
            <a:extLst>
              <a:ext uri="{FF2B5EF4-FFF2-40B4-BE49-F238E27FC236}">
                <a16:creationId xmlns:a16="http://schemas.microsoft.com/office/drawing/2014/main" id="{C82272CE-0332-3956-8F1E-CE292210C0DD}"/>
              </a:ext>
            </a:extLst>
          </p:cNvPr>
          <p:cNvSpPr txBox="1"/>
          <p:nvPr/>
        </p:nvSpPr>
        <p:spPr>
          <a:xfrm>
            <a:off x="9677284" y="5268500"/>
            <a:ext cx="1693363" cy="253916"/>
          </a:xfrm>
          <a:prstGeom prst="rect">
            <a:avLst/>
          </a:prstGeom>
          <a:noFill/>
        </p:spPr>
        <p:txBody>
          <a:bodyPr wrap="square" r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Currently -4.7% (Mar24) </a:t>
            </a:r>
          </a:p>
        </p:txBody>
      </p:sp>
      <p:sp>
        <p:nvSpPr>
          <p:cNvPr id="60" name="TextBox 59">
            <a:extLst>
              <a:ext uri="{FF2B5EF4-FFF2-40B4-BE49-F238E27FC236}">
                <a16:creationId xmlns:a16="http://schemas.microsoft.com/office/drawing/2014/main" id="{0F8710CD-283A-6C5A-6B44-4A14CF89CBE8}"/>
              </a:ext>
            </a:extLst>
          </p:cNvPr>
          <p:cNvSpPr txBox="1"/>
          <p:nvPr/>
        </p:nvSpPr>
        <p:spPr>
          <a:xfrm>
            <a:off x="884587" y="5198249"/>
            <a:ext cx="4410133" cy="338554"/>
          </a:xfrm>
          <a:prstGeom prst="rect">
            <a:avLst/>
          </a:prstGeom>
          <a:noFill/>
          <a:ln>
            <a:noFill/>
          </a:ln>
          <a:effectLst/>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Other Health and Care Workforce </a:t>
            </a:r>
          </a:p>
        </p:txBody>
      </p:sp>
      <p:sp>
        <p:nvSpPr>
          <p:cNvPr id="50" name="TextBox 49">
            <a:extLst>
              <a:ext uri="{FF2B5EF4-FFF2-40B4-BE49-F238E27FC236}">
                <a16:creationId xmlns:a16="http://schemas.microsoft.com/office/drawing/2014/main" id="{6A24E086-C8BE-44B7-F0FC-2A9A165B92A1}"/>
              </a:ext>
            </a:extLst>
          </p:cNvPr>
          <p:cNvSpPr txBox="1"/>
          <p:nvPr/>
        </p:nvSpPr>
        <p:spPr>
          <a:xfrm>
            <a:off x="888054" y="5609591"/>
            <a:ext cx="205419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SSOT ICB Workforce</a:t>
            </a:r>
          </a:p>
        </p:txBody>
      </p:sp>
      <p:sp>
        <p:nvSpPr>
          <p:cNvPr id="49" name="Rectangle: Rounded Corners 48">
            <a:extLst>
              <a:ext uri="{FF2B5EF4-FFF2-40B4-BE49-F238E27FC236}">
                <a16:creationId xmlns:a16="http://schemas.microsoft.com/office/drawing/2014/main" id="{8B304C49-35D2-1B09-C1F7-E12876B16A69}"/>
              </a:ext>
            </a:extLst>
          </p:cNvPr>
          <p:cNvSpPr/>
          <p:nvPr/>
        </p:nvSpPr>
        <p:spPr>
          <a:xfrm>
            <a:off x="904352" y="5591860"/>
            <a:ext cx="1751035" cy="720000"/>
          </a:xfrm>
          <a:prstGeom prst="roundRect">
            <a:avLst/>
          </a:prstGeom>
          <a:noFill/>
          <a:ln w="28575">
            <a:solidFill>
              <a:srgbClr val="00206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279 </a:t>
            </a:r>
            <a:r>
              <a:rPr kumimoji="0" lang="en-GB" sz="1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WTE</a:t>
            </a:r>
            <a:endParaRPr kumimoji="0" lang="en-GB" sz="24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p:txBody>
      </p:sp>
      <p:sp>
        <p:nvSpPr>
          <p:cNvPr id="53" name="TextBox 52">
            <a:extLst>
              <a:ext uri="{FF2B5EF4-FFF2-40B4-BE49-F238E27FC236}">
                <a16:creationId xmlns:a16="http://schemas.microsoft.com/office/drawing/2014/main" id="{1E3EB8A8-F258-1000-ABFE-7A966542E915}"/>
              </a:ext>
            </a:extLst>
          </p:cNvPr>
          <p:cNvSpPr txBox="1"/>
          <p:nvPr/>
        </p:nvSpPr>
        <p:spPr>
          <a:xfrm>
            <a:off x="2828848" y="5608638"/>
            <a:ext cx="205419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Primary Care Workforce</a:t>
            </a:r>
          </a:p>
        </p:txBody>
      </p:sp>
      <p:sp>
        <p:nvSpPr>
          <p:cNvPr id="52" name="Rectangle: Rounded Corners 51">
            <a:extLst>
              <a:ext uri="{FF2B5EF4-FFF2-40B4-BE49-F238E27FC236}">
                <a16:creationId xmlns:a16="http://schemas.microsoft.com/office/drawing/2014/main" id="{50DD0A5C-016A-ACEB-EC29-20E90C681638}"/>
              </a:ext>
            </a:extLst>
          </p:cNvPr>
          <p:cNvSpPr/>
          <p:nvPr/>
        </p:nvSpPr>
        <p:spPr>
          <a:xfrm>
            <a:off x="2836996" y="5591860"/>
            <a:ext cx="1976595" cy="720000"/>
          </a:xfrm>
          <a:prstGeom prst="roundRect">
            <a:avLst/>
          </a:prstGeom>
          <a:noFill/>
          <a:ln w="28575">
            <a:solidFill>
              <a:srgbClr val="00999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2,872 </a:t>
            </a:r>
            <a:r>
              <a:rPr kumimoji="0" lang="en-GB" sz="1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WTE</a:t>
            </a:r>
            <a:endParaRPr kumimoji="0" lang="en-GB" sz="24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p:txBody>
      </p:sp>
      <p:sp>
        <p:nvSpPr>
          <p:cNvPr id="56" name="TextBox 55">
            <a:extLst>
              <a:ext uri="{FF2B5EF4-FFF2-40B4-BE49-F238E27FC236}">
                <a16:creationId xmlns:a16="http://schemas.microsoft.com/office/drawing/2014/main" id="{79D210DC-CE3A-F6AA-2B29-D1824C8B964B}"/>
              </a:ext>
            </a:extLst>
          </p:cNvPr>
          <p:cNvSpPr txBox="1"/>
          <p:nvPr/>
        </p:nvSpPr>
        <p:spPr>
          <a:xfrm>
            <a:off x="4959918" y="5608638"/>
            <a:ext cx="205419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Social Care Workforce</a:t>
            </a:r>
          </a:p>
        </p:txBody>
      </p:sp>
      <p:sp>
        <p:nvSpPr>
          <p:cNvPr id="55" name="Rectangle: Rounded Corners 54">
            <a:extLst>
              <a:ext uri="{FF2B5EF4-FFF2-40B4-BE49-F238E27FC236}">
                <a16:creationId xmlns:a16="http://schemas.microsoft.com/office/drawing/2014/main" id="{3AD55D07-0E98-D0BA-7488-53CDB79CC9F2}"/>
              </a:ext>
            </a:extLst>
          </p:cNvPr>
          <p:cNvSpPr/>
          <p:nvPr/>
        </p:nvSpPr>
        <p:spPr>
          <a:xfrm>
            <a:off x="4968067" y="5591860"/>
            <a:ext cx="1872000" cy="720000"/>
          </a:xfrm>
          <a:prstGeom prst="roundRect">
            <a:avLst/>
          </a:prstGeom>
          <a:noFill/>
          <a:ln w="28575">
            <a:solidFill>
              <a:srgbClr val="FF99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20,000 </a:t>
            </a:r>
            <a:r>
              <a:rPr kumimoji="0" lang="en-GB" sz="1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WTE</a:t>
            </a:r>
            <a:endParaRPr kumimoji="0" lang="en-GB" sz="24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p:txBody>
      </p:sp>
      <p:sp>
        <p:nvSpPr>
          <p:cNvPr id="59" name="TextBox 58">
            <a:extLst>
              <a:ext uri="{FF2B5EF4-FFF2-40B4-BE49-F238E27FC236}">
                <a16:creationId xmlns:a16="http://schemas.microsoft.com/office/drawing/2014/main" id="{25B33AC1-BCC4-3EB3-A662-3530D805F949}"/>
              </a:ext>
            </a:extLst>
          </p:cNvPr>
          <p:cNvSpPr txBox="1"/>
          <p:nvPr/>
        </p:nvSpPr>
        <p:spPr>
          <a:xfrm>
            <a:off x="6994543" y="5608638"/>
            <a:ext cx="205419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Dentistry Workforce</a:t>
            </a:r>
          </a:p>
        </p:txBody>
      </p:sp>
      <p:sp>
        <p:nvSpPr>
          <p:cNvPr id="58" name="Rectangle: Rounded Corners 57">
            <a:extLst>
              <a:ext uri="{FF2B5EF4-FFF2-40B4-BE49-F238E27FC236}">
                <a16:creationId xmlns:a16="http://schemas.microsoft.com/office/drawing/2014/main" id="{C095E0B4-C108-949C-5409-C6CC4CB9AE77}"/>
              </a:ext>
            </a:extLst>
          </p:cNvPr>
          <p:cNvSpPr/>
          <p:nvPr/>
        </p:nvSpPr>
        <p:spPr>
          <a:xfrm>
            <a:off x="7002692" y="5591860"/>
            <a:ext cx="1872000" cy="720000"/>
          </a:xfrm>
          <a:prstGeom prst="roundRect">
            <a:avLst/>
          </a:prstGeom>
          <a:noFill/>
          <a:ln w="28575">
            <a:solidFill>
              <a:srgbClr val="99336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610 </a:t>
            </a:r>
            <a:r>
              <a:rPr kumimoji="0" lang="en-GB" sz="12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rPr>
              <a:t>Headcount</a:t>
            </a:r>
            <a:endParaRPr kumimoji="0" lang="en-GB" sz="2400" b="1" i="0" u="none" strike="noStrike" kern="1200" cap="none" spc="0" normalizeH="0" baseline="0" noProof="0" dirty="0">
              <a:ln>
                <a:noFill/>
              </a:ln>
              <a:solidFill>
                <a:srgbClr val="004461"/>
              </a:solidFill>
              <a:effectLst/>
              <a:uLnTx/>
              <a:uFillTx/>
              <a:latin typeface="Arial" panose="020B0604020202020204" pitchFamily="34" charset="0"/>
              <a:ea typeface="+mn-ea"/>
              <a:cs typeface="Arial" panose="020B0604020202020204" pitchFamily="34" charset="0"/>
            </a:endParaRPr>
          </a:p>
        </p:txBody>
      </p:sp>
      <p:pic>
        <p:nvPicPr>
          <p:cNvPr id="9" name="Picture 8">
            <a:extLst>
              <a:ext uri="{FF2B5EF4-FFF2-40B4-BE49-F238E27FC236}">
                <a16:creationId xmlns:a16="http://schemas.microsoft.com/office/drawing/2014/main" id="{F88959EA-BE44-3B1A-9FC3-E52F6F917AEF}"/>
              </a:ext>
              <a:ext uri="{C183D7F6-B498-43B3-948B-1728B52AA6E4}">
                <adec:decorative xmlns:adec="http://schemas.microsoft.com/office/drawing/2017/decorative" val="1"/>
              </a:ext>
            </a:extLst>
          </p:cNvPr>
          <p:cNvPicPr>
            <a:picLocks noChangeAspect="1"/>
          </p:cNvPicPr>
          <p:nvPr/>
        </p:nvPicPr>
        <p:blipFill>
          <a:blip r:embed="rId13"/>
          <a:stretch>
            <a:fillRect/>
          </a:stretch>
        </p:blipFill>
        <p:spPr>
          <a:xfrm>
            <a:off x="-8711" y="-11118"/>
            <a:ext cx="163914" cy="6869118"/>
          </a:xfrm>
          <a:prstGeom prst="rect">
            <a:avLst/>
          </a:prstGeom>
        </p:spPr>
      </p:pic>
      <p:sp>
        <p:nvSpPr>
          <p:cNvPr id="6" name="Footer Placeholder 12">
            <a:extLst>
              <a:ext uri="{FF2B5EF4-FFF2-40B4-BE49-F238E27FC236}">
                <a16:creationId xmlns:a16="http://schemas.microsoft.com/office/drawing/2014/main" id="{F4871872-7BFA-8858-88A1-00BAAA1DD1B5}"/>
              </a:ext>
            </a:extLst>
          </p:cNvPr>
          <p:cNvSpPr txBox="1">
            <a:spLocks/>
          </p:cNvSpPr>
          <p:nvPr/>
        </p:nvSpPr>
        <p:spPr>
          <a:xfrm>
            <a:off x="838200" y="6460601"/>
            <a:ext cx="7321550" cy="27305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200" dirty="0">
                <a:solidFill>
                  <a:srgbClr val="002F86"/>
                </a:solidFill>
                <a:latin typeface="Arial" panose="020B0604020202020204"/>
              </a:rPr>
              <a:t>Staffordshire and Stoke-on-Trent Integrated Care Board</a:t>
            </a:r>
          </a:p>
          <a:p>
            <a:pPr>
              <a:defRPr/>
            </a:pPr>
            <a:r>
              <a:rPr lang="en-US" sz="1200" dirty="0">
                <a:solidFill>
                  <a:srgbClr val="002F86"/>
                </a:solidFill>
                <a:latin typeface="Arial" panose="020B0604020202020204"/>
              </a:rPr>
              <a:t>
</a:t>
            </a:r>
          </a:p>
        </p:txBody>
      </p:sp>
      <p:sp>
        <p:nvSpPr>
          <p:cNvPr id="7" name="Slide Number Placeholder 3">
            <a:extLst>
              <a:ext uri="{FF2B5EF4-FFF2-40B4-BE49-F238E27FC236}">
                <a16:creationId xmlns:a16="http://schemas.microsoft.com/office/drawing/2014/main" id="{0D0C7E64-7390-C154-47B8-8B5ED7331BA0}"/>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9A9DF5CE-30F2-44CF-A174-429363527EB9}" type="slidenum">
              <a:rPr lang="en-GB" smtClean="0"/>
              <a:pPr>
                <a:defRPr/>
              </a:pPr>
              <a:t>29</a:t>
            </a:fld>
            <a:endParaRPr lang="en-GB" dirty="0">
              <a:solidFill>
                <a:prstClr val="black">
                  <a:tint val="75000"/>
                </a:prstClr>
              </a:solidFill>
              <a:latin typeface="Calibri" panose="020F0502020204030204"/>
            </a:endParaRPr>
          </a:p>
        </p:txBody>
      </p:sp>
    </p:spTree>
    <p:extLst>
      <p:ext uri="{BB962C8B-B14F-4D97-AF65-F5344CB8AC3E}">
        <p14:creationId xmlns:p14="http://schemas.microsoft.com/office/powerpoint/2010/main" val="1265636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CDD4C-9C02-2656-B0E3-AECEB4022B7F}"/>
              </a:ext>
            </a:extLst>
          </p:cNvPr>
          <p:cNvSpPr>
            <a:spLocks noGrp="1"/>
          </p:cNvSpPr>
          <p:nvPr>
            <p:ph type="title"/>
          </p:nvPr>
        </p:nvSpPr>
        <p:spPr>
          <a:xfrm>
            <a:off x="848591" y="365125"/>
            <a:ext cx="10515600" cy="523876"/>
          </a:xfrm>
        </p:spPr>
        <p:txBody>
          <a:bodyPr anchor="t" anchorCtr="0">
            <a:normAutofit/>
          </a:bodyPr>
          <a:lstStyle/>
          <a:p>
            <a:r>
              <a:rPr lang="en-GB" sz="3600" b="1" dirty="0">
                <a:effectLst/>
                <a:latin typeface="Arial" panose="020B0604020202020204" pitchFamily="34" charset="0"/>
              </a:rPr>
              <a:t>ICB Partnership Leadership Compact </a:t>
            </a:r>
            <a:endParaRPr lang="en-GB" sz="3600" dirty="0">
              <a:effectLst/>
            </a:endParaRPr>
          </a:p>
        </p:txBody>
      </p:sp>
      <p:pic>
        <p:nvPicPr>
          <p:cNvPr id="7" name="Content Placeholder 6" descr="ICB Partnership Leadership Compact diagram">
            <a:extLst>
              <a:ext uri="{FF2B5EF4-FFF2-40B4-BE49-F238E27FC236}">
                <a16:creationId xmlns:a16="http://schemas.microsoft.com/office/drawing/2014/main" id="{2147B834-08AB-07B3-0ED3-9AE48D674E9E}"/>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l="4802" t="12299" r="4892" b="10702"/>
          <a:stretch/>
        </p:blipFill>
        <p:spPr>
          <a:xfrm>
            <a:off x="782446" y="1052013"/>
            <a:ext cx="10560963" cy="5065060"/>
          </a:xfrm>
        </p:spPr>
      </p:pic>
      <p:sp>
        <p:nvSpPr>
          <p:cNvPr id="5" name="Footer Placeholder 4">
            <a:extLst>
              <a:ext uri="{FF2B5EF4-FFF2-40B4-BE49-F238E27FC236}">
                <a16:creationId xmlns:a16="http://schemas.microsoft.com/office/drawing/2014/main" id="{3E792114-19C3-B95C-4EE4-D741458A97F6}"/>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A786EADB-B08C-75B0-1CA8-91CE0D78601D}"/>
              </a:ext>
            </a:extLst>
          </p:cNvPr>
          <p:cNvSpPr>
            <a:spLocks noGrp="1"/>
          </p:cNvSpPr>
          <p:nvPr>
            <p:ph type="sldNum" sz="quarter" idx="12"/>
          </p:nvPr>
        </p:nvSpPr>
        <p:spPr/>
        <p:txBody>
          <a:bodyPr/>
          <a:lstStyle/>
          <a:p>
            <a:fld id="{CD8E907E-315C-F745-8CA6-CE49E976B740}" type="slidenum">
              <a:rPr lang="en-US" smtClean="0"/>
              <a:pPr/>
              <a:t>3</a:t>
            </a:fld>
            <a:endParaRPr lang="en-US"/>
          </a:p>
        </p:txBody>
      </p:sp>
    </p:spTree>
    <p:extLst>
      <p:ext uri="{BB962C8B-B14F-4D97-AF65-F5344CB8AC3E}">
        <p14:creationId xmlns:p14="http://schemas.microsoft.com/office/powerpoint/2010/main" val="13774135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FCBDB-7CFC-3B92-F115-D9D616D299A1}"/>
              </a:ext>
            </a:extLst>
          </p:cNvPr>
          <p:cNvSpPr>
            <a:spLocks noGrp="1"/>
          </p:cNvSpPr>
          <p:nvPr>
            <p:ph type="title"/>
          </p:nvPr>
        </p:nvSpPr>
        <p:spPr/>
        <p:txBody>
          <a:bodyPr/>
          <a:lstStyle/>
          <a:p>
            <a:r>
              <a:rPr lang="en-US" dirty="0"/>
              <a:t>People, Culture and Inclusion </a:t>
            </a:r>
            <a:r>
              <a:rPr lang="en-US" dirty="0" err="1"/>
              <a:t>achievments</a:t>
            </a:r>
            <a:r>
              <a:rPr lang="en-US" dirty="0"/>
              <a:t> 2023-24</a:t>
            </a:r>
          </a:p>
        </p:txBody>
      </p:sp>
      <p:sp>
        <p:nvSpPr>
          <p:cNvPr id="3" name="Rectangle 2">
            <a:extLst>
              <a:ext uri="{FF2B5EF4-FFF2-40B4-BE49-F238E27FC236}">
                <a16:creationId xmlns:a16="http://schemas.microsoft.com/office/drawing/2014/main" id="{90880249-64A3-F01C-3D2F-33D343BBCE0A}"/>
              </a:ext>
              <a:ext uri="{C183D7F6-B498-43B3-948B-1728B52AA6E4}">
                <adec:decorative xmlns:adec="http://schemas.microsoft.com/office/drawing/2017/decorative" val="1"/>
              </a:ext>
            </a:extLst>
          </p:cNvPr>
          <p:cNvSpPr/>
          <p:nvPr/>
        </p:nvSpPr>
        <p:spPr>
          <a:xfrm>
            <a:off x="486137" y="187325"/>
            <a:ext cx="11215868" cy="667067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People, Culture and Inclusion achievments 2023-24 timeline diagram">
            <a:extLst>
              <a:ext uri="{FF2B5EF4-FFF2-40B4-BE49-F238E27FC236}">
                <a16:creationId xmlns:a16="http://schemas.microsoft.com/office/drawing/2014/main" id="{14B1435C-A55D-68A2-FB85-ADDA35A39A83}"/>
              </a:ext>
            </a:extLst>
          </p:cNvPr>
          <p:cNvPicPr>
            <a:picLocks noGrp="1" noChangeAspect="1"/>
          </p:cNvPicPr>
          <p:nvPr>
            <p:ph idx="4294967295"/>
          </p:nvPr>
        </p:nvPicPr>
        <p:blipFill rotWithShape="1">
          <a:blip r:embed="rId3" cstate="print">
            <a:extLst>
              <a:ext uri="{28A0092B-C50C-407E-A947-70E740481C1C}">
                <a14:useLocalDpi xmlns:a14="http://schemas.microsoft.com/office/drawing/2010/main"/>
              </a:ext>
            </a:extLst>
          </a:blip>
          <a:srcRect/>
          <a:stretch/>
        </p:blipFill>
        <p:spPr>
          <a:xfrm>
            <a:off x="1136730" y="187325"/>
            <a:ext cx="9914681" cy="6483350"/>
          </a:xfrm>
        </p:spPr>
      </p:pic>
    </p:spTree>
    <p:extLst>
      <p:ext uri="{BB962C8B-B14F-4D97-AF65-F5344CB8AC3E}">
        <p14:creationId xmlns:p14="http://schemas.microsoft.com/office/powerpoint/2010/main" val="26985242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94E38209-179C-4F15-7FCF-4AF20507477C}"/>
              </a:ext>
            </a:extLst>
          </p:cNvPr>
          <p:cNvSpPr>
            <a:spLocks noGrp="1"/>
          </p:cNvSpPr>
          <p:nvPr>
            <p:ph type="title"/>
          </p:nvPr>
        </p:nvSpPr>
        <p:spPr/>
        <p:txBody>
          <a:bodyPr/>
          <a:lstStyle/>
          <a:p>
            <a:r>
              <a:rPr lang="en-US" dirty="0">
                <a:solidFill>
                  <a:schemeClr val="bg1"/>
                </a:solidFill>
              </a:rPr>
              <a:t>Journey to Work</a:t>
            </a:r>
          </a:p>
        </p:txBody>
      </p:sp>
      <p:sp>
        <p:nvSpPr>
          <p:cNvPr id="15" name="Rectangle 14">
            <a:extLst>
              <a:ext uri="{FF2B5EF4-FFF2-40B4-BE49-F238E27FC236}">
                <a16:creationId xmlns:a16="http://schemas.microsoft.com/office/drawing/2014/main" id="{64B78518-16D0-ED21-66DD-AE0DC5F0F35F}"/>
              </a:ext>
              <a:ext uri="{C183D7F6-B498-43B3-948B-1728B52AA6E4}">
                <adec:decorative xmlns:adec="http://schemas.microsoft.com/office/drawing/2017/decorative" val="1"/>
              </a:ext>
            </a:extLst>
          </p:cNvPr>
          <p:cNvSpPr/>
          <p:nvPr/>
        </p:nvSpPr>
        <p:spPr>
          <a:xfrm>
            <a:off x="9059228" y="-48139"/>
            <a:ext cx="3182939" cy="5019115"/>
          </a:xfrm>
          <a:prstGeom prst="rect">
            <a:avLst/>
          </a:prstGeom>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solidFill>
                <a:schemeClr val="bg1"/>
              </a:solidFill>
            </a:endParaRPr>
          </a:p>
        </p:txBody>
      </p:sp>
      <p:sp>
        <p:nvSpPr>
          <p:cNvPr id="120" name="TextBox 120"/>
          <p:cNvSpPr txBox="1"/>
          <p:nvPr/>
        </p:nvSpPr>
        <p:spPr>
          <a:xfrm>
            <a:off x="9072158" y="-7709"/>
            <a:ext cx="3097844" cy="5164830"/>
          </a:xfrm>
          <a:prstGeom prst="rect">
            <a:avLst/>
          </a:prstGeom>
          <a:ln w="38100">
            <a:noFill/>
          </a:ln>
        </p:spPr>
        <p:txBody>
          <a:bodyPr wrap="square" lIns="180000" tIns="180000" rIns="180000" bIns="180000" rtlCol="0" anchor="t">
            <a:spAutoFit/>
          </a:bodyPr>
          <a:lstStyle/>
          <a:p>
            <a:pPr defTabSz="457223">
              <a:spcBef>
                <a:spcPct val="0"/>
              </a:spcBef>
            </a:pPr>
            <a:r>
              <a:rPr lang="en-US" sz="1200" b="1" dirty="0">
                <a:solidFill>
                  <a:schemeClr val="bg1"/>
                </a:solidFill>
              </a:rPr>
              <a:t>SSOT Journey to Work </a:t>
            </a:r>
            <a:r>
              <a:rPr lang="en-US" sz="1200" dirty="0">
                <a:solidFill>
                  <a:schemeClr val="bg1"/>
                </a:solidFill>
              </a:rPr>
              <a:t>describes our approach to </a:t>
            </a:r>
            <a:r>
              <a:rPr lang="en-US" sz="1200" b="1" dirty="0">
                <a:solidFill>
                  <a:schemeClr val="bg1"/>
                </a:solidFill>
              </a:rPr>
              <a:t>attracting, training and retaining</a:t>
            </a:r>
            <a:r>
              <a:rPr lang="en-US" sz="1200" dirty="0">
                <a:solidFill>
                  <a:schemeClr val="bg1"/>
                </a:solidFill>
              </a:rPr>
              <a:t> our workforce; and the areas we will focus on collaboratively at a </a:t>
            </a:r>
            <a:r>
              <a:rPr lang="en-US" sz="1200" b="1" dirty="0">
                <a:solidFill>
                  <a:schemeClr val="bg1"/>
                </a:solidFill>
              </a:rPr>
              <a:t>Place</a:t>
            </a:r>
            <a:r>
              <a:rPr lang="en-US" sz="1200" dirty="0">
                <a:solidFill>
                  <a:schemeClr val="bg1"/>
                </a:solidFill>
              </a:rPr>
              <a:t> level. </a:t>
            </a:r>
          </a:p>
          <a:p>
            <a:pPr defTabSz="457223">
              <a:spcBef>
                <a:spcPct val="0"/>
              </a:spcBef>
            </a:pPr>
            <a:endParaRPr lang="en-US" sz="1200" dirty="0">
              <a:solidFill>
                <a:schemeClr val="bg1"/>
              </a:solidFill>
            </a:endParaRPr>
          </a:p>
          <a:p>
            <a:pPr defTabSz="457223">
              <a:spcBef>
                <a:spcPct val="0"/>
              </a:spcBef>
            </a:pPr>
            <a:r>
              <a:rPr lang="en-US" sz="1200" dirty="0">
                <a:solidFill>
                  <a:schemeClr val="bg1"/>
                </a:solidFill>
              </a:rPr>
              <a:t>The model supports: </a:t>
            </a:r>
          </a:p>
          <a:p>
            <a:pPr marL="171450" indent="-171450" defTabSz="457223">
              <a:spcBef>
                <a:spcPct val="0"/>
              </a:spcBef>
              <a:buFont typeface="Arial" panose="020B0604020202020204" pitchFamily="34" charset="0"/>
              <a:buChar char="•"/>
            </a:pPr>
            <a:r>
              <a:rPr lang="en-US" sz="1200" dirty="0">
                <a:solidFill>
                  <a:schemeClr val="bg1"/>
                </a:solidFill>
              </a:rPr>
              <a:t>Partnership working to develop the </a:t>
            </a:r>
            <a:r>
              <a:rPr lang="en-US" sz="1200" b="1" dirty="0">
                <a:solidFill>
                  <a:schemeClr val="bg1"/>
                </a:solidFill>
              </a:rPr>
              <a:t>One Workforce</a:t>
            </a:r>
            <a:r>
              <a:rPr lang="en-US" sz="1200" dirty="0">
                <a:solidFill>
                  <a:schemeClr val="bg1"/>
                </a:solidFill>
              </a:rPr>
              <a:t> approach with NHS, Primary Care, Councils, Social Care and Voluntary sectors. </a:t>
            </a:r>
          </a:p>
          <a:p>
            <a:pPr marL="171450" indent="-171450" defTabSz="457223">
              <a:spcBef>
                <a:spcPct val="0"/>
              </a:spcBef>
              <a:buFont typeface="Arial" panose="020B0604020202020204" pitchFamily="34" charset="0"/>
              <a:buChar char="•"/>
            </a:pPr>
            <a:r>
              <a:rPr lang="en-US" sz="1200" b="1" dirty="0">
                <a:solidFill>
                  <a:schemeClr val="bg1"/>
                </a:solidFill>
              </a:rPr>
              <a:t>Productivity and innovation </a:t>
            </a:r>
            <a:r>
              <a:rPr lang="en-US" sz="1200" dirty="0">
                <a:solidFill>
                  <a:schemeClr val="bg1"/>
                </a:solidFill>
              </a:rPr>
              <a:t>will only be gained by sharing our workforce over </a:t>
            </a:r>
            <a:r>
              <a:rPr lang="en-US" sz="1200" b="1" dirty="0">
                <a:solidFill>
                  <a:schemeClr val="bg1"/>
                </a:solidFill>
              </a:rPr>
              <a:t>organisational boundaries. </a:t>
            </a:r>
          </a:p>
          <a:p>
            <a:pPr marL="171450" indent="-171450" defTabSz="457223">
              <a:spcBef>
                <a:spcPct val="0"/>
              </a:spcBef>
              <a:buFont typeface="Arial" panose="020B0604020202020204" pitchFamily="34" charset="0"/>
              <a:buChar char="•"/>
            </a:pPr>
            <a:r>
              <a:rPr lang="en-US" sz="1200" dirty="0">
                <a:solidFill>
                  <a:schemeClr val="bg1"/>
                </a:solidFill>
              </a:rPr>
              <a:t>Supporting our </a:t>
            </a:r>
            <a:r>
              <a:rPr lang="en-US" sz="1200" b="1" dirty="0">
                <a:solidFill>
                  <a:schemeClr val="bg1"/>
                </a:solidFill>
              </a:rPr>
              <a:t>local population to access jobs and careers</a:t>
            </a:r>
            <a:r>
              <a:rPr lang="en-US" sz="1200" dirty="0">
                <a:solidFill>
                  <a:schemeClr val="bg1"/>
                </a:solidFill>
              </a:rPr>
              <a:t>, reducing health inequalities and improving population health. </a:t>
            </a:r>
          </a:p>
          <a:p>
            <a:pPr marL="171450" indent="-171450" defTabSz="457223">
              <a:spcBef>
                <a:spcPct val="0"/>
              </a:spcBef>
              <a:buFont typeface="Arial" panose="020B0604020202020204" pitchFamily="34" charset="0"/>
              <a:buChar char="•"/>
            </a:pPr>
            <a:r>
              <a:rPr lang="en-GB" sz="1200" b="1" dirty="0">
                <a:solidFill>
                  <a:schemeClr val="bg1"/>
                </a:solidFill>
              </a:rPr>
              <a:t>Attracting and training a different type of local workforce. </a:t>
            </a:r>
          </a:p>
          <a:p>
            <a:pPr marL="171450" indent="-171450" defTabSz="457223">
              <a:spcBef>
                <a:spcPct val="0"/>
              </a:spcBef>
              <a:buFont typeface="Arial" panose="020B0604020202020204" pitchFamily="34" charset="0"/>
              <a:buChar char="•"/>
            </a:pPr>
            <a:r>
              <a:rPr lang="en-GB" sz="1200" dirty="0">
                <a:solidFill>
                  <a:schemeClr val="bg1"/>
                </a:solidFill>
              </a:rPr>
              <a:t>I</a:t>
            </a:r>
            <a:r>
              <a:rPr lang="en-US" sz="1200" dirty="0" err="1">
                <a:solidFill>
                  <a:schemeClr val="bg1"/>
                </a:solidFill>
              </a:rPr>
              <a:t>ncreased</a:t>
            </a:r>
            <a:r>
              <a:rPr lang="en-US" sz="1200" dirty="0">
                <a:solidFill>
                  <a:schemeClr val="bg1"/>
                </a:solidFill>
              </a:rPr>
              <a:t> support into </a:t>
            </a:r>
            <a:r>
              <a:rPr lang="en-US" sz="1200" b="1" dirty="0">
                <a:solidFill>
                  <a:schemeClr val="bg1"/>
                </a:solidFill>
              </a:rPr>
              <a:t>entry level jobs for local people.  </a:t>
            </a:r>
          </a:p>
          <a:p>
            <a:pPr marL="171450" indent="-171450" defTabSz="457223">
              <a:spcBef>
                <a:spcPct val="0"/>
              </a:spcBef>
              <a:buFont typeface="Arial" panose="020B0604020202020204" pitchFamily="34" charset="0"/>
              <a:buChar char="•"/>
            </a:pPr>
            <a:r>
              <a:rPr lang="en-US" sz="1200" b="1" dirty="0">
                <a:solidFill>
                  <a:schemeClr val="bg1"/>
                </a:solidFill>
              </a:rPr>
              <a:t>Looking after our people </a:t>
            </a:r>
            <a:r>
              <a:rPr lang="en-US" sz="1200" dirty="0">
                <a:solidFill>
                  <a:schemeClr val="bg1"/>
                </a:solidFill>
              </a:rPr>
              <a:t>to keep them well and with us.</a:t>
            </a:r>
            <a:endParaRPr lang="en-GB" sz="1600" dirty="0">
              <a:solidFill>
                <a:schemeClr val="bg1"/>
              </a:solidFill>
            </a:endParaRPr>
          </a:p>
        </p:txBody>
      </p:sp>
      <p:sp>
        <p:nvSpPr>
          <p:cNvPr id="125" name="TextBox 125"/>
          <p:cNvSpPr txBox="1"/>
          <p:nvPr/>
        </p:nvSpPr>
        <p:spPr>
          <a:xfrm>
            <a:off x="393643" y="4802736"/>
            <a:ext cx="1640535" cy="1000274"/>
          </a:xfrm>
          <a:prstGeom prst="rect">
            <a:avLst/>
          </a:prstGeom>
        </p:spPr>
        <p:txBody>
          <a:bodyPr wrap="square" lIns="0" tIns="0" rIns="0" bIns="0" rtlCol="0" anchor="t">
            <a:spAutoFit/>
          </a:bodyPr>
          <a:lstStyle/>
          <a:p>
            <a:pPr marL="0" marR="0" lvl="0" indent="0" algn="l" defTabSz="609630" rtl="0" eaLnBrk="1" fontAlgn="auto" latinLnBrk="0" hangingPunct="1">
              <a:lnSpc>
                <a:spcPts val="1313"/>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004461"/>
                </a:solidFill>
                <a:effectLst/>
                <a:uLnTx/>
                <a:uFillTx/>
                <a:ea typeface="+mn-ea"/>
                <a:cs typeface="+mn-cs"/>
              </a:rPr>
              <a:t>Primary </a:t>
            </a:r>
            <a:br>
              <a:rPr kumimoji="0" lang="en-US" sz="1300" b="1" i="0" u="none" strike="noStrike" kern="1200" cap="none" spc="0" normalizeH="0" baseline="0" noProof="0" dirty="0">
                <a:ln>
                  <a:noFill/>
                </a:ln>
                <a:solidFill>
                  <a:srgbClr val="004461"/>
                </a:solidFill>
                <a:effectLst/>
                <a:uLnTx/>
                <a:uFillTx/>
                <a:ea typeface="+mn-ea"/>
                <a:cs typeface="+mn-cs"/>
              </a:rPr>
            </a:br>
            <a:r>
              <a:rPr kumimoji="0" lang="en-US" sz="1300" b="1" i="0" u="none" strike="noStrike" kern="1200" cap="none" spc="0" normalizeH="0" baseline="0" noProof="0" dirty="0">
                <a:ln>
                  <a:noFill/>
                </a:ln>
                <a:solidFill>
                  <a:srgbClr val="004461"/>
                </a:solidFill>
                <a:effectLst/>
                <a:uLnTx/>
                <a:uFillTx/>
                <a:ea typeface="+mn-ea"/>
                <a:cs typeface="+mn-cs"/>
              </a:rPr>
              <a:t>School </a:t>
            </a:r>
            <a:br>
              <a:rPr kumimoji="0" lang="en-US" sz="1300" b="1" i="0" u="none" strike="noStrike" kern="1200" cap="none" spc="0" normalizeH="0" baseline="0" noProof="0" dirty="0">
                <a:ln>
                  <a:noFill/>
                </a:ln>
                <a:solidFill>
                  <a:srgbClr val="004461"/>
                </a:solidFill>
                <a:effectLst/>
                <a:uLnTx/>
                <a:uFillTx/>
                <a:ea typeface="+mn-ea"/>
                <a:cs typeface="+mn-cs"/>
              </a:rPr>
            </a:br>
            <a:r>
              <a:rPr kumimoji="0" lang="en-US" sz="1300" i="0" u="none" strike="noStrike" kern="1200" cap="none" spc="0" normalizeH="0" baseline="0" noProof="0" dirty="0">
                <a:ln>
                  <a:noFill/>
                </a:ln>
                <a:solidFill>
                  <a:srgbClr val="004461"/>
                </a:solidFill>
                <a:effectLst/>
                <a:uLnTx/>
                <a:uFillTx/>
                <a:ea typeface="+mn-ea"/>
                <a:cs typeface="+mn-cs"/>
              </a:rPr>
              <a:t>careers  Engagement </a:t>
            </a:r>
          </a:p>
          <a:p>
            <a:pPr marL="0" marR="0" lvl="0" indent="0" algn="l" defTabSz="609630" rtl="0" eaLnBrk="1" fontAlgn="auto" latinLnBrk="0" hangingPunct="1">
              <a:lnSpc>
                <a:spcPts val="1313"/>
              </a:lnSpc>
              <a:spcBef>
                <a:spcPts val="0"/>
              </a:spcBef>
              <a:spcAft>
                <a:spcPts val="0"/>
              </a:spcAft>
              <a:buClrTx/>
              <a:buSzTx/>
              <a:buFontTx/>
              <a:buNone/>
              <a:tabLst/>
              <a:defRPr/>
            </a:pPr>
            <a:r>
              <a:rPr kumimoji="0" lang="en-US" sz="1300" i="0" u="none" strike="noStrike" kern="1200" cap="none" spc="0" normalizeH="0" baseline="0" noProof="0" dirty="0">
                <a:ln>
                  <a:noFill/>
                </a:ln>
                <a:solidFill>
                  <a:srgbClr val="425563"/>
                </a:solidFill>
                <a:effectLst/>
                <a:uLnTx/>
                <a:uFillTx/>
                <a:ea typeface="+mn-ea"/>
                <a:cs typeface="+mn-cs"/>
              </a:rPr>
              <a:t>linked to CYP physical &amp; mental health offers</a:t>
            </a:r>
          </a:p>
        </p:txBody>
      </p:sp>
      <p:sp>
        <p:nvSpPr>
          <p:cNvPr id="135" name="TextBox 135"/>
          <p:cNvSpPr txBox="1"/>
          <p:nvPr/>
        </p:nvSpPr>
        <p:spPr>
          <a:xfrm>
            <a:off x="403836" y="3527714"/>
            <a:ext cx="1550832" cy="833562"/>
          </a:xfrm>
          <a:prstGeom prst="rect">
            <a:avLst/>
          </a:prstGeom>
        </p:spPr>
        <p:txBody>
          <a:bodyPr lIns="0" tIns="0" rIns="0" bIns="0" rtlCol="0" anchor="t">
            <a:spAutoFit/>
          </a:bodyPr>
          <a:lstStyle/>
          <a:p>
            <a:pPr marL="0" marR="0" lvl="0" indent="0" algn="l" defTabSz="609630" rtl="0" eaLnBrk="1" fontAlgn="auto" latinLnBrk="0" hangingPunct="1">
              <a:lnSpc>
                <a:spcPts val="1313"/>
              </a:lnSpc>
              <a:spcBef>
                <a:spcPct val="0"/>
              </a:spcBef>
              <a:spcAft>
                <a:spcPts val="0"/>
              </a:spcAft>
              <a:buClrTx/>
              <a:buSzTx/>
              <a:buFontTx/>
              <a:buNone/>
              <a:tabLst/>
              <a:defRPr/>
            </a:pPr>
            <a:r>
              <a:rPr kumimoji="0" lang="en-US" sz="1300" b="1" i="0" u="none" strike="noStrike" kern="1200" cap="none" spc="0" normalizeH="0" baseline="0" noProof="0" dirty="0">
                <a:ln>
                  <a:noFill/>
                </a:ln>
                <a:solidFill>
                  <a:srgbClr val="004461"/>
                </a:solidFill>
                <a:effectLst/>
                <a:uLnTx/>
                <a:uFillTx/>
                <a:ea typeface="+mn-ea"/>
                <a:cs typeface="+mn-cs"/>
              </a:rPr>
              <a:t>Secondary School </a:t>
            </a:r>
            <a:r>
              <a:rPr kumimoji="0" lang="en-US" sz="1300" i="0" u="none" strike="noStrike" kern="1200" cap="none" spc="0" normalizeH="0" baseline="0" noProof="0" dirty="0">
                <a:ln>
                  <a:noFill/>
                </a:ln>
                <a:solidFill>
                  <a:srgbClr val="004461"/>
                </a:solidFill>
                <a:effectLst/>
                <a:uLnTx/>
                <a:uFillTx/>
                <a:ea typeface="+mn-ea"/>
                <a:cs typeface="+mn-cs"/>
              </a:rPr>
              <a:t>Engagement - Virtual Work Experience Programmes</a:t>
            </a:r>
          </a:p>
        </p:txBody>
      </p:sp>
      <p:sp>
        <p:nvSpPr>
          <p:cNvPr id="119" name="TextBox 119"/>
          <p:cNvSpPr txBox="1"/>
          <p:nvPr/>
        </p:nvSpPr>
        <p:spPr>
          <a:xfrm>
            <a:off x="402605" y="1632679"/>
            <a:ext cx="1308450" cy="1166986"/>
          </a:xfrm>
          <a:prstGeom prst="rect">
            <a:avLst/>
          </a:prstGeom>
        </p:spPr>
        <p:txBody>
          <a:bodyPr wrap="square" lIns="0" tIns="0" rIns="0" bIns="0" rtlCol="0" anchor="t">
            <a:spAutoFit/>
          </a:bodyPr>
          <a:lstStyle/>
          <a:p>
            <a:pPr marL="0" marR="0" lvl="0" indent="0" algn="l" defTabSz="609630" rtl="0" eaLnBrk="1" fontAlgn="auto" latinLnBrk="0" hangingPunct="1">
              <a:lnSpc>
                <a:spcPts val="1313"/>
              </a:lnSpc>
              <a:spcBef>
                <a:spcPct val="0"/>
              </a:spcBef>
              <a:spcAft>
                <a:spcPts val="0"/>
              </a:spcAft>
              <a:buClrTx/>
              <a:buSzTx/>
              <a:buFontTx/>
              <a:buNone/>
              <a:tabLst/>
              <a:defRPr/>
            </a:pPr>
            <a:r>
              <a:rPr kumimoji="0" lang="en-US" sz="1300" i="0" u="none" strike="noStrike" kern="1200" cap="none" spc="0" normalizeH="0" baseline="0" noProof="0" dirty="0">
                <a:ln>
                  <a:noFill/>
                </a:ln>
                <a:solidFill>
                  <a:srgbClr val="004461"/>
                </a:solidFill>
                <a:effectLst/>
                <a:uLnTx/>
                <a:uFillTx/>
                <a:ea typeface="+mn-ea"/>
                <a:cs typeface="+mn-cs"/>
              </a:rPr>
              <a:t>Offering workplace learning initiatives including </a:t>
            </a:r>
            <a:br>
              <a:rPr kumimoji="0" lang="en-US" sz="1300" i="0" u="none" strike="noStrike" kern="1200" cap="none" spc="0" normalizeH="0" baseline="0" noProof="0" dirty="0">
                <a:ln>
                  <a:noFill/>
                </a:ln>
                <a:solidFill>
                  <a:srgbClr val="004461"/>
                </a:solidFill>
                <a:effectLst/>
                <a:uLnTx/>
                <a:uFillTx/>
                <a:ea typeface="+mn-ea"/>
                <a:cs typeface="+mn-cs"/>
              </a:rPr>
            </a:br>
            <a:r>
              <a:rPr kumimoji="0" lang="en-US" sz="1300" b="1" i="0" u="none" strike="noStrike" kern="1200" cap="none" spc="0" normalizeH="0" baseline="0" noProof="0" dirty="0">
                <a:ln>
                  <a:noFill/>
                </a:ln>
                <a:solidFill>
                  <a:srgbClr val="004461"/>
                </a:solidFill>
                <a:effectLst/>
                <a:uLnTx/>
                <a:uFillTx/>
                <a:ea typeface="+mn-ea"/>
                <a:cs typeface="+mn-cs"/>
              </a:rPr>
              <a:t>T-Levels &amp; Apprenticeships </a:t>
            </a:r>
          </a:p>
        </p:txBody>
      </p:sp>
      <p:sp>
        <p:nvSpPr>
          <p:cNvPr id="137" name="TextBox 137"/>
          <p:cNvSpPr txBox="1"/>
          <p:nvPr/>
        </p:nvSpPr>
        <p:spPr>
          <a:xfrm>
            <a:off x="396770" y="322656"/>
            <a:ext cx="2026762" cy="833562"/>
          </a:xfrm>
          <a:prstGeom prst="rect">
            <a:avLst/>
          </a:prstGeom>
        </p:spPr>
        <p:txBody>
          <a:bodyPr wrap="square" lIns="0" tIns="0" rIns="0" bIns="0" rtlCol="0" anchor="t">
            <a:spAutoFit/>
          </a:bodyPr>
          <a:lstStyle/>
          <a:p>
            <a:pPr marL="0" marR="0" lvl="0" indent="0" algn="l" defTabSz="609630" rtl="0" eaLnBrk="1" fontAlgn="auto" latinLnBrk="0" hangingPunct="1">
              <a:lnSpc>
                <a:spcPts val="1313"/>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004461"/>
                </a:solidFill>
                <a:effectLst/>
                <a:uLnTx/>
                <a:uFillTx/>
                <a:ea typeface="+mn-ea"/>
                <a:cs typeface="+mn-cs"/>
              </a:rPr>
              <a:t>Outreach and inclusive </a:t>
            </a:r>
            <a:r>
              <a:rPr kumimoji="0" lang="en-US" sz="1300" i="0" u="none" strike="noStrike" kern="1200" cap="none" spc="0" normalizeH="0" baseline="0" noProof="0" dirty="0">
                <a:ln>
                  <a:noFill/>
                </a:ln>
                <a:solidFill>
                  <a:srgbClr val="004461"/>
                </a:solidFill>
                <a:effectLst/>
                <a:uLnTx/>
                <a:uFillTx/>
                <a:ea typeface="+mn-ea"/>
                <a:cs typeface="+mn-cs"/>
              </a:rPr>
              <a:t>recruitment activities – working with refugees </a:t>
            </a:r>
            <a:br>
              <a:rPr kumimoji="0" lang="en-US" sz="1300" i="0" u="none" strike="noStrike" kern="1200" cap="none" spc="0" normalizeH="0" baseline="0" noProof="0" dirty="0">
                <a:ln>
                  <a:noFill/>
                </a:ln>
                <a:solidFill>
                  <a:srgbClr val="004461"/>
                </a:solidFill>
                <a:effectLst/>
                <a:uLnTx/>
                <a:uFillTx/>
                <a:ea typeface="+mn-ea"/>
                <a:cs typeface="+mn-cs"/>
              </a:rPr>
            </a:br>
            <a:r>
              <a:rPr kumimoji="0" lang="en-US" sz="1300" i="0" u="none" strike="noStrike" kern="1200" cap="none" spc="0" normalizeH="0" baseline="0" noProof="0" dirty="0">
                <a:ln>
                  <a:noFill/>
                </a:ln>
                <a:solidFill>
                  <a:srgbClr val="004461"/>
                </a:solidFill>
                <a:effectLst/>
                <a:uLnTx/>
                <a:uFillTx/>
                <a:ea typeface="+mn-ea"/>
                <a:cs typeface="+mn-cs"/>
              </a:rPr>
              <a:t>&amp; seldom heard communities</a:t>
            </a:r>
          </a:p>
        </p:txBody>
      </p:sp>
      <p:sp>
        <p:nvSpPr>
          <p:cNvPr id="151" name="TextBox 150">
            <a:extLst>
              <a:ext uri="{FF2B5EF4-FFF2-40B4-BE49-F238E27FC236}">
                <a16:creationId xmlns:a16="http://schemas.microsoft.com/office/drawing/2014/main" id="{406AEC39-6DBE-6BA6-0A4A-A0232C9189CD}"/>
              </a:ext>
            </a:extLst>
          </p:cNvPr>
          <p:cNvSpPr txBox="1"/>
          <p:nvPr/>
        </p:nvSpPr>
        <p:spPr>
          <a:xfrm>
            <a:off x="3753859" y="150031"/>
            <a:ext cx="3508906" cy="592470"/>
          </a:xfrm>
          <a:prstGeom prst="rect">
            <a:avLst/>
          </a:prstGeom>
          <a:noFill/>
        </p:spPr>
        <p:txBody>
          <a:bodyPr wrap="square" rtlCol="0">
            <a:spAutoFit/>
          </a:bodyPr>
          <a:lstStyle/>
          <a:p>
            <a:pPr marL="0" marR="0" lvl="0" indent="0" algn="l" defTabSz="609630" rtl="0" eaLnBrk="1" fontAlgn="auto" latinLnBrk="0" hangingPunct="1">
              <a:lnSpc>
                <a:spcPts val="1313"/>
              </a:lnSpc>
              <a:spcBef>
                <a:spcPts val="0"/>
              </a:spcBef>
              <a:spcAft>
                <a:spcPts val="0"/>
              </a:spcAft>
              <a:buClrTx/>
              <a:buSzTx/>
              <a:buFontTx/>
              <a:buNone/>
              <a:tabLst/>
              <a:defRPr/>
            </a:pPr>
            <a:r>
              <a:rPr kumimoji="0" lang="en-GB" sz="1300" i="0" u="none" strike="noStrike" kern="1200" cap="none" spc="0" normalizeH="0" baseline="0" noProof="0" dirty="0">
                <a:ln>
                  <a:noFill/>
                </a:ln>
                <a:solidFill>
                  <a:srgbClr val="415563"/>
                </a:solidFill>
                <a:effectLst/>
                <a:uLnTx/>
                <a:uFillTx/>
                <a:ea typeface="+mn-ea"/>
                <a:cs typeface="+mn-cs"/>
              </a:rPr>
              <a:t>College and University engagement </a:t>
            </a:r>
          </a:p>
          <a:p>
            <a:pPr marL="0" marR="0" lvl="0" indent="0" algn="l" defTabSz="609630" rtl="0" eaLnBrk="1" fontAlgn="auto" latinLnBrk="0" hangingPunct="1">
              <a:lnSpc>
                <a:spcPts val="1313"/>
              </a:lnSpc>
              <a:spcBef>
                <a:spcPts val="0"/>
              </a:spcBef>
              <a:spcAft>
                <a:spcPts val="0"/>
              </a:spcAft>
              <a:buClrTx/>
              <a:buSzTx/>
              <a:buFontTx/>
              <a:buNone/>
              <a:tabLst/>
              <a:defRPr/>
            </a:pPr>
            <a:r>
              <a:rPr kumimoji="0" lang="en-GB" sz="1300" i="0" u="none" strike="noStrike" kern="1200" cap="none" spc="0" normalizeH="0" baseline="0" noProof="0" dirty="0">
                <a:ln>
                  <a:noFill/>
                </a:ln>
                <a:solidFill>
                  <a:srgbClr val="004461"/>
                </a:solidFill>
                <a:effectLst/>
                <a:uLnTx/>
                <a:uFillTx/>
                <a:ea typeface="+mn-ea"/>
                <a:cs typeface="+mn-cs"/>
              </a:rPr>
              <a:t>to strengthen </a:t>
            </a:r>
            <a:r>
              <a:rPr kumimoji="0" lang="en-GB" sz="1300" b="1" i="0" u="none" strike="noStrike" kern="1200" cap="none" spc="0" normalizeH="0" baseline="0" noProof="0" dirty="0">
                <a:ln>
                  <a:noFill/>
                </a:ln>
                <a:solidFill>
                  <a:srgbClr val="004461"/>
                </a:solidFill>
                <a:effectLst/>
                <a:uLnTx/>
                <a:uFillTx/>
                <a:ea typeface="+mn-ea"/>
                <a:cs typeface="+mn-cs"/>
              </a:rPr>
              <a:t>clinical education pathways and access</a:t>
            </a:r>
            <a:r>
              <a:rPr kumimoji="0" lang="en-GB" sz="1300" i="0" u="none" strike="noStrike" kern="1200" cap="none" spc="0" normalizeH="0" baseline="0" noProof="0" dirty="0">
                <a:ln>
                  <a:noFill/>
                </a:ln>
                <a:solidFill>
                  <a:srgbClr val="004461"/>
                </a:solidFill>
                <a:effectLst/>
                <a:uLnTx/>
                <a:uFillTx/>
                <a:ea typeface="+mn-ea"/>
                <a:cs typeface="+mn-cs"/>
              </a:rPr>
              <a:t> to courses at all levels  </a:t>
            </a:r>
          </a:p>
        </p:txBody>
      </p:sp>
      <p:sp>
        <p:nvSpPr>
          <p:cNvPr id="129" name="TextBox 129"/>
          <p:cNvSpPr txBox="1"/>
          <p:nvPr/>
        </p:nvSpPr>
        <p:spPr>
          <a:xfrm>
            <a:off x="6837720" y="1248250"/>
            <a:ext cx="1857883" cy="1346138"/>
          </a:xfrm>
          <a:prstGeom prst="rect">
            <a:avLst/>
          </a:prstGeom>
        </p:spPr>
        <p:txBody>
          <a:bodyPr wrap="square" lIns="0" tIns="0" rIns="0" bIns="0" rtlCol="0" anchor="t">
            <a:spAutoFit/>
          </a:bodyPr>
          <a:lstStyle/>
          <a:p>
            <a:pPr marL="0" marR="0" lvl="0" indent="0" algn="r" defTabSz="609630" rtl="0" eaLnBrk="1" fontAlgn="auto" latinLnBrk="0" hangingPunct="1">
              <a:lnSpc>
                <a:spcPts val="1313"/>
              </a:lnSpc>
              <a:spcBef>
                <a:spcPct val="0"/>
              </a:spcBef>
              <a:spcAft>
                <a:spcPts val="0"/>
              </a:spcAft>
              <a:buClrTx/>
              <a:buSzTx/>
              <a:buFontTx/>
              <a:buNone/>
              <a:tabLst/>
              <a:defRPr/>
            </a:pPr>
            <a:r>
              <a:rPr kumimoji="0" lang="en-US" sz="1300" i="0" u="none" strike="noStrike" kern="1200" cap="none" spc="0" normalizeH="0" baseline="0" noProof="0" dirty="0">
                <a:ln>
                  <a:noFill/>
                </a:ln>
                <a:solidFill>
                  <a:srgbClr val="004461"/>
                </a:solidFill>
                <a:effectLst/>
                <a:uLnTx/>
                <a:uFillTx/>
                <a:ea typeface="+mn-ea"/>
                <a:cs typeface="+mn-cs"/>
              </a:rPr>
              <a:t>Developing new </a:t>
            </a:r>
          </a:p>
          <a:p>
            <a:pPr marL="0" marR="0" lvl="0" indent="0" algn="r" defTabSz="609630" rtl="0" eaLnBrk="1" fontAlgn="auto" latinLnBrk="0" hangingPunct="1">
              <a:lnSpc>
                <a:spcPts val="1313"/>
              </a:lnSpc>
              <a:spcBef>
                <a:spcPct val="0"/>
              </a:spcBef>
              <a:spcAft>
                <a:spcPts val="0"/>
              </a:spcAft>
              <a:buClrTx/>
              <a:buSzTx/>
              <a:buFontTx/>
              <a:buNone/>
              <a:tabLst/>
              <a:defRPr/>
            </a:pPr>
            <a:r>
              <a:rPr kumimoji="0" lang="en-US" sz="1300" b="1" i="0" u="none" strike="noStrike" kern="1200" cap="none" spc="0" normalizeH="0" baseline="0" noProof="0" dirty="0">
                <a:ln>
                  <a:noFill/>
                </a:ln>
                <a:solidFill>
                  <a:srgbClr val="004461"/>
                </a:solidFill>
                <a:effectLst/>
                <a:uLnTx/>
                <a:uFillTx/>
                <a:ea typeface="+mn-ea"/>
                <a:cs typeface="+mn-cs"/>
              </a:rPr>
              <a:t>non-registered </a:t>
            </a:r>
            <a:r>
              <a:rPr kumimoji="0" lang="en-US" sz="1300" i="0" u="none" strike="noStrike" kern="1200" cap="none" spc="0" normalizeH="0" baseline="0" noProof="0" dirty="0">
                <a:ln>
                  <a:noFill/>
                </a:ln>
                <a:solidFill>
                  <a:srgbClr val="004461"/>
                </a:solidFill>
                <a:effectLst/>
                <a:uLnTx/>
                <a:uFillTx/>
                <a:ea typeface="+mn-ea"/>
                <a:cs typeface="+mn-cs"/>
              </a:rPr>
              <a:t>opportunities and </a:t>
            </a:r>
            <a:r>
              <a:rPr kumimoji="0" lang="en-US" sz="1300" b="1" i="0" u="none" strike="noStrike" kern="1200" cap="none" spc="0" normalizeH="0" baseline="0" noProof="0" dirty="0">
                <a:ln>
                  <a:noFill/>
                </a:ln>
                <a:solidFill>
                  <a:srgbClr val="004461"/>
                </a:solidFill>
                <a:effectLst/>
                <a:uLnTx/>
                <a:uFillTx/>
                <a:ea typeface="+mn-ea"/>
                <a:cs typeface="+mn-cs"/>
              </a:rPr>
              <a:t>access to jobs </a:t>
            </a:r>
          </a:p>
          <a:p>
            <a:pPr marL="0" marR="0" lvl="0" indent="0" algn="r" defTabSz="609630" rtl="0" eaLnBrk="1" fontAlgn="auto" latinLnBrk="0" hangingPunct="1">
              <a:lnSpc>
                <a:spcPts val="1313"/>
              </a:lnSpc>
              <a:spcBef>
                <a:spcPct val="0"/>
              </a:spcBef>
              <a:spcAft>
                <a:spcPts val="0"/>
              </a:spcAft>
              <a:buClrTx/>
              <a:buSzTx/>
              <a:buFontTx/>
              <a:buNone/>
              <a:tabLst/>
              <a:defRPr/>
            </a:pPr>
            <a:r>
              <a:rPr kumimoji="0" lang="en-US" sz="1300" i="0" u="none" strike="noStrike" kern="1200" cap="none" spc="0" normalizeH="0" baseline="0" noProof="0" dirty="0">
                <a:ln>
                  <a:noFill/>
                </a:ln>
                <a:solidFill>
                  <a:srgbClr val="004461"/>
                </a:solidFill>
                <a:effectLst/>
                <a:uLnTx/>
                <a:uFillTx/>
                <a:ea typeface="+mn-ea"/>
                <a:cs typeface="+mn-cs"/>
              </a:rPr>
              <a:t>for people </a:t>
            </a:r>
          </a:p>
          <a:p>
            <a:pPr marL="0" marR="0" lvl="0" indent="0" algn="r" defTabSz="609630" rtl="0" eaLnBrk="1" fontAlgn="auto" latinLnBrk="0" hangingPunct="1">
              <a:lnSpc>
                <a:spcPts val="1313"/>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004461"/>
                </a:solidFill>
                <a:effectLst/>
                <a:uLnTx/>
                <a:uFillTx/>
                <a:ea typeface="+mn-ea"/>
                <a:cs typeface="+mn-cs"/>
              </a:rPr>
              <a:t>NEW 2 CARE</a:t>
            </a:r>
            <a:endParaRPr kumimoji="0" lang="en-GB" sz="1300" b="1" i="0" u="none" strike="noStrike" kern="1200" cap="none" spc="0" normalizeH="0" baseline="0" noProof="0" dirty="0">
              <a:ln>
                <a:noFill/>
              </a:ln>
              <a:solidFill>
                <a:srgbClr val="004461"/>
              </a:solidFill>
              <a:effectLst/>
              <a:uLnTx/>
              <a:uFillTx/>
              <a:ea typeface="+mn-ea"/>
              <a:cs typeface="+mn-cs"/>
            </a:endParaRPr>
          </a:p>
          <a:p>
            <a:pPr marL="0" marR="0" lvl="0" indent="0" algn="r" defTabSz="609630" rtl="0" eaLnBrk="1" fontAlgn="auto" latinLnBrk="0" hangingPunct="1">
              <a:lnSpc>
                <a:spcPts val="1313"/>
              </a:lnSpc>
              <a:spcBef>
                <a:spcPct val="0"/>
              </a:spcBef>
              <a:spcAft>
                <a:spcPts val="0"/>
              </a:spcAft>
              <a:buClrTx/>
              <a:buSzTx/>
              <a:buFontTx/>
              <a:buNone/>
              <a:tabLst/>
              <a:defRPr/>
            </a:pPr>
            <a:r>
              <a:rPr kumimoji="0" lang="en-US" sz="1300" b="1" i="0" u="none" strike="noStrike" kern="1200" cap="none" spc="0" normalizeH="0" baseline="0" noProof="0" dirty="0">
                <a:ln>
                  <a:noFill/>
                </a:ln>
                <a:solidFill>
                  <a:srgbClr val="004461"/>
                </a:solidFill>
                <a:effectLst/>
                <a:uLnTx/>
                <a:uFillTx/>
                <a:ea typeface="+mn-ea"/>
                <a:cs typeface="+mn-cs"/>
              </a:rPr>
              <a:t> </a:t>
            </a:r>
          </a:p>
          <a:p>
            <a:pPr marL="0" marR="0" lvl="0" indent="0" algn="r" defTabSz="609630" rtl="0" eaLnBrk="1" fontAlgn="auto" latinLnBrk="0" hangingPunct="1">
              <a:lnSpc>
                <a:spcPts val="1313"/>
              </a:lnSpc>
              <a:spcBef>
                <a:spcPct val="0"/>
              </a:spcBef>
              <a:spcAft>
                <a:spcPts val="0"/>
              </a:spcAft>
              <a:buClrTx/>
              <a:buSzTx/>
              <a:buFontTx/>
              <a:buNone/>
              <a:tabLst/>
              <a:defRPr/>
            </a:pPr>
            <a:endParaRPr kumimoji="0" lang="en-US" sz="1300" b="1" i="0" u="none" strike="noStrike" kern="1200" cap="none" spc="0" normalizeH="0" baseline="0" noProof="0" dirty="0">
              <a:ln>
                <a:noFill/>
              </a:ln>
              <a:solidFill>
                <a:srgbClr val="004461"/>
              </a:solidFill>
              <a:effectLst/>
              <a:uLnTx/>
              <a:uFillTx/>
              <a:ea typeface="+mn-ea"/>
              <a:cs typeface="+mn-cs"/>
            </a:endParaRPr>
          </a:p>
        </p:txBody>
      </p:sp>
      <p:sp>
        <p:nvSpPr>
          <p:cNvPr id="140" name="TextBox 140"/>
          <p:cNvSpPr txBox="1"/>
          <p:nvPr/>
        </p:nvSpPr>
        <p:spPr>
          <a:xfrm>
            <a:off x="5985341" y="2911254"/>
            <a:ext cx="1340346" cy="833562"/>
          </a:xfrm>
          <a:prstGeom prst="rect">
            <a:avLst/>
          </a:prstGeom>
        </p:spPr>
        <p:txBody>
          <a:bodyPr wrap="square" lIns="0" tIns="0" rIns="0" bIns="0" rtlCol="0" anchor="t">
            <a:spAutoFit/>
          </a:bodyPr>
          <a:lstStyle/>
          <a:p>
            <a:pPr marL="0" marR="0" lvl="0" indent="0" algn="l" defTabSz="609630" rtl="0" eaLnBrk="1" fontAlgn="auto" latinLnBrk="0" hangingPunct="1">
              <a:lnSpc>
                <a:spcPts val="1313"/>
              </a:lnSpc>
              <a:spcBef>
                <a:spcPct val="0"/>
              </a:spcBef>
              <a:spcAft>
                <a:spcPts val="0"/>
              </a:spcAft>
              <a:buClrTx/>
              <a:buSzTx/>
              <a:buFontTx/>
              <a:buNone/>
              <a:tabLst/>
              <a:defRPr/>
            </a:pPr>
            <a:r>
              <a:rPr kumimoji="0" lang="en-US" sz="1300" b="1" i="0" u="none" strike="noStrike" kern="1200" cap="none" spc="0" normalizeH="0" baseline="0" noProof="0" dirty="0">
                <a:ln>
                  <a:noFill/>
                </a:ln>
                <a:solidFill>
                  <a:srgbClr val="004461"/>
                </a:solidFill>
                <a:effectLst/>
                <a:uLnTx/>
                <a:uFillTx/>
                <a:ea typeface="+mn-ea"/>
                <a:cs typeface="+mn-cs"/>
              </a:rPr>
              <a:t>Looking after our people </a:t>
            </a:r>
            <a:r>
              <a:rPr kumimoji="0" lang="en-US" sz="1300" i="0" u="none" strike="noStrike" kern="1200" cap="none" spc="0" normalizeH="0" baseline="0" noProof="0" dirty="0">
                <a:ln>
                  <a:noFill/>
                </a:ln>
                <a:solidFill>
                  <a:srgbClr val="425563"/>
                </a:solidFill>
                <a:effectLst/>
                <a:uLnTx/>
                <a:uFillTx/>
                <a:ea typeface="+mn-ea"/>
                <a:cs typeface="+mn-cs"/>
              </a:rPr>
              <a:t>with psychological and </a:t>
            </a:r>
          </a:p>
          <a:p>
            <a:pPr marL="0" marR="0" lvl="0" indent="0" algn="l" defTabSz="609630" rtl="0" eaLnBrk="1" fontAlgn="auto" latinLnBrk="0" hangingPunct="1">
              <a:lnSpc>
                <a:spcPts val="1313"/>
              </a:lnSpc>
              <a:spcBef>
                <a:spcPct val="0"/>
              </a:spcBef>
              <a:spcAft>
                <a:spcPts val="0"/>
              </a:spcAft>
              <a:buClrTx/>
              <a:buSzTx/>
              <a:buFontTx/>
              <a:buNone/>
              <a:tabLst/>
              <a:defRPr/>
            </a:pPr>
            <a:r>
              <a:rPr kumimoji="0" lang="en-US" sz="1300" i="0" u="none" strike="noStrike" kern="1200" cap="none" spc="0" normalizeH="0" baseline="0" noProof="0" dirty="0">
                <a:ln>
                  <a:noFill/>
                </a:ln>
                <a:solidFill>
                  <a:srgbClr val="425563"/>
                </a:solidFill>
                <a:effectLst/>
                <a:uLnTx/>
                <a:uFillTx/>
                <a:ea typeface="+mn-ea"/>
                <a:cs typeface="+mn-cs"/>
              </a:rPr>
              <a:t>wellbeing services</a:t>
            </a:r>
          </a:p>
        </p:txBody>
      </p:sp>
      <p:sp>
        <p:nvSpPr>
          <p:cNvPr id="154" name="TextBox 140">
            <a:extLst>
              <a:ext uri="{FF2B5EF4-FFF2-40B4-BE49-F238E27FC236}">
                <a16:creationId xmlns:a16="http://schemas.microsoft.com/office/drawing/2014/main" id="{C33B4AD3-A025-57D4-0E76-F583FB1A3EF5}"/>
              </a:ext>
            </a:extLst>
          </p:cNvPr>
          <p:cNvSpPr txBox="1"/>
          <p:nvPr/>
        </p:nvSpPr>
        <p:spPr>
          <a:xfrm>
            <a:off x="3967443" y="4752316"/>
            <a:ext cx="1537733" cy="1333698"/>
          </a:xfrm>
          <a:prstGeom prst="rect">
            <a:avLst/>
          </a:prstGeom>
        </p:spPr>
        <p:txBody>
          <a:bodyPr wrap="square" lIns="0" tIns="0" rIns="0" bIns="0" rtlCol="0" anchor="t">
            <a:spAutoFit/>
          </a:bodyPr>
          <a:lstStyle/>
          <a:p>
            <a:pPr marL="0" marR="0" lvl="0" indent="0" algn="l" defTabSz="609630" rtl="0" eaLnBrk="1" fontAlgn="auto" latinLnBrk="0" hangingPunct="1">
              <a:lnSpc>
                <a:spcPts val="1313"/>
              </a:lnSpc>
              <a:spcBef>
                <a:spcPct val="0"/>
              </a:spcBef>
              <a:spcAft>
                <a:spcPts val="0"/>
              </a:spcAft>
              <a:buClrTx/>
              <a:buSzTx/>
              <a:buFontTx/>
              <a:buNone/>
              <a:tabLst/>
              <a:defRPr/>
            </a:pPr>
            <a:r>
              <a:rPr kumimoji="0" lang="en-US" sz="1300" i="0" u="none" strike="noStrike" kern="1200" cap="none" spc="0" normalizeH="0" baseline="0" noProof="0" dirty="0">
                <a:ln>
                  <a:noFill/>
                </a:ln>
                <a:solidFill>
                  <a:srgbClr val="425563"/>
                </a:solidFill>
                <a:effectLst/>
                <a:uLnTx/>
                <a:uFillTx/>
                <a:ea typeface="+mn-ea"/>
                <a:cs typeface="+mn-cs"/>
              </a:rPr>
              <a:t>Clear and </a:t>
            </a:r>
          </a:p>
          <a:p>
            <a:pPr marL="0" marR="0" lvl="0" indent="0" algn="l" defTabSz="609630" rtl="0" eaLnBrk="1" fontAlgn="auto" latinLnBrk="0" hangingPunct="1">
              <a:lnSpc>
                <a:spcPts val="1313"/>
              </a:lnSpc>
              <a:spcBef>
                <a:spcPct val="0"/>
              </a:spcBef>
              <a:spcAft>
                <a:spcPts val="0"/>
              </a:spcAft>
              <a:buClrTx/>
              <a:buSzTx/>
              <a:buFontTx/>
              <a:buNone/>
              <a:tabLst/>
              <a:defRPr/>
            </a:pPr>
            <a:r>
              <a:rPr kumimoji="0" lang="en-US" sz="1300" i="0" u="none" strike="noStrike" kern="1200" cap="none" spc="0" normalizeH="0" baseline="0" noProof="0" dirty="0">
                <a:ln>
                  <a:noFill/>
                </a:ln>
                <a:solidFill>
                  <a:srgbClr val="425563"/>
                </a:solidFill>
                <a:effectLst/>
                <a:uLnTx/>
                <a:uFillTx/>
                <a:ea typeface="+mn-ea"/>
                <a:cs typeface="+mn-cs"/>
              </a:rPr>
              <a:t>accessible, innovative </a:t>
            </a:r>
          </a:p>
          <a:p>
            <a:pPr marL="0" marR="0" lvl="0" indent="0" algn="l" defTabSz="609630" rtl="0" eaLnBrk="1" fontAlgn="auto" latinLnBrk="0" hangingPunct="1">
              <a:lnSpc>
                <a:spcPts val="1313"/>
              </a:lnSpc>
              <a:spcBef>
                <a:spcPct val="0"/>
              </a:spcBef>
              <a:spcAft>
                <a:spcPts val="0"/>
              </a:spcAft>
              <a:buClrTx/>
              <a:buSzTx/>
              <a:buFontTx/>
              <a:buNone/>
              <a:tabLst/>
              <a:defRPr/>
            </a:pPr>
            <a:r>
              <a:rPr kumimoji="0" lang="en-US" sz="1300" b="1" i="0" u="none" strike="noStrike" kern="1200" cap="none" spc="0" normalizeH="0" baseline="0" noProof="0" dirty="0">
                <a:ln>
                  <a:noFill/>
                </a:ln>
                <a:solidFill>
                  <a:srgbClr val="425563"/>
                </a:solidFill>
                <a:effectLst/>
                <a:uLnTx/>
                <a:uFillTx/>
                <a:ea typeface="+mn-ea"/>
                <a:cs typeface="+mn-cs"/>
              </a:rPr>
              <a:t>system wide  career pathways </a:t>
            </a:r>
            <a:r>
              <a:rPr kumimoji="0" lang="en-US" sz="1300" i="0" u="none" strike="noStrike" kern="1200" cap="none" spc="0" normalizeH="0" baseline="0" noProof="0" dirty="0">
                <a:ln>
                  <a:noFill/>
                </a:ln>
                <a:solidFill>
                  <a:srgbClr val="425563"/>
                </a:solidFill>
                <a:effectLst/>
                <a:uLnTx/>
                <a:uFillTx/>
                <a:ea typeface="+mn-ea"/>
                <a:cs typeface="+mn-cs"/>
              </a:rPr>
              <a:t>- joint funded roles, rotations, </a:t>
            </a:r>
            <a:r>
              <a:rPr kumimoji="0" lang="en-US" sz="1300" b="1" i="0" u="none" strike="noStrike" kern="1200" cap="none" spc="0" normalizeH="0" baseline="0" noProof="0" dirty="0">
                <a:ln>
                  <a:noFill/>
                </a:ln>
                <a:solidFill>
                  <a:srgbClr val="425563"/>
                </a:solidFill>
                <a:effectLst/>
                <a:uLnTx/>
                <a:uFillTx/>
                <a:ea typeface="+mn-ea"/>
                <a:cs typeface="+mn-cs"/>
              </a:rPr>
              <a:t>careers across boundaries  </a:t>
            </a:r>
          </a:p>
        </p:txBody>
      </p:sp>
      <p:sp>
        <p:nvSpPr>
          <p:cNvPr id="138" name="TextBox 138"/>
          <p:cNvSpPr txBox="1"/>
          <p:nvPr/>
        </p:nvSpPr>
        <p:spPr>
          <a:xfrm>
            <a:off x="6380300" y="4684078"/>
            <a:ext cx="1149698" cy="1000274"/>
          </a:xfrm>
          <a:prstGeom prst="rect">
            <a:avLst/>
          </a:prstGeom>
        </p:spPr>
        <p:txBody>
          <a:bodyPr wrap="square" lIns="0" tIns="0" rIns="0" bIns="0" rtlCol="0" anchor="t">
            <a:spAutoFit/>
          </a:bodyPr>
          <a:lstStyle/>
          <a:p>
            <a:pPr marL="0" marR="0" lvl="0" indent="0" algn="r" defTabSz="609630" rtl="0" eaLnBrk="1" fontAlgn="auto" latinLnBrk="0" hangingPunct="1">
              <a:lnSpc>
                <a:spcPts val="1313"/>
              </a:lnSpc>
              <a:spcBef>
                <a:spcPct val="0"/>
              </a:spcBef>
              <a:spcAft>
                <a:spcPts val="0"/>
              </a:spcAft>
              <a:buClrTx/>
              <a:buSzTx/>
              <a:buFontTx/>
              <a:buNone/>
              <a:tabLst/>
              <a:defRPr/>
            </a:pPr>
            <a:r>
              <a:rPr kumimoji="0" lang="en-US" sz="1300" i="0" u="none" strike="noStrike" kern="1200" cap="none" spc="0" normalizeH="0" baseline="0" noProof="0" dirty="0">
                <a:ln>
                  <a:noFill/>
                </a:ln>
                <a:solidFill>
                  <a:srgbClr val="425563"/>
                </a:solidFill>
                <a:effectLst/>
                <a:uLnTx/>
                <a:uFillTx/>
                <a:ea typeface="+mn-ea"/>
                <a:cs typeface="+mn-cs"/>
              </a:rPr>
              <a:t>Improving employee  </a:t>
            </a:r>
            <a:r>
              <a:rPr kumimoji="0" lang="en-US" sz="1300" b="1" i="0" u="none" strike="noStrike" kern="1200" cap="none" spc="0" normalizeH="0" baseline="0" noProof="0" dirty="0">
                <a:ln>
                  <a:noFill/>
                </a:ln>
                <a:solidFill>
                  <a:srgbClr val="425563"/>
                </a:solidFill>
                <a:effectLst/>
                <a:uLnTx/>
                <a:uFillTx/>
                <a:ea typeface="+mn-ea"/>
                <a:cs typeface="+mn-cs"/>
              </a:rPr>
              <a:t>experience</a:t>
            </a:r>
            <a:r>
              <a:rPr kumimoji="0" lang="en-US" sz="1300" i="0" u="none" strike="noStrike" kern="1200" cap="none" spc="0" normalizeH="0" baseline="0" noProof="0" dirty="0">
                <a:ln>
                  <a:noFill/>
                </a:ln>
                <a:solidFill>
                  <a:srgbClr val="425563"/>
                </a:solidFill>
                <a:effectLst/>
                <a:uLnTx/>
                <a:uFillTx/>
                <a:ea typeface="+mn-ea"/>
                <a:cs typeface="+mn-cs"/>
              </a:rPr>
              <a:t> leading to better </a:t>
            </a:r>
          </a:p>
          <a:p>
            <a:pPr marL="0" marR="0" lvl="0" indent="0" algn="r" defTabSz="609630" rtl="0" eaLnBrk="1" fontAlgn="auto" latinLnBrk="0" hangingPunct="1">
              <a:lnSpc>
                <a:spcPts val="1313"/>
              </a:lnSpc>
              <a:spcBef>
                <a:spcPct val="0"/>
              </a:spcBef>
              <a:spcAft>
                <a:spcPts val="0"/>
              </a:spcAft>
              <a:buClrTx/>
              <a:buSzTx/>
              <a:buFontTx/>
              <a:buNone/>
              <a:tabLst/>
              <a:defRPr/>
            </a:pPr>
            <a:r>
              <a:rPr kumimoji="0" lang="en-US" sz="1300" b="1" i="0" u="none" strike="noStrike" kern="1200" cap="none" spc="0" normalizeH="0" baseline="0" noProof="0" dirty="0">
                <a:ln>
                  <a:noFill/>
                </a:ln>
                <a:solidFill>
                  <a:srgbClr val="425563"/>
                </a:solidFill>
                <a:effectLst/>
                <a:uLnTx/>
                <a:uFillTx/>
                <a:ea typeface="+mn-ea"/>
                <a:cs typeface="+mn-cs"/>
              </a:rPr>
              <a:t>retention</a:t>
            </a:r>
          </a:p>
        </p:txBody>
      </p:sp>
      <p:sp>
        <p:nvSpPr>
          <p:cNvPr id="5" name="TextBox 4">
            <a:extLst>
              <a:ext uri="{FF2B5EF4-FFF2-40B4-BE49-F238E27FC236}">
                <a16:creationId xmlns:a16="http://schemas.microsoft.com/office/drawing/2014/main" id="{586E4401-7657-05DC-CFB9-D83E43257455}"/>
              </a:ext>
            </a:extLst>
          </p:cNvPr>
          <p:cNvSpPr txBox="1"/>
          <p:nvPr/>
        </p:nvSpPr>
        <p:spPr>
          <a:xfrm>
            <a:off x="7976809" y="5387114"/>
            <a:ext cx="1156395" cy="925894"/>
          </a:xfrm>
          <a:prstGeom prst="rect">
            <a:avLst/>
          </a:prstGeom>
          <a:noFill/>
        </p:spPr>
        <p:txBody>
          <a:bodyPr wrap="square" rtlCol="0">
            <a:spAutoFit/>
          </a:bodyPr>
          <a:lstStyle/>
          <a:p>
            <a:pPr marL="0" marR="0" lvl="0" indent="0" algn="ctr" defTabSz="609630" rtl="0" eaLnBrk="1" fontAlgn="auto" latinLnBrk="0" hangingPunct="1">
              <a:lnSpc>
                <a:spcPts val="1313"/>
              </a:lnSpc>
              <a:spcBef>
                <a:spcPct val="0"/>
              </a:spcBef>
              <a:spcAft>
                <a:spcPts val="0"/>
              </a:spcAft>
              <a:buClrTx/>
              <a:buSzTx/>
              <a:buFontTx/>
              <a:buNone/>
              <a:tabLst/>
              <a:defRPr/>
            </a:pPr>
            <a:r>
              <a:rPr kumimoji="0" lang="en-GB" sz="1300" i="0" u="none" strike="noStrike" kern="1200" cap="none" spc="0" normalizeH="0" baseline="0" noProof="0" dirty="0">
                <a:ln>
                  <a:noFill/>
                </a:ln>
                <a:solidFill>
                  <a:srgbClr val="425563"/>
                </a:solidFill>
                <a:effectLst/>
                <a:uLnTx/>
                <a:uFillTx/>
                <a:ea typeface="+mn-ea"/>
                <a:cs typeface="+mn-cs"/>
              </a:rPr>
              <a:t>Developing </a:t>
            </a:r>
            <a:r>
              <a:rPr kumimoji="0" lang="en-GB" sz="1300" b="1" i="0" u="none" strike="noStrike" kern="1200" cap="none" spc="0" normalizeH="0" baseline="0" noProof="0" dirty="0">
                <a:ln>
                  <a:noFill/>
                </a:ln>
                <a:solidFill>
                  <a:srgbClr val="425563"/>
                </a:solidFill>
                <a:effectLst/>
                <a:uLnTx/>
                <a:uFillTx/>
                <a:ea typeface="+mn-ea"/>
                <a:cs typeface="+mn-cs"/>
              </a:rPr>
              <a:t>leaders</a:t>
            </a:r>
            <a:r>
              <a:rPr kumimoji="0" lang="en-GB" sz="1300" i="0" u="none" strike="noStrike" kern="1200" cap="none" spc="0" normalizeH="0" baseline="0" noProof="0" dirty="0">
                <a:ln>
                  <a:noFill/>
                </a:ln>
                <a:solidFill>
                  <a:srgbClr val="425563"/>
                </a:solidFill>
                <a:effectLst/>
                <a:uLnTx/>
                <a:uFillTx/>
                <a:ea typeface="+mn-ea"/>
                <a:cs typeface="+mn-cs"/>
              </a:rPr>
              <a:t> and  securing our </a:t>
            </a:r>
            <a:r>
              <a:rPr kumimoji="0" lang="en-GB" sz="1300" b="1" i="0" u="none" strike="noStrike" kern="1200" cap="none" spc="0" normalizeH="0" baseline="0" noProof="0" dirty="0">
                <a:ln>
                  <a:noFill/>
                </a:ln>
                <a:solidFill>
                  <a:srgbClr val="425563"/>
                </a:solidFill>
                <a:effectLst/>
                <a:uLnTx/>
                <a:uFillTx/>
                <a:ea typeface="+mn-ea"/>
                <a:cs typeface="+mn-cs"/>
              </a:rPr>
              <a:t>talent pipeline </a:t>
            </a:r>
          </a:p>
        </p:txBody>
      </p:sp>
      <p:sp>
        <p:nvSpPr>
          <p:cNvPr id="97" name="TextBox 113">
            <a:extLst>
              <a:ext uri="{FF2B5EF4-FFF2-40B4-BE49-F238E27FC236}">
                <a16:creationId xmlns:a16="http://schemas.microsoft.com/office/drawing/2014/main" id="{38165A42-86B6-17F4-9DBB-1D81F86B2226}"/>
              </a:ext>
            </a:extLst>
          </p:cNvPr>
          <p:cNvSpPr txBox="1"/>
          <p:nvPr/>
        </p:nvSpPr>
        <p:spPr>
          <a:xfrm>
            <a:off x="9488971" y="5281457"/>
            <a:ext cx="1972529" cy="500137"/>
          </a:xfrm>
          <a:prstGeom prst="rect">
            <a:avLst/>
          </a:prstGeom>
        </p:spPr>
        <p:txBody>
          <a:bodyPr wrap="square" lIns="0" tIns="0" rIns="0" bIns="0" rtlCol="0" anchor="t">
            <a:spAutoFit/>
          </a:bodyPr>
          <a:lstStyle/>
          <a:p>
            <a:pPr marL="0" marR="0" lvl="0" indent="0" defTabSz="609630" rtl="0" eaLnBrk="1" fontAlgn="auto" latinLnBrk="0" hangingPunct="1">
              <a:lnSpc>
                <a:spcPts val="1313"/>
              </a:lnSpc>
              <a:spcBef>
                <a:spcPct val="0"/>
              </a:spcBef>
              <a:spcAft>
                <a:spcPts val="0"/>
              </a:spcAft>
              <a:buClrTx/>
              <a:buSzTx/>
              <a:buFontTx/>
              <a:buNone/>
              <a:tabLst/>
              <a:defRPr/>
            </a:pPr>
            <a:r>
              <a:rPr kumimoji="0" lang="en-US" sz="1300" i="0" u="none" strike="noStrike" kern="1200" cap="none" spc="0" normalizeH="0" baseline="0" noProof="0" dirty="0">
                <a:ln>
                  <a:noFill/>
                </a:ln>
                <a:solidFill>
                  <a:srgbClr val="425563"/>
                </a:solidFill>
                <a:effectLst/>
                <a:uLnTx/>
                <a:uFillTx/>
                <a:ea typeface="+mn-ea"/>
                <a:cs typeface="+mn-cs"/>
              </a:rPr>
              <a:t>Equality, Diversity Inclusion and Compassion as a </a:t>
            </a:r>
            <a:r>
              <a:rPr kumimoji="0" lang="en-US" sz="1300" b="1" i="0" u="none" strike="noStrike" kern="1200" cap="none" spc="0" normalizeH="0" baseline="0" noProof="0" dirty="0">
                <a:ln>
                  <a:noFill/>
                </a:ln>
                <a:solidFill>
                  <a:srgbClr val="425563"/>
                </a:solidFill>
                <a:effectLst/>
                <a:uLnTx/>
                <a:uFillTx/>
                <a:ea typeface="+mn-ea"/>
                <a:cs typeface="+mn-cs"/>
              </a:rPr>
              <a:t>Golden Thread  </a:t>
            </a:r>
          </a:p>
        </p:txBody>
      </p:sp>
      <p:pic>
        <p:nvPicPr>
          <p:cNvPr id="150" name="Picture 149" descr="J2W - Health &amp; Care Careers logo">
            <a:extLst>
              <a:ext uri="{FF2B5EF4-FFF2-40B4-BE49-F238E27FC236}">
                <a16:creationId xmlns:a16="http://schemas.microsoft.com/office/drawing/2014/main" id="{08BAB8E7-53B6-CB03-58BC-AC222ED5096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65733" y="2924135"/>
            <a:ext cx="1841136" cy="1841136"/>
          </a:xfrm>
          <a:prstGeom prst="rect">
            <a:avLst/>
          </a:prstGeom>
        </p:spPr>
      </p:pic>
      <p:grpSp>
        <p:nvGrpSpPr>
          <p:cNvPr id="81" name="Group 80">
            <a:extLst>
              <a:ext uri="{FF2B5EF4-FFF2-40B4-BE49-F238E27FC236}">
                <a16:creationId xmlns:a16="http://schemas.microsoft.com/office/drawing/2014/main" id="{C0A4998A-3271-5DB4-0E70-3D84AD712AC4}"/>
              </a:ext>
              <a:ext uri="{C183D7F6-B498-43B3-948B-1728B52AA6E4}">
                <adec:decorative xmlns:adec="http://schemas.microsoft.com/office/drawing/2017/decorative" val="1"/>
              </a:ext>
            </a:extLst>
          </p:cNvPr>
          <p:cNvGrpSpPr/>
          <p:nvPr/>
        </p:nvGrpSpPr>
        <p:grpSpPr>
          <a:xfrm>
            <a:off x="125195" y="322656"/>
            <a:ext cx="12066805" cy="5842947"/>
            <a:chOff x="125195" y="322656"/>
            <a:chExt cx="12066805" cy="5842947"/>
          </a:xfrm>
        </p:grpSpPr>
        <p:sp>
          <p:nvSpPr>
            <p:cNvPr id="143" name="Freeform 143">
              <a:extLst>
                <a:ext uri="{C183D7F6-B498-43B3-948B-1728B52AA6E4}">
                  <adec:decorative xmlns:adec="http://schemas.microsoft.com/office/drawing/2017/decorative" val="1"/>
                </a:ext>
              </a:extLst>
            </p:cNvPr>
            <p:cNvSpPr/>
            <p:nvPr/>
          </p:nvSpPr>
          <p:spPr>
            <a:xfrm>
              <a:off x="2784631" y="3713447"/>
              <a:ext cx="69011" cy="271730"/>
            </a:xfrm>
            <a:custGeom>
              <a:avLst/>
              <a:gdLst/>
              <a:ahLst/>
              <a:cxnLst/>
              <a:rect l="l" t="t" r="r" b="b"/>
              <a:pathLst>
                <a:path w="29826" h="112399">
                  <a:moveTo>
                    <a:pt x="0" y="0"/>
                  </a:moveTo>
                  <a:lnTo>
                    <a:pt x="29826" y="0"/>
                  </a:lnTo>
                  <a:lnTo>
                    <a:pt x="29826" y="112399"/>
                  </a:lnTo>
                  <a:lnTo>
                    <a:pt x="0" y="112399"/>
                  </a:lnTo>
                  <a:close/>
                </a:path>
              </a:pathLst>
            </a:custGeom>
            <a:solidFill>
              <a:schemeClr val="accent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nvGrpSpPr>
            <p:cNvPr id="68" name="Group 67">
              <a:extLst>
                <a:ext uri="{FF2B5EF4-FFF2-40B4-BE49-F238E27FC236}">
                  <a16:creationId xmlns:a16="http://schemas.microsoft.com/office/drawing/2014/main" id="{C8073D64-C4CB-A44B-B7B8-35816F7E2FEA}"/>
                </a:ext>
                <a:ext uri="{C183D7F6-B498-43B3-948B-1728B52AA6E4}">
                  <adec:decorative xmlns:adec="http://schemas.microsoft.com/office/drawing/2017/decorative" val="1"/>
                </a:ext>
              </a:extLst>
            </p:cNvPr>
            <p:cNvGrpSpPr/>
            <p:nvPr/>
          </p:nvGrpSpPr>
          <p:grpSpPr>
            <a:xfrm>
              <a:off x="125195" y="322656"/>
              <a:ext cx="12066805" cy="5842947"/>
              <a:chOff x="125195" y="322656"/>
              <a:chExt cx="12066805" cy="5842947"/>
            </a:xfrm>
          </p:grpSpPr>
          <p:grpSp>
            <p:nvGrpSpPr>
              <p:cNvPr id="2" name="Group 2">
                <a:extLst>
                  <a:ext uri="{C183D7F6-B498-43B3-948B-1728B52AA6E4}">
                    <adec:decorative xmlns:adec="http://schemas.microsoft.com/office/drawing/2017/decorative" val="1"/>
                  </a:ext>
                </a:extLst>
              </p:cNvPr>
              <p:cNvGrpSpPr/>
              <p:nvPr/>
            </p:nvGrpSpPr>
            <p:grpSpPr>
              <a:xfrm rot="5400000">
                <a:off x="2182169" y="2546594"/>
                <a:ext cx="266683" cy="269905"/>
                <a:chOff x="0" y="0"/>
                <a:chExt cx="127812" cy="129356"/>
              </a:xfrm>
            </p:grpSpPr>
            <p:sp>
              <p:nvSpPr>
                <p:cNvPr id="3" name="Freeform 3"/>
                <p:cNvSpPr/>
                <p:nvPr/>
              </p:nvSpPr>
              <p:spPr>
                <a:xfrm>
                  <a:off x="0" y="0"/>
                  <a:ext cx="127812" cy="129356"/>
                </a:xfrm>
                <a:custGeom>
                  <a:avLst/>
                  <a:gdLst/>
                  <a:ahLst/>
                  <a:cxnLst/>
                  <a:rect l="l" t="t" r="r" b="b"/>
                  <a:pathLst>
                    <a:path w="127812" h="129356">
                      <a:moveTo>
                        <a:pt x="0" y="0"/>
                      </a:moveTo>
                      <a:lnTo>
                        <a:pt x="127812" y="0"/>
                      </a:lnTo>
                      <a:lnTo>
                        <a:pt x="127812" y="129356"/>
                      </a:lnTo>
                      <a:lnTo>
                        <a:pt x="0" y="129356"/>
                      </a:lnTo>
                      <a:close/>
                    </a:path>
                  </a:pathLst>
                </a:custGeom>
                <a:solidFill>
                  <a:srgbClr val="005EB8"/>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extBox 4"/>
                <p:cNvSpPr txBox="1"/>
                <p:nvPr/>
              </p:nvSpPr>
              <p:spPr>
                <a:xfrm>
                  <a:off x="0" y="-28575"/>
                  <a:ext cx="812800" cy="841375"/>
                </a:xfrm>
                <a:prstGeom prst="rect">
                  <a:avLst/>
                </a:prstGeom>
              </p:spPr>
              <p:txBody>
                <a:bodyPr lIns="22197" tIns="22197" rIns="22197" bIns="22197" rtlCol="0" anchor="ctr"/>
                <a:lstStyle/>
                <a:p>
                  <a:pPr marL="0" marR="0" lvl="0" indent="0" algn="ctr" defTabSz="609630" rtl="0" eaLnBrk="1" fontAlgn="auto" latinLnBrk="0" hangingPunct="1">
                    <a:lnSpc>
                      <a:spcPts val="1774"/>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pic>
            <p:nvPicPr>
              <p:cNvPr id="6" name="Picture 6">
                <a:extLs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5458828">
                <a:off x="2185720" y="3384504"/>
                <a:ext cx="608485" cy="608485"/>
              </a:xfrm>
              <a:prstGeom prst="rect">
                <a:avLst/>
              </a:prstGeom>
            </p:spPr>
          </p:pic>
          <p:grpSp>
            <p:nvGrpSpPr>
              <p:cNvPr id="7" name="Group 7">
                <a:extLst>
                  <a:ext uri="{C183D7F6-B498-43B3-948B-1728B52AA6E4}">
                    <adec:decorative xmlns:adec="http://schemas.microsoft.com/office/drawing/2017/decorative" val="1"/>
                  </a:ext>
                </a:extLst>
              </p:cNvPr>
              <p:cNvGrpSpPr/>
              <p:nvPr/>
            </p:nvGrpSpPr>
            <p:grpSpPr>
              <a:xfrm rot="5400000">
                <a:off x="2011635" y="2977396"/>
                <a:ext cx="607564" cy="270094"/>
                <a:chOff x="0" y="0"/>
                <a:chExt cx="291184" cy="129447"/>
              </a:xfrm>
            </p:grpSpPr>
            <p:sp>
              <p:nvSpPr>
                <p:cNvPr id="8" name="Freeform 8"/>
                <p:cNvSpPr/>
                <p:nvPr/>
              </p:nvSpPr>
              <p:spPr>
                <a:xfrm>
                  <a:off x="0" y="0"/>
                  <a:ext cx="291184" cy="129447"/>
                </a:xfrm>
                <a:custGeom>
                  <a:avLst/>
                  <a:gdLst/>
                  <a:ahLst/>
                  <a:cxnLst/>
                  <a:rect l="l" t="t" r="r" b="b"/>
                  <a:pathLst>
                    <a:path w="291184" h="129447">
                      <a:moveTo>
                        <a:pt x="0" y="0"/>
                      </a:moveTo>
                      <a:lnTo>
                        <a:pt x="291184" y="0"/>
                      </a:lnTo>
                      <a:lnTo>
                        <a:pt x="291184" y="129447"/>
                      </a:lnTo>
                      <a:lnTo>
                        <a:pt x="0" y="129447"/>
                      </a:lnTo>
                      <a:close/>
                    </a:path>
                  </a:pathLst>
                </a:custGeom>
                <a:solidFill>
                  <a:srgbClr val="005EB8"/>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 name="TextBox 9"/>
                <p:cNvSpPr txBox="1"/>
                <p:nvPr/>
              </p:nvSpPr>
              <p:spPr>
                <a:xfrm>
                  <a:off x="0" y="-28575"/>
                  <a:ext cx="812800" cy="841375"/>
                </a:xfrm>
                <a:prstGeom prst="rect">
                  <a:avLst/>
                </a:prstGeom>
              </p:spPr>
              <p:txBody>
                <a:bodyPr lIns="22197" tIns="22197" rIns="22197" bIns="22197" rtlCol="0" anchor="ctr"/>
                <a:lstStyle/>
                <a:p>
                  <a:pPr marL="0" marR="0" lvl="0" indent="0" algn="ctr" defTabSz="609630" rtl="0" eaLnBrk="1" fontAlgn="auto" latinLnBrk="0" hangingPunct="1">
                    <a:lnSpc>
                      <a:spcPts val="1774"/>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pic>
            <p:nvPicPr>
              <p:cNvPr id="10" name="Picture 10">
                <a:extLs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5400000">
                <a:off x="2476040" y="1055911"/>
                <a:ext cx="617185" cy="617185"/>
              </a:xfrm>
              <a:prstGeom prst="rect">
                <a:avLst/>
              </a:prstGeom>
            </p:spPr>
          </p:pic>
          <p:grpSp>
            <p:nvGrpSpPr>
              <p:cNvPr id="11" name="Group 11">
                <a:extLst>
                  <a:ext uri="{C183D7F6-B498-43B3-948B-1728B52AA6E4}">
                    <adec:decorative xmlns:adec="http://schemas.microsoft.com/office/drawing/2017/decorative" val="1"/>
                  </a:ext>
                </a:extLst>
              </p:cNvPr>
              <p:cNvGrpSpPr/>
              <p:nvPr/>
            </p:nvGrpSpPr>
            <p:grpSpPr>
              <a:xfrm>
                <a:off x="1835448" y="1055912"/>
                <a:ext cx="690221" cy="266478"/>
                <a:chOff x="0" y="0"/>
                <a:chExt cx="330799" cy="127714"/>
              </a:xfrm>
            </p:grpSpPr>
            <p:sp>
              <p:nvSpPr>
                <p:cNvPr id="12" name="Freeform 12"/>
                <p:cNvSpPr/>
                <p:nvPr/>
              </p:nvSpPr>
              <p:spPr>
                <a:xfrm>
                  <a:off x="0" y="0"/>
                  <a:ext cx="330799" cy="127714"/>
                </a:xfrm>
                <a:custGeom>
                  <a:avLst/>
                  <a:gdLst/>
                  <a:ahLst/>
                  <a:cxnLst/>
                  <a:rect l="l" t="t" r="r" b="b"/>
                  <a:pathLst>
                    <a:path w="330799" h="127714">
                      <a:moveTo>
                        <a:pt x="0" y="0"/>
                      </a:moveTo>
                      <a:lnTo>
                        <a:pt x="330799" y="0"/>
                      </a:lnTo>
                      <a:lnTo>
                        <a:pt x="330799" y="127714"/>
                      </a:lnTo>
                      <a:lnTo>
                        <a:pt x="0" y="127714"/>
                      </a:lnTo>
                      <a:close/>
                    </a:path>
                  </a:pathLst>
                </a:custGeom>
                <a:solidFill>
                  <a:srgbClr val="00A499"/>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3" name="TextBox 13"/>
                <p:cNvSpPr txBox="1"/>
                <p:nvPr/>
              </p:nvSpPr>
              <p:spPr>
                <a:xfrm>
                  <a:off x="0" y="-28575"/>
                  <a:ext cx="812800" cy="841375"/>
                </a:xfrm>
                <a:prstGeom prst="rect">
                  <a:avLst/>
                </a:prstGeom>
              </p:spPr>
              <p:txBody>
                <a:bodyPr lIns="22197" tIns="22197" rIns="22197" bIns="22197" rtlCol="0" anchor="ctr"/>
                <a:lstStyle/>
                <a:p>
                  <a:pPr marL="0" marR="0" lvl="0" indent="0" algn="ctr" defTabSz="609630" rtl="0" eaLnBrk="1" fontAlgn="auto" latinLnBrk="0" hangingPunct="1">
                    <a:lnSpc>
                      <a:spcPts val="1774"/>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62" name="Group 61">
                <a:extLst>
                  <a:ext uri="{FF2B5EF4-FFF2-40B4-BE49-F238E27FC236}">
                    <a16:creationId xmlns:a16="http://schemas.microsoft.com/office/drawing/2014/main" id="{A3FFAACB-4460-4A6A-DBDC-C73B7B7D04C0}"/>
                  </a:ext>
                  <a:ext uri="{C183D7F6-B498-43B3-948B-1728B52AA6E4}">
                    <adec:decorative xmlns:adec="http://schemas.microsoft.com/office/drawing/2017/decorative" val="1"/>
                  </a:ext>
                </a:extLst>
              </p:cNvPr>
              <p:cNvGrpSpPr/>
              <p:nvPr/>
            </p:nvGrpSpPr>
            <p:grpSpPr>
              <a:xfrm>
                <a:off x="125195" y="322656"/>
                <a:ext cx="12066805" cy="5842947"/>
                <a:chOff x="125195" y="322656"/>
                <a:chExt cx="12066805" cy="5842947"/>
              </a:xfrm>
            </p:grpSpPr>
            <p:grpSp>
              <p:nvGrpSpPr>
                <p:cNvPr id="26" name="Group 25">
                  <a:extLst>
                    <a:ext uri="{FF2B5EF4-FFF2-40B4-BE49-F238E27FC236}">
                      <a16:creationId xmlns:a16="http://schemas.microsoft.com/office/drawing/2014/main" id="{980DEC11-493C-E8A0-1AF6-0B18C048A783}"/>
                    </a:ext>
                  </a:extLst>
                </p:cNvPr>
                <p:cNvGrpSpPr/>
                <p:nvPr/>
              </p:nvGrpSpPr>
              <p:grpSpPr>
                <a:xfrm>
                  <a:off x="125195" y="322656"/>
                  <a:ext cx="12066805" cy="5842947"/>
                  <a:chOff x="125195" y="322656"/>
                  <a:chExt cx="12066805" cy="5842947"/>
                </a:xfrm>
              </p:grpSpPr>
              <p:pic>
                <p:nvPicPr>
                  <p:cNvPr id="14" name="Picture 14">
                    <a:extLs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5400000" flipV="1">
                    <a:off x="1239639" y="1055911"/>
                    <a:ext cx="609268" cy="609268"/>
                  </a:xfrm>
                  <a:prstGeom prst="rect">
                    <a:avLst/>
                  </a:prstGeom>
                </p:spPr>
              </p:pic>
              <p:pic>
                <p:nvPicPr>
                  <p:cNvPr id="16" name="Picture 16">
                    <a:extLs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5328435">
                    <a:off x="1839545" y="1968631"/>
                    <a:ext cx="609247" cy="609247"/>
                  </a:xfrm>
                  <a:prstGeom prst="rect">
                    <a:avLst/>
                  </a:prstGeom>
                </p:spPr>
              </p:pic>
              <p:pic>
                <p:nvPicPr>
                  <p:cNvPr id="17" name="Picture 17">
                    <a:extLs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5400000">
                    <a:off x="1239662" y="1639602"/>
                    <a:ext cx="609247" cy="609247"/>
                  </a:xfrm>
                  <a:prstGeom prst="rect">
                    <a:avLst/>
                  </a:prstGeom>
                </p:spPr>
              </p:pic>
              <p:pic>
                <p:nvPicPr>
                  <p:cNvPr id="18" name="Picture 18">
                    <a:extLs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5400000">
                    <a:off x="2817769" y="1646777"/>
                    <a:ext cx="626478" cy="626478"/>
                  </a:xfrm>
                  <a:prstGeom prst="rect">
                    <a:avLst/>
                  </a:prstGeom>
                </p:spPr>
              </p:pic>
              <p:pic>
                <p:nvPicPr>
                  <p:cNvPr id="19" name="Picture 19">
                    <a:extLs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4909375">
                    <a:off x="3429907" y="1957180"/>
                    <a:ext cx="614157" cy="614157"/>
                  </a:xfrm>
                  <a:prstGeom prst="rect">
                    <a:avLst/>
                  </a:prstGeom>
                </p:spPr>
              </p:pic>
              <p:grpSp>
                <p:nvGrpSpPr>
                  <p:cNvPr id="21" name="Group 21">
                    <a:extLst>
                      <a:ext uri="{C183D7F6-B498-43B3-948B-1728B52AA6E4}">
                        <adec:decorative xmlns:adec="http://schemas.microsoft.com/office/drawing/2017/decorative" val="1"/>
                      </a:ext>
                    </a:extLst>
                  </p:cNvPr>
                  <p:cNvGrpSpPr/>
                  <p:nvPr/>
                </p:nvGrpSpPr>
                <p:grpSpPr>
                  <a:xfrm rot="5400000">
                    <a:off x="5313867" y="2229324"/>
                    <a:ext cx="266683" cy="269905"/>
                    <a:chOff x="0" y="0"/>
                    <a:chExt cx="127812" cy="129356"/>
                  </a:xfrm>
                </p:grpSpPr>
                <p:sp>
                  <p:nvSpPr>
                    <p:cNvPr id="22" name="Freeform 22"/>
                    <p:cNvSpPr/>
                    <p:nvPr/>
                  </p:nvSpPr>
                  <p:spPr>
                    <a:xfrm>
                      <a:off x="0" y="0"/>
                      <a:ext cx="127812" cy="129356"/>
                    </a:xfrm>
                    <a:custGeom>
                      <a:avLst/>
                      <a:gdLst/>
                      <a:ahLst/>
                      <a:cxnLst/>
                      <a:rect l="l" t="t" r="r" b="b"/>
                      <a:pathLst>
                        <a:path w="127812" h="129356">
                          <a:moveTo>
                            <a:pt x="0" y="0"/>
                          </a:moveTo>
                          <a:lnTo>
                            <a:pt x="127812" y="0"/>
                          </a:lnTo>
                          <a:lnTo>
                            <a:pt x="127812" y="129356"/>
                          </a:lnTo>
                          <a:lnTo>
                            <a:pt x="0" y="129356"/>
                          </a:lnTo>
                          <a:close/>
                        </a:path>
                      </a:pathLst>
                    </a:custGeom>
                    <a:solidFill>
                      <a:srgbClr val="00A499"/>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3" name="TextBox 23"/>
                    <p:cNvSpPr txBox="1"/>
                    <p:nvPr/>
                  </p:nvSpPr>
                  <p:spPr>
                    <a:xfrm>
                      <a:off x="0" y="-28575"/>
                      <a:ext cx="812800" cy="841375"/>
                    </a:xfrm>
                    <a:prstGeom prst="rect">
                      <a:avLst/>
                    </a:prstGeom>
                  </p:spPr>
                  <p:txBody>
                    <a:bodyPr lIns="22197" tIns="22197" rIns="22197" bIns="22197" rtlCol="0" anchor="ctr"/>
                    <a:lstStyle/>
                    <a:p>
                      <a:pPr marL="0" marR="0" lvl="0" indent="0" algn="ctr" defTabSz="609630" rtl="0" eaLnBrk="1" fontAlgn="auto" latinLnBrk="0" hangingPunct="1">
                        <a:lnSpc>
                          <a:spcPts val="1774"/>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pic>
                <p:nvPicPr>
                  <p:cNvPr id="24" name="Picture 24">
                    <a:extLs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5400000">
                    <a:off x="3806859" y="2497618"/>
                    <a:ext cx="609247" cy="609247"/>
                  </a:xfrm>
                  <a:prstGeom prst="rect">
                    <a:avLst/>
                  </a:prstGeom>
                </p:spPr>
              </p:pic>
              <p:pic>
                <p:nvPicPr>
                  <p:cNvPr id="25" name="Picture 25">
                    <a:extLs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10741171">
                    <a:off x="4981975" y="2493218"/>
                    <a:ext cx="608485" cy="608485"/>
                  </a:xfrm>
                  <a:prstGeom prst="rect">
                    <a:avLst/>
                  </a:prstGeom>
                </p:spPr>
              </p:pic>
              <p:grpSp>
                <p:nvGrpSpPr>
                  <p:cNvPr id="27" name="Group 27">
                    <a:extLst>
                      <a:ext uri="{C183D7F6-B498-43B3-948B-1728B52AA6E4}">
                        <adec:decorative xmlns:adec="http://schemas.microsoft.com/office/drawing/2017/decorative" val="1"/>
                      </a:ext>
                    </a:extLst>
                  </p:cNvPr>
                  <p:cNvGrpSpPr/>
                  <p:nvPr/>
                </p:nvGrpSpPr>
                <p:grpSpPr>
                  <a:xfrm>
                    <a:off x="4943975" y="738641"/>
                    <a:ext cx="1178357" cy="266478"/>
                    <a:chOff x="0" y="0"/>
                    <a:chExt cx="564746" cy="127714"/>
                  </a:xfrm>
                </p:grpSpPr>
                <p:sp>
                  <p:nvSpPr>
                    <p:cNvPr id="28" name="Freeform 28"/>
                    <p:cNvSpPr/>
                    <p:nvPr/>
                  </p:nvSpPr>
                  <p:spPr>
                    <a:xfrm>
                      <a:off x="0" y="0"/>
                      <a:ext cx="564746" cy="127714"/>
                    </a:xfrm>
                    <a:custGeom>
                      <a:avLst/>
                      <a:gdLst/>
                      <a:ahLst/>
                      <a:cxnLst/>
                      <a:rect l="l" t="t" r="r" b="b"/>
                      <a:pathLst>
                        <a:path w="564746" h="127714">
                          <a:moveTo>
                            <a:pt x="0" y="0"/>
                          </a:moveTo>
                          <a:lnTo>
                            <a:pt x="564746" y="0"/>
                          </a:lnTo>
                          <a:lnTo>
                            <a:pt x="564746" y="127714"/>
                          </a:lnTo>
                          <a:lnTo>
                            <a:pt x="0" y="127714"/>
                          </a:lnTo>
                          <a:close/>
                        </a:path>
                      </a:pathLst>
                    </a:custGeom>
                    <a:solidFill>
                      <a:srgbClr val="00A499"/>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9" name="TextBox 29"/>
                    <p:cNvSpPr txBox="1"/>
                    <p:nvPr/>
                  </p:nvSpPr>
                  <p:spPr>
                    <a:xfrm>
                      <a:off x="0" y="-28575"/>
                      <a:ext cx="812800" cy="841375"/>
                    </a:xfrm>
                    <a:prstGeom prst="rect">
                      <a:avLst/>
                    </a:prstGeom>
                  </p:spPr>
                  <p:txBody>
                    <a:bodyPr lIns="22197" tIns="22197" rIns="22197" bIns="22197" rtlCol="0" anchor="ctr"/>
                    <a:lstStyle/>
                    <a:p>
                      <a:pPr marL="0" marR="0" lvl="0" indent="0" algn="ctr" defTabSz="609630" rtl="0" eaLnBrk="1" fontAlgn="auto" latinLnBrk="0" hangingPunct="1">
                        <a:lnSpc>
                          <a:spcPts val="1774"/>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pic>
                <p:nvPicPr>
                  <p:cNvPr id="30" name="Picture 30">
                    <a:extLs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5400000" flipV="1">
                    <a:off x="4343636" y="738641"/>
                    <a:ext cx="609268" cy="609268"/>
                  </a:xfrm>
                  <a:prstGeom prst="rect">
                    <a:avLst/>
                  </a:prstGeom>
                </p:spPr>
              </p:pic>
              <p:pic>
                <p:nvPicPr>
                  <p:cNvPr id="31" name="Picture 31">
                    <a:extLs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5328435">
                    <a:off x="4966641" y="1638920"/>
                    <a:ext cx="609247" cy="609247"/>
                  </a:xfrm>
                  <a:prstGeom prst="rect">
                    <a:avLst/>
                  </a:prstGeom>
                </p:spPr>
              </p:pic>
              <p:pic>
                <p:nvPicPr>
                  <p:cNvPr id="32" name="Picture 32">
                    <a:extLs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5537839">
                    <a:off x="4355602" y="1322331"/>
                    <a:ext cx="609247" cy="609247"/>
                  </a:xfrm>
                  <a:prstGeom prst="rect">
                    <a:avLst/>
                  </a:prstGeom>
                </p:spPr>
              </p:pic>
              <p:grpSp>
                <p:nvGrpSpPr>
                  <p:cNvPr id="33" name="Group 33">
                    <a:extLst>
                      <a:ext uri="{C183D7F6-B498-43B3-948B-1728B52AA6E4}">
                        <adec:decorative xmlns:adec="http://schemas.microsoft.com/office/drawing/2017/decorative" val="1"/>
                      </a:ext>
                    </a:extLst>
                  </p:cNvPr>
                  <p:cNvGrpSpPr/>
                  <p:nvPr/>
                </p:nvGrpSpPr>
                <p:grpSpPr>
                  <a:xfrm>
                    <a:off x="4380137" y="2840813"/>
                    <a:ext cx="632645" cy="266051"/>
                    <a:chOff x="0" y="0"/>
                    <a:chExt cx="141321" cy="59431"/>
                  </a:xfrm>
                </p:grpSpPr>
                <p:sp>
                  <p:nvSpPr>
                    <p:cNvPr id="34" name="Freeform 34"/>
                    <p:cNvSpPr/>
                    <p:nvPr/>
                  </p:nvSpPr>
                  <p:spPr>
                    <a:xfrm>
                      <a:off x="0" y="0"/>
                      <a:ext cx="141321" cy="59431"/>
                    </a:xfrm>
                    <a:custGeom>
                      <a:avLst/>
                      <a:gdLst/>
                      <a:ahLst/>
                      <a:cxnLst/>
                      <a:rect l="l" t="t" r="r" b="b"/>
                      <a:pathLst>
                        <a:path w="141321" h="59431">
                          <a:moveTo>
                            <a:pt x="0" y="0"/>
                          </a:moveTo>
                          <a:lnTo>
                            <a:pt x="141321" y="0"/>
                          </a:lnTo>
                          <a:lnTo>
                            <a:pt x="141321" y="59431"/>
                          </a:lnTo>
                          <a:lnTo>
                            <a:pt x="0" y="59431"/>
                          </a:lnTo>
                          <a:close/>
                        </a:path>
                      </a:pathLst>
                    </a:custGeom>
                    <a:solidFill>
                      <a:srgbClr val="00A499"/>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5" name="TextBox 35"/>
                    <p:cNvSpPr txBox="1"/>
                    <p:nvPr/>
                  </p:nvSpPr>
                  <p:spPr>
                    <a:xfrm>
                      <a:off x="0" y="-57150"/>
                      <a:ext cx="812800" cy="869950"/>
                    </a:xfrm>
                    <a:prstGeom prst="rect">
                      <a:avLst/>
                    </a:prstGeom>
                  </p:spPr>
                  <p:txBody>
                    <a:bodyPr lIns="47625" tIns="47625" rIns="47625" bIns="47625" rtlCol="0" anchor="ctr"/>
                    <a:lstStyle/>
                    <a:p>
                      <a:pPr marL="0" marR="0" lvl="0" indent="0" algn="ctr" defTabSz="609630" rtl="0" eaLnBrk="1" fontAlgn="auto" latinLnBrk="0" hangingPunct="1">
                        <a:lnSpc>
                          <a:spcPts val="3807"/>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pic>
                <p:nvPicPr>
                  <p:cNvPr id="36" name="Picture 36">
                    <a:extLst>
                      <a:ext uri="{C183D7F6-B498-43B3-948B-1728B52AA6E4}">
                        <adec:decorative xmlns:adec="http://schemas.microsoft.com/office/drawing/2017/decorative" val="1"/>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rot="-10800000">
                    <a:off x="1767079" y="5572974"/>
                    <a:ext cx="592629" cy="592629"/>
                  </a:xfrm>
                  <a:prstGeom prst="rect">
                    <a:avLst/>
                  </a:prstGeom>
                </p:spPr>
              </p:pic>
              <p:pic>
                <p:nvPicPr>
                  <p:cNvPr id="37" name="Picture 37">
                    <a:extLst>
                      <a:ext uri="{C183D7F6-B498-43B3-948B-1728B52AA6E4}">
                        <adec:decorative xmlns:adec="http://schemas.microsoft.com/office/drawing/2017/decorative" val="1"/>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2099567" y="4602685"/>
                    <a:ext cx="580071" cy="580071"/>
                  </a:xfrm>
                  <a:prstGeom prst="rect">
                    <a:avLst/>
                  </a:prstGeom>
                </p:spPr>
              </p:pic>
              <p:grpSp>
                <p:nvGrpSpPr>
                  <p:cNvPr id="38" name="Group 38">
                    <a:extLst>
                      <a:ext uri="{C183D7F6-B498-43B3-948B-1728B52AA6E4}">
                        <adec:decorative xmlns:adec="http://schemas.microsoft.com/office/drawing/2017/decorative" val="1"/>
                      </a:ext>
                    </a:extLst>
                  </p:cNvPr>
                  <p:cNvGrpSpPr/>
                  <p:nvPr/>
                </p:nvGrpSpPr>
                <p:grpSpPr>
                  <a:xfrm>
                    <a:off x="1239640" y="5900965"/>
                    <a:ext cx="539997" cy="264637"/>
                    <a:chOff x="0" y="0"/>
                    <a:chExt cx="277384" cy="135938"/>
                  </a:xfrm>
                </p:grpSpPr>
                <p:sp>
                  <p:nvSpPr>
                    <p:cNvPr id="39" name="Freeform 39"/>
                    <p:cNvSpPr/>
                    <p:nvPr/>
                  </p:nvSpPr>
                  <p:spPr>
                    <a:xfrm>
                      <a:off x="0" y="0"/>
                      <a:ext cx="277384" cy="135938"/>
                    </a:xfrm>
                    <a:custGeom>
                      <a:avLst/>
                      <a:gdLst/>
                      <a:ahLst/>
                      <a:cxnLst/>
                      <a:rect l="l" t="t" r="r" b="b"/>
                      <a:pathLst>
                        <a:path w="277384" h="135938">
                          <a:moveTo>
                            <a:pt x="0" y="0"/>
                          </a:moveTo>
                          <a:lnTo>
                            <a:pt x="277384" y="0"/>
                          </a:lnTo>
                          <a:lnTo>
                            <a:pt x="277384" y="135938"/>
                          </a:lnTo>
                          <a:lnTo>
                            <a:pt x="0" y="135938"/>
                          </a:lnTo>
                          <a:close/>
                        </a:path>
                      </a:pathLst>
                    </a:custGeom>
                    <a:solidFill>
                      <a:srgbClr val="9A3269"/>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0" name="TextBox 40"/>
                    <p:cNvSpPr txBox="1"/>
                    <p:nvPr/>
                  </p:nvSpPr>
                  <p:spPr>
                    <a:xfrm>
                      <a:off x="0" y="-28575"/>
                      <a:ext cx="812800" cy="841375"/>
                    </a:xfrm>
                    <a:prstGeom prst="rect">
                      <a:avLst/>
                    </a:prstGeom>
                  </p:spPr>
                  <p:txBody>
                    <a:bodyPr lIns="20710" tIns="20710" rIns="20710" bIns="20710" rtlCol="0" anchor="ctr"/>
                    <a:lstStyle/>
                    <a:p>
                      <a:pPr marL="0" marR="0" lvl="0" indent="0" algn="ctr" defTabSz="609630" rtl="0" eaLnBrk="1" fontAlgn="auto" latinLnBrk="0" hangingPunct="1">
                        <a:lnSpc>
                          <a:spcPts val="1655"/>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41" name="Group 41">
                    <a:extLst>
                      <a:ext uri="{C183D7F6-B498-43B3-948B-1728B52AA6E4}">
                        <adec:decorative xmlns:adec="http://schemas.microsoft.com/office/drawing/2017/decorative" val="1"/>
                      </a:ext>
                    </a:extLst>
                  </p:cNvPr>
                  <p:cNvGrpSpPr/>
                  <p:nvPr/>
                </p:nvGrpSpPr>
                <p:grpSpPr>
                  <a:xfrm rot="-5400000">
                    <a:off x="2009567" y="5256116"/>
                    <a:ext cx="440141" cy="260139"/>
                    <a:chOff x="0" y="0"/>
                    <a:chExt cx="226091" cy="133628"/>
                  </a:xfrm>
                </p:grpSpPr>
                <p:sp>
                  <p:nvSpPr>
                    <p:cNvPr id="42" name="Freeform 42"/>
                    <p:cNvSpPr/>
                    <p:nvPr/>
                  </p:nvSpPr>
                  <p:spPr>
                    <a:xfrm>
                      <a:off x="0" y="0"/>
                      <a:ext cx="226091" cy="133628"/>
                    </a:xfrm>
                    <a:custGeom>
                      <a:avLst/>
                      <a:gdLst/>
                      <a:ahLst/>
                      <a:cxnLst/>
                      <a:rect l="l" t="t" r="r" b="b"/>
                      <a:pathLst>
                        <a:path w="226091" h="133628">
                          <a:moveTo>
                            <a:pt x="0" y="0"/>
                          </a:moveTo>
                          <a:lnTo>
                            <a:pt x="226091" y="0"/>
                          </a:lnTo>
                          <a:lnTo>
                            <a:pt x="226091" y="133628"/>
                          </a:lnTo>
                          <a:lnTo>
                            <a:pt x="0" y="133628"/>
                          </a:lnTo>
                          <a:close/>
                        </a:path>
                      </a:pathLst>
                    </a:custGeom>
                    <a:solidFill>
                      <a:srgbClr val="9A3269"/>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3" name="TextBox 43"/>
                    <p:cNvSpPr txBox="1"/>
                    <p:nvPr/>
                  </p:nvSpPr>
                  <p:spPr>
                    <a:xfrm>
                      <a:off x="0" y="-28575"/>
                      <a:ext cx="812800" cy="841375"/>
                    </a:xfrm>
                    <a:prstGeom prst="rect">
                      <a:avLst/>
                    </a:prstGeom>
                  </p:spPr>
                  <p:txBody>
                    <a:bodyPr lIns="20710" tIns="20710" rIns="20710" bIns="20710" rtlCol="0" anchor="ctr"/>
                    <a:lstStyle/>
                    <a:p>
                      <a:pPr marL="0" marR="0" lvl="0" indent="0" algn="ctr" defTabSz="609630" rtl="0" eaLnBrk="1" fontAlgn="auto" latinLnBrk="0" hangingPunct="1">
                        <a:lnSpc>
                          <a:spcPts val="1655"/>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44" name="Group 44">
                    <a:extLst>
                      <a:ext uri="{C183D7F6-B498-43B3-948B-1728B52AA6E4}">
                        <adec:decorative xmlns:adec="http://schemas.microsoft.com/office/drawing/2017/decorative" val="1"/>
                      </a:ext>
                    </a:extLst>
                  </p:cNvPr>
                  <p:cNvGrpSpPr/>
                  <p:nvPr/>
                </p:nvGrpSpPr>
                <p:grpSpPr>
                  <a:xfrm>
                    <a:off x="2666480" y="4602685"/>
                    <a:ext cx="253421" cy="260139"/>
                    <a:chOff x="0" y="0"/>
                    <a:chExt cx="130177" cy="133628"/>
                  </a:xfrm>
                </p:grpSpPr>
                <p:sp>
                  <p:nvSpPr>
                    <p:cNvPr id="45" name="Freeform 45"/>
                    <p:cNvSpPr/>
                    <p:nvPr/>
                  </p:nvSpPr>
                  <p:spPr>
                    <a:xfrm>
                      <a:off x="0" y="0"/>
                      <a:ext cx="130177" cy="133628"/>
                    </a:xfrm>
                    <a:custGeom>
                      <a:avLst/>
                      <a:gdLst/>
                      <a:ahLst/>
                      <a:cxnLst/>
                      <a:rect l="l" t="t" r="r" b="b"/>
                      <a:pathLst>
                        <a:path w="130177" h="133628">
                          <a:moveTo>
                            <a:pt x="0" y="0"/>
                          </a:moveTo>
                          <a:lnTo>
                            <a:pt x="130177" y="0"/>
                          </a:lnTo>
                          <a:lnTo>
                            <a:pt x="130177" y="133628"/>
                          </a:lnTo>
                          <a:lnTo>
                            <a:pt x="0" y="133628"/>
                          </a:lnTo>
                          <a:close/>
                        </a:path>
                      </a:pathLst>
                    </a:custGeom>
                    <a:solidFill>
                      <a:srgbClr val="9A3269"/>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6" name="TextBox 46"/>
                    <p:cNvSpPr txBox="1"/>
                    <p:nvPr/>
                  </p:nvSpPr>
                  <p:spPr>
                    <a:xfrm>
                      <a:off x="0" y="-28575"/>
                      <a:ext cx="812800" cy="841375"/>
                    </a:xfrm>
                    <a:prstGeom prst="rect">
                      <a:avLst/>
                    </a:prstGeom>
                  </p:spPr>
                  <p:txBody>
                    <a:bodyPr lIns="20710" tIns="20710" rIns="20710" bIns="20710" rtlCol="0" anchor="ctr"/>
                    <a:lstStyle/>
                    <a:p>
                      <a:pPr marL="0" marR="0" lvl="0" indent="0" algn="ctr" defTabSz="609630" rtl="0" eaLnBrk="1" fontAlgn="auto" latinLnBrk="0" hangingPunct="1">
                        <a:lnSpc>
                          <a:spcPts val="1655"/>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pic>
                <p:nvPicPr>
                  <p:cNvPr id="47" name="Picture 47">
                    <a:extLst>
                      <a:ext uri="{C183D7F6-B498-43B3-948B-1728B52AA6E4}">
                        <adec:decorative xmlns:adec="http://schemas.microsoft.com/office/drawing/2017/decorative" val="1"/>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rot="-10800000">
                    <a:off x="2846864" y="4282754"/>
                    <a:ext cx="580071" cy="580071"/>
                  </a:xfrm>
                  <a:prstGeom prst="rect">
                    <a:avLst/>
                  </a:prstGeom>
                </p:spPr>
              </p:pic>
              <p:pic>
                <p:nvPicPr>
                  <p:cNvPr id="48" name="Picture 48">
                    <a:extLs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5400000">
                    <a:off x="2817769" y="3714687"/>
                    <a:ext cx="609166" cy="609166"/>
                  </a:xfrm>
                  <a:prstGeom prst="rect">
                    <a:avLst/>
                  </a:prstGeom>
                </p:spPr>
              </p:pic>
              <p:pic>
                <p:nvPicPr>
                  <p:cNvPr id="49" name="Picture 49">
                    <a:extLs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5400000">
                    <a:off x="6096000" y="738639"/>
                    <a:ext cx="580071" cy="580071"/>
                  </a:xfrm>
                  <a:prstGeom prst="rect">
                    <a:avLst/>
                  </a:prstGeom>
                </p:spPr>
              </p:pic>
              <p:grpSp>
                <p:nvGrpSpPr>
                  <p:cNvPr id="50" name="Group 50">
                    <a:extLst>
                      <a:ext uri="{C183D7F6-B498-43B3-948B-1728B52AA6E4}">
                        <adec:decorative xmlns:adec="http://schemas.microsoft.com/office/drawing/2017/decorative" val="1"/>
                      </a:ext>
                    </a:extLst>
                  </p:cNvPr>
                  <p:cNvGrpSpPr/>
                  <p:nvPr/>
                </p:nvGrpSpPr>
                <p:grpSpPr>
                  <a:xfrm rot="-5400000">
                    <a:off x="7245470" y="2469856"/>
                    <a:ext cx="440141" cy="260139"/>
                    <a:chOff x="0" y="0"/>
                    <a:chExt cx="226091" cy="133628"/>
                  </a:xfrm>
                </p:grpSpPr>
                <p:sp>
                  <p:nvSpPr>
                    <p:cNvPr id="51" name="Freeform 51"/>
                    <p:cNvSpPr/>
                    <p:nvPr/>
                  </p:nvSpPr>
                  <p:spPr>
                    <a:xfrm>
                      <a:off x="0" y="0"/>
                      <a:ext cx="226091" cy="133628"/>
                    </a:xfrm>
                    <a:custGeom>
                      <a:avLst/>
                      <a:gdLst/>
                      <a:ahLst/>
                      <a:cxnLst/>
                      <a:rect l="l" t="t" r="r" b="b"/>
                      <a:pathLst>
                        <a:path w="226091" h="133628">
                          <a:moveTo>
                            <a:pt x="0" y="0"/>
                          </a:moveTo>
                          <a:lnTo>
                            <a:pt x="226091" y="0"/>
                          </a:lnTo>
                          <a:lnTo>
                            <a:pt x="226091" y="133628"/>
                          </a:lnTo>
                          <a:lnTo>
                            <a:pt x="0" y="133628"/>
                          </a:lnTo>
                          <a:close/>
                        </a:path>
                      </a:pathLst>
                    </a:custGeom>
                    <a:solidFill>
                      <a:srgbClr val="A48213"/>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2" name="TextBox 52"/>
                    <p:cNvSpPr txBox="1"/>
                    <p:nvPr/>
                  </p:nvSpPr>
                  <p:spPr>
                    <a:xfrm>
                      <a:off x="0" y="-28575"/>
                      <a:ext cx="812800" cy="841375"/>
                    </a:xfrm>
                    <a:prstGeom prst="rect">
                      <a:avLst/>
                    </a:prstGeom>
                  </p:spPr>
                  <p:txBody>
                    <a:bodyPr lIns="20710" tIns="20710" rIns="20710" bIns="20710" rtlCol="0" anchor="ctr"/>
                    <a:lstStyle/>
                    <a:p>
                      <a:pPr marL="0" marR="0" lvl="0" indent="0" algn="ctr" defTabSz="609630" rtl="0" eaLnBrk="1" fontAlgn="auto" latinLnBrk="0" hangingPunct="1">
                        <a:lnSpc>
                          <a:spcPts val="1655"/>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53" name="Group 53">
                    <a:extLst>
                      <a:ext uri="{C183D7F6-B498-43B3-948B-1728B52AA6E4}">
                        <adec:decorative xmlns:adec="http://schemas.microsoft.com/office/drawing/2017/decorative" val="1"/>
                      </a:ext>
                    </a:extLst>
                  </p:cNvPr>
                  <p:cNvGrpSpPr/>
                  <p:nvPr/>
                </p:nvGrpSpPr>
                <p:grpSpPr>
                  <a:xfrm rot="5400000">
                    <a:off x="6427762" y="1302195"/>
                    <a:ext cx="253421" cy="260139"/>
                    <a:chOff x="0" y="0"/>
                    <a:chExt cx="130177" cy="133628"/>
                  </a:xfrm>
                </p:grpSpPr>
                <p:sp>
                  <p:nvSpPr>
                    <p:cNvPr id="54" name="Freeform 54"/>
                    <p:cNvSpPr/>
                    <p:nvPr/>
                  </p:nvSpPr>
                  <p:spPr>
                    <a:xfrm>
                      <a:off x="0" y="0"/>
                      <a:ext cx="130177" cy="133628"/>
                    </a:xfrm>
                    <a:custGeom>
                      <a:avLst/>
                      <a:gdLst/>
                      <a:ahLst/>
                      <a:cxnLst/>
                      <a:rect l="l" t="t" r="r" b="b"/>
                      <a:pathLst>
                        <a:path w="130177" h="133628">
                          <a:moveTo>
                            <a:pt x="0" y="0"/>
                          </a:moveTo>
                          <a:lnTo>
                            <a:pt x="130177" y="0"/>
                          </a:lnTo>
                          <a:lnTo>
                            <a:pt x="130177" y="133628"/>
                          </a:lnTo>
                          <a:lnTo>
                            <a:pt x="0" y="133628"/>
                          </a:lnTo>
                          <a:close/>
                        </a:path>
                      </a:pathLst>
                    </a:custGeom>
                    <a:solidFill>
                      <a:srgbClr val="00A499"/>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5" name="TextBox 55"/>
                    <p:cNvSpPr txBox="1"/>
                    <p:nvPr/>
                  </p:nvSpPr>
                  <p:spPr>
                    <a:xfrm>
                      <a:off x="0" y="-28575"/>
                      <a:ext cx="812800" cy="841375"/>
                    </a:xfrm>
                    <a:prstGeom prst="rect">
                      <a:avLst/>
                    </a:prstGeom>
                  </p:spPr>
                  <p:txBody>
                    <a:bodyPr lIns="20710" tIns="20710" rIns="20710" bIns="20710" rtlCol="0" anchor="ctr"/>
                    <a:lstStyle/>
                    <a:p>
                      <a:pPr marL="0" marR="0" lvl="0" indent="0" algn="ctr" defTabSz="609630" rtl="0" eaLnBrk="1" fontAlgn="auto" latinLnBrk="0" hangingPunct="1">
                        <a:lnSpc>
                          <a:spcPts val="1655"/>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pic>
                <p:nvPicPr>
                  <p:cNvPr id="56" name="Picture 56">
                    <a:extLs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5399999">
                    <a:off x="6424403" y="1485937"/>
                    <a:ext cx="580071" cy="580071"/>
                  </a:xfrm>
                  <a:prstGeom prst="rect">
                    <a:avLst/>
                  </a:prstGeom>
                </p:spPr>
              </p:pic>
              <p:pic>
                <p:nvPicPr>
                  <p:cNvPr id="57" name="Picture 57">
                    <a:extLst>
                      <a:ext uri="{C183D7F6-B498-43B3-948B-1728B52AA6E4}">
                        <adec:decorative xmlns:adec="http://schemas.microsoft.com/office/drawing/2017/decorative" val="1"/>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a:fillRect/>
                  </a:stretch>
                </p:blipFill>
                <p:spPr>
                  <a:xfrm rot="5400000">
                    <a:off x="6995545" y="1801975"/>
                    <a:ext cx="600067" cy="600067"/>
                  </a:xfrm>
                  <a:prstGeom prst="rect">
                    <a:avLst/>
                  </a:prstGeom>
                </p:spPr>
              </p:pic>
              <p:grpSp>
                <p:nvGrpSpPr>
                  <p:cNvPr id="58" name="Group 58">
                    <a:extLst>
                      <a:ext uri="{C183D7F6-B498-43B3-948B-1728B52AA6E4}">
                        <adec:decorative xmlns:adec="http://schemas.microsoft.com/office/drawing/2017/decorative" val="1"/>
                      </a:ext>
                    </a:extLst>
                  </p:cNvPr>
                  <p:cNvGrpSpPr/>
                  <p:nvPr/>
                </p:nvGrpSpPr>
                <p:grpSpPr>
                  <a:xfrm rot="-10800000">
                    <a:off x="7286588" y="4048276"/>
                    <a:ext cx="690221" cy="266478"/>
                    <a:chOff x="0" y="0"/>
                    <a:chExt cx="330799" cy="127714"/>
                  </a:xfrm>
                </p:grpSpPr>
                <p:sp>
                  <p:nvSpPr>
                    <p:cNvPr id="59" name="Freeform 59"/>
                    <p:cNvSpPr/>
                    <p:nvPr/>
                  </p:nvSpPr>
                  <p:spPr>
                    <a:xfrm>
                      <a:off x="0" y="0"/>
                      <a:ext cx="330799" cy="127714"/>
                    </a:xfrm>
                    <a:custGeom>
                      <a:avLst/>
                      <a:gdLst/>
                      <a:ahLst/>
                      <a:cxnLst/>
                      <a:rect l="l" t="t" r="r" b="b"/>
                      <a:pathLst>
                        <a:path w="330799" h="127714">
                          <a:moveTo>
                            <a:pt x="0" y="0"/>
                          </a:moveTo>
                          <a:lnTo>
                            <a:pt x="330799" y="0"/>
                          </a:lnTo>
                          <a:lnTo>
                            <a:pt x="330799" y="127714"/>
                          </a:lnTo>
                          <a:lnTo>
                            <a:pt x="0" y="127714"/>
                          </a:lnTo>
                          <a:close/>
                        </a:path>
                      </a:pathLst>
                    </a:custGeom>
                    <a:solidFill>
                      <a:srgbClr val="A48213"/>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0" name="TextBox 60"/>
                    <p:cNvSpPr txBox="1"/>
                    <p:nvPr/>
                  </p:nvSpPr>
                  <p:spPr>
                    <a:xfrm>
                      <a:off x="0" y="-28575"/>
                      <a:ext cx="812800" cy="841375"/>
                    </a:xfrm>
                    <a:prstGeom prst="rect">
                      <a:avLst/>
                    </a:prstGeom>
                  </p:spPr>
                  <p:txBody>
                    <a:bodyPr lIns="22197" tIns="22197" rIns="22197" bIns="22197" rtlCol="0" anchor="ctr"/>
                    <a:lstStyle/>
                    <a:p>
                      <a:pPr marL="0" marR="0" lvl="0" indent="0" algn="ctr" defTabSz="609630" rtl="0" eaLnBrk="1" fontAlgn="auto" latinLnBrk="0" hangingPunct="1">
                        <a:lnSpc>
                          <a:spcPts val="1774"/>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pic>
                <p:nvPicPr>
                  <p:cNvPr id="61" name="Picture 61">
                    <a:extLst>
                      <a:ext uri="{C183D7F6-B498-43B3-948B-1728B52AA6E4}">
                        <adec:decorative xmlns:adec="http://schemas.microsoft.com/office/drawing/2017/decorative" val="1"/>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a:fillRect/>
                  </a:stretch>
                </p:blipFill>
                <p:spPr>
                  <a:xfrm rot="-5400000" flipV="1">
                    <a:off x="7935796" y="3705485"/>
                    <a:ext cx="609268" cy="609268"/>
                  </a:xfrm>
                  <a:prstGeom prst="rect">
                    <a:avLst/>
                  </a:prstGeom>
                </p:spPr>
              </p:pic>
              <p:pic>
                <p:nvPicPr>
                  <p:cNvPr id="63" name="Picture 63">
                    <a:extLst>
                      <a:ext uri="{C183D7F6-B498-43B3-948B-1728B52AA6E4}">
                        <adec:decorative xmlns:adec="http://schemas.microsoft.com/office/drawing/2017/decorative" val="1"/>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a:fillRect/>
                  </a:stretch>
                </p:blipFill>
                <p:spPr>
                  <a:xfrm rot="-5471564">
                    <a:off x="7336005" y="2805229"/>
                    <a:ext cx="609247" cy="609247"/>
                  </a:xfrm>
                  <a:prstGeom prst="rect">
                    <a:avLst/>
                  </a:prstGeom>
                </p:spPr>
              </p:pic>
              <p:pic>
                <p:nvPicPr>
                  <p:cNvPr id="64" name="Picture 64">
                    <a:extLst>
                      <a:ext uri="{C183D7F6-B498-43B3-948B-1728B52AA6E4}">
                        <adec:decorative xmlns:adec="http://schemas.microsoft.com/office/drawing/2017/decorative" val="1"/>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a:fillRect/>
                  </a:stretch>
                </p:blipFill>
                <p:spPr>
                  <a:xfrm rot="5400000">
                    <a:off x="7935817" y="3141407"/>
                    <a:ext cx="609247" cy="609247"/>
                  </a:xfrm>
                  <a:prstGeom prst="rect">
                    <a:avLst/>
                  </a:prstGeom>
                </p:spPr>
              </p:pic>
              <p:grpSp>
                <p:nvGrpSpPr>
                  <p:cNvPr id="65" name="Group 65">
                    <a:extLst>
                      <a:ext uri="{C183D7F6-B498-43B3-948B-1728B52AA6E4}">
                        <adec:decorative xmlns:adec="http://schemas.microsoft.com/office/drawing/2017/decorative" val="1"/>
                      </a:ext>
                    </a:extLst>
                  </p:cNvPr>
                  <p:cNvGrpSpPr/>
                  <p:nvPr/>
                </p:nvGrpSpPr>
                <p:grpSpPr>
                  <a:xfrm rot="5400000">
                    <a:off x="6135401" y="5756738"/>
                    <a:ext cx="266683" cy="269905"/>
                    <a:chOff x="0" y="0"/>
                    <a:chExt cx="127812" cy="129356"/>
                  </a:xfrm>
                </p:grpSpPr>
                <p:sp>
                  <p:nvSpPr>
                    <p:cNvPr id="66" name="Freeform 66"/>
                    <p:cNvSpPr/>
                    <p:nvPr/>
                  </p:nvSpPr>
                  <p:spPr>
                    <a:xfrm>
                      <a:off x="0" y="0"/>
                      <a:ext cx="127812" cy="129356"/>
                    </a:xfrm>
                    <a:custGeom>
                      <a:avLst/>
                      <a:gdLst/>
                      <a:ahLst/>
                      <a:cxnLst/>
                      <a:rect l="l" t="t" r="r" b="b"/>
                      <a:pathLst>
                        <a:path w="127812" h="129356">
                          <a:moveTo>
                            <a:pt x="0" y="0"/>
                          </a:moveTo>
                          <a:lnTo>
                            <a:pt x="127812" y="0"/>
                          </a:lnTo>
                          <a:lnTo>
                            <a:pt x="127812" y="129356"/>
                          </a:lnTo>
                          <a:lnTo>
                            <a:pt x="0" y="129356"/>
                          </a:lnTo>
                          <a:close/>
                        </a:path>
                      </a:pathLst>
                    </a:custGeom>
                    <a:solidFill>
                      <a:srgbClr val="004461"/>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7" name="TextBox 67"/>
                    <p:cNvSpPr txBox="1"/>
                    <p:nvPr/>
                  </p:nvSpPr>
                  <p:spPr>
                    <a:xfrm>
                      <a:off x="0" y="-28575"/>
                      <a:ext cx="812800" cy="841375"/>
                    </a:xfrm>
                    <a:prstGeom prst="rect">
                      <a:avLst/>
                    </a:prstGeom>
                  </p:spPr>
                  <p:txBody>
                    <a:bodyPr lIns="22197" tIns="22197" rIns="22197" bIns="22197" rtlCol="0" anchor="ctr"/>
                    <a:lstStyle/>
                    <a:p>
                      <a:pPr marL="0" marR="0" lvl="0" indent="0" algn="ctr" defTabSz="609630" rtl="0" eaLnBrk="1" fontAlgn="auto" latinLnBrk="0" hangingPunct="1">
                        <a:lnSpc>
                          <a:spcPts val="1774"/>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pic>
                <p:nvPicPr>
                  <p:cNvPr id="69" name="Picture 69">
                    <a:extLst>
                      <a:ext uri="{C183D7F6-B498-43B3-948B-1728B52AA6E4}">
                        <adec:decorative xmlns:adec="http://schemas.microsoft.com/office/drawing/2017/decorative" val="1"/>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a:fillRect/>
                  </a:stretch>
                </p:blipFill>
                <p:spPr>
                  <a:xfrm>
                    <a:off x="5526154" y="4048275"/>
                    <a:ext cx="609247" cy="609247"/>
                  </a:xfrm>
                  <a:prstGeom prst="rect">
                    <a:avLst/>
                  </a:prstGeom>
                </p:spPr>
              </p:pic>
              <p:pic>
                <p:nvPicPr>
                  <p:cNvPr id="70" name="Picture 70">
                    <a:extLst>
                      <a:ext uri="{C183D7F6-B498-43B3-948B-1728B52AA6E4}">
                        <adec:decorative xmlns:adec="http://schemas.microsoft.com/office/drawing/2017/decorative" val="1"/>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a:fillRect/>
                  </a:stretch>
                </p:blipFill>
                <p:spPr>
                  <a:xfrm rot="-5458828">
                    <a:off x="5531316" y="5426456"/>
                    <a:ext cx="608485" cy="608485"/>
                  </a:xfrm>
                  <a:prstGeom prst="rect">
                    <a:avLst/>
                  </a:prstGeom>
                </p:spPr>
              </p:pic>
              <p:pic>
                <p:nvPicPr>
                  <p:cNvPr id="71" name="Picture 71">
                    <a:extLst>
                      <a:ext uri="{C183D7F6-B498-43B3-948B-1728B52AA6E4}">
                        <adec:decorative xmlns:adec="http://schemas.microsoft.com/office/drawing/2017/decorative" val="1"/>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a:fillRect/>
                  </a:stretch>
                </p:blipFill>
                <p:spPr>
                  <a:xfrm rot="-10800000">
                    <a:off x="7462038" y="5416843"/>
                    <a:ext cx="609247" cy="609247"/>
                  </a:xfrm>
                  <a:prstGeom prst="rect">
                    <a:avLst/>
                  </a:prstGeom>
                </p:spPr>
              </p:pic>
              <p:grpSp>
                <p:nvGrpSpPr>
                  <p:cNvPr id="72" name="Group 72">
                    <a:extLst>
                      <a:ext uri="{C183D7F6-B498-43B3-948B-1728B52AA6E4}">
                        <adec:decorative xmlns:adec="http://schemas.microsoft.com/office/drawing/2017/decorative" val="1"/>
                      </a:ext>
                    </a:extLst>
                  </p:cNvPr>
                  <p:cNvGrpSpPr/>
                  <p:nvPr/>
                </p:nvGrpSpPr>
                <p:grpSpPr>
                  <a:xfrm rot="5400000">
                    <a:off x="5233968" y="4913741"/>
                    <a:ext cx="850426" cy="266051"/>
                    <a:chOff x="0" y="0"/>
                    <a:chExt cx="189970" cy="59431"/>
                  </a:xfrm>
                </p:grpSpPr>
                <p:sp>
                  <p:nvSpPr>
                    <p:cNvPr id="73" name="Freeform 73"/>
                    <p:cNvSpPr/>
                    <p:nvPr/>
                  </p:nvSpPr>
                  <p:spPr>
                    <a:xfrm>
                      <a:off x="0" y="0"/>
                      <a:ext cx="189970" cy="59431"/>
                    </a:xfrm>
                    <a:custGeom>
                      <a:avLst/>
                      <a:gdLst/>
                      <a:ahLst/>
                      <a:cxnLst/>
                      <a:rect l="l" t="t" r="r" b="b"/>
                      <a:pathLst>
                        <a:path w="189970" h="59431">
                          <a:moveTo>
                            <a:pt x="0" y="0"/>
                          </a:moveTo>
                          <a:lnTo>
                            <a:pt x="189970" y="0"/>
                          </a:lnTo>
                          <a:lnTo>
                            <a:pt x="189970" y="59431"/>
                          </a:lnTo>
                          <a:lnTo>
                            <a:pt x="0" y="59431"/>
                          </a:lnTo>
                          <a:close/>
                        </a:path>
                      </a:pathLst>
                    </a:custGeom>
                    <a:solidFill>
                      <a:srgbClr val="DD3A44"/>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4" name="TextBox 74"/>
                    <p:cNvSpPr txBox="1"/>
                    <p:nvPr/>
                  </p:nvSpPr>
                  <p:spPr>
                    <a:xfrm>
                      <a:off x="0" y="-57150"/>
                      <a:ext cx="812800" cy="869950"/>
                    </a:xfrm>
                    <a:prstGeom prst="rect">
                      <a:avLst/>
                    </a:prstGeom>
                  </p:spPr>
                  <p:txBody>
                    <a:bodyPr lIns="47625" tIns="47625" rIns="47625" bIns="47625" rtlCol="0" anchor="ctr"/>
                    <a:lstStyle/>
                    <a:p>
                      <a:pPr marL="0" marR="0" lvl="0" indent="0" algn="ctr" defTabSz="609630" rtl="0" eaLnBrk="1" fontAlgn="auto" latinLnBrk="0" hangingPunct="1">
                        <a:lnSpc>
                          <a:spcPts val="3807"/>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75" name="Group 75">
                    <a:extLst>
                      <a:ext uri="{C183D7F6-B498-43B3-948B-1728B52AA6E4}">
                        <adec:decorative xmlns:adec="http://schemas.microsoft.com/office/drawing/2017/decorative" val="1"/>
                      </a:ext>
                    </a:extLst>
                  </p:cNvPr>
                  <p:cNvGrpSpPr/>
                  <p:nvPr/>
                </p:nvGrpSpPr>
                <p:grpSpPr>
                  <a:xfrm rot="-10800000">
                    <a:off x="6104472" y="4048276"/>
                    <a:ext cx="1191105" cy="266478"/>
                    <a:chOff x="0" y="0"/>
                    <a:chExt cx="570855" cy="127714"/>
                  </a:xfrm>
                </p:grpSpPr>
                <p:sp>
                  <p:nvSpPr>
                    <p:cNvPr id="76" name="Freeform 76"/>
                    <p:cNvSpPr/>
                    <p:nvPr/>
                  </p:nvSpPr>
                  <p:spPr>
                    <a:xfrm>
                      <a:off x="0" y="0"/>
                      <a:ext cx="570856" cy="127714"/>
                    </a:xfrm>
                    <a:custGeom>
                      <a:avLst/>
                      <a:gdLst/>
                      <a:ahLst/>
                      <a:cxnLst/>
                      <a:rect l="l" t="t" r="r" b="b"/>
                      <a:pathLst>
                        <a:path w="570856" h="127714">
                          <a:moveTo>
                            <a:pt x="0" y="0"/>
                          </a:moveTo>
                          <a:lnTo>
                            <a:pt x="570856" y="0"/>
                          </a:lnTo>
                          <a:lnTo>
                            <a:pt x="570856" y="127714"/>
                          </a:lnTo>
                          <a:lnTo>
                            <a:pt x="0" y="127714"/>
                          </a:lnTo>
                          <a:close/>
                        </a:path>
                      </a:pathLst>
                    </a:custGeom>
                    <a:solidFill>
                      <a:srgbClr val="DD3A44"/>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7" name="TextBox 77"/>
                    <p:cNvSpPr txBox="1"/>
                    <p:nvPr/>
                  </p:nvSpPr>
                  <p:spPr>
                    <a:xfrm>
                      <a:off x="0" y="-28575"/>
                      <a:ext cx="812800" cy="841375"/>
                    </a:xfrm>
                    <a:prstGeom prst="rect">
                      <a:avLst/>
                    </a:prstGeom>
                  </p:spPr>
                  <p:txBody>
                    <a:bodyPr lIns="22197" tIns="22197" rIns="22197" bIns="22197" rtlCol="0" anchor="ctr"/>
                    <a:lstStyle/>
                    <a:p>
                      <a:pPr marL="0" marR="0" lvl="0" indent="0" algn="ctr" defTabSz="609630" rtl="0" eaLnBrk="1" fontAlgn="auto" latinLnBrk="0" hangingPunct="1">
                        <a:lnSpc>
                          <a:spcPts val="1774"/>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78" name="Group 78">
                    <a:extLst>
                      <a:ext uri="{C183D7F6-B498-43B3-948B-1728B52AA6E4}">
                        <adec:decorative xmlns:adec="http://schemas.microsoft.com/office/drawing/2017/decorative" val="1"/>
                      </a:ext>
                    </a:extLst>
                  </p:cNvPr>
                  <p:cNvGrpSpPr/>
                  <p:nvPr/>
                </p:nvGrpSpPr>
                <p:grpSpPr>
                  <a:xfrm rot="-10800000">
                    <a:off x="9467128" y="5869287"/>
                    <a:ext cx="2724872" cy="266478"/>
                    <a:chOff x="0" y="0"/>
                    <a:chExt cx="564746" cy="127714"/>
                  </a:xfrm>
                </p:grpSpPr>
                <p:sp>
                  <p:nvSpPr>
                    <p:cNvPr id="79" name="Freeform 79"/>
                    <p:cNvSpPr/>
                    <p:nvPr/>
                  </p:nvSpPr>
                  <p:spPr>
                    <a:xfrm>
                      <a:off x="0" y="0"/>
                      <a:ext cx="564746" cy="127714"/>
                    </a:xfrm>
                    <a:custGeom>
                      <a:avLst/>
                      <a:gdLst/>
                      <a:ahLst/>
                      <a:cxnLst/>
                      <a:rect l="l" t="t" r="r" b="b"/>
                      <a:pathLst>
                        <a:path w="564746" h="127714">
                          <a:moveTo>
                            <a:pt x="0" y="0"/>
                          </a:moveTo>
                          <a:lnTo>
                            <a:pt x="564746" y="0"/>
                          </a:lnTo>
                          <a:lnTo>
                            <a:pt x="564746" y="127714"/>
                          </a:lnTo>
                          <a:lnTo>
                            <a:pt x="0" y="127714"/>
                          </a:lnTo>
                          <a:close/>
                        </a:path>
                      </a:pathLst>
                    </a:custGeom>
                    <a:solidFill>
                      <a:srgbClr val="ED8B00"/>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0" name="TextBox 80"/>
                    <p:cNvSpPr txBox="1"/>
                    <p:nvPr/>
                  </p:nvSpPr>
                  <p:spPr>
                    <a:xfrm>
                      <a:off x="0" y="-28575"/>
                      <a:ext cx="812800" cy="841375"/>
                    </a:xfrm>
                    <a:prstGeom prst="rect">
                      <a:avLst/>
                    </a:prstGeom>
                  </p:spPr>
                  <p:txBody>
                    <a:bodyPr lIns="22197" tIns="22197" rIns="22197" bIns="22197" rtlCol="0" anchor="ctr"/>
                    <a:lstStyle/>
                    <a:p>
                      <a:pPr marL="0" marR="0" lvl="0" indent="0" algn="ctr" defTabSz="609630" rtl="0" eaLnBrk="1" fontAlgn="auto" latinLnBrk="0" hangingPunct="1">
                        <a:lnSpc>
                          <a:spcPts val="1774"/>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pic>
                <p:nvPicPr>
                  <p:cNvPr id="82" name="Picture 82">
                    <a:extLst>
                      <a:ext uri="{C183D7F6-B498-43B3-948B-1728B52AA6E4}">
                        <adec:decorative xmlns:adec="http://schemas.microsoft.com/office/drawing/2017/decorative" val="1"/>
                      </a:ext>
                    </a:extLst>
                  </p:cNvPr>
                  <p:cNvPicPr>
                    <a:picLocks noChangeAspect="1"/>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rcRect/>
                  <a:stretch>
                    <a:fillRect/>
                  </a:stretch>
                </p:blipFill>
                <p:spPr>
                  <a:xfrm rot="-5400000">
                    <a:off x="9028462" y="5567672"/>
                    <a:ext cx="580071" cy="580071"/>
                  </a:xfrm>
                  <a:prstGeom prst="rect">
                    <a:avLst/>
                  </a:prstGeom>
                </p:spPr>
              </p:pic>
              <p:grpSp>
                <p:nvGrpSpPr>
                  <p:cNvPr id="83" name="Group 83">
                    <a:extLst>
                      <a:ext uri="{C183D7F6-B498-43B3-948B-1728B52AA6E4}">
                        <adec:decorative xmlns:adec="http://schemas.microsoft.com/office/drawing/2017/decorative" val="1"/>
                      </a:ext>
                    </a:extLst>
                  </p:cNvPr>
                  <p:cNvGrpSpPr/>
                  <p:nvPr/>
                </p:nvGrpSpPr>
                <p:grpSpPr>
                  <a:xfrm rot="-5400000">
                    <a:off x="9031822" y="5341911"/>
                    <a:ext cx="253421" cy="260139"/>
                    <a:chOff x="0" y="0"/>
                    <a:chExt cx="130177" cy="133628"/>
                  </a:xfrm>
                </p:grpSpPr>
                <p:sp>
                  <p:nvSpPr>
                    <p:cNvPr id="84" name="Freeform 84"/>
                    <p:cNvSpPr/>
                    <p:nvPr/>
                  </p:nvSpPr>
                  <p:spPr>
                    <a:xfrm>
                      <a:off x="0" y="0"/>
                      <a:ext cx="130177" cy="133628"/>
                    </a:xfrm>
                    <a:custGeom>
                      <a:avLst/>
                      <a:gdLst/>
                      <a:ahLst/>
                      <a:cxnLst/>
                      <a:rect l="l" t="t" r="r" b="b"/>
                      <a:pathLst>
                        <a:path w="130177" h="133628">
                          <a:moveTo>
                            <a:pt x="0" y="0"/>
                          </a:moveTo>
                          <a:lnTo>
                            <a:pt x="130177" y="0"/>
                          </a:lnTo>
                          <a:lnTo>
                            <a:pt x="130177" y="133628"/>
                          </a:lnTo>
                          <a:lnTo>
                            <a:pt x="0" y="133628"/>
                          </a:lnTo>
                          <a:close/>
                        </a:path>
                      </a:pathLst>
                    </a:custGeom>
                    <a:solidFill>
                      <a:srgbClr val="ED8B00"/>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5" name="TextBox 85"/>
                    <p:cNvSpPr txBox="1"/>
                    <p:nvPr/>
                  </p:nvSpPr>
                  <p:spPr>
                    <a:xfrm>
                      <a:off x="0" y="-28575"/>
                      <a:ext cx="812800" cy="841375"/>
                    </a:xfrm>
                    <a:prstGeom prst="rect">
                      <a:avLst/>
                    </a:prstGeom>
                  </p:spPr>
                  <p:txBody>
                    <a:bodyPr lIns="20710" tIns="20710" rIns="20710" bIns="20710" rtlCol="0" anchor="ctr"/>
                    <a:lstStyle/>
                    <a:p>
                      <a:pPr marL="0" marR="0" lvl="0" indent="0" algn="ctr" defTabSz="609630" rtl="0" eaLnBrk="1" fontAlgn="auto" latinLnBrk="0" hangingPunct="1">
                        <a:lnSpc>
                          <a:spcPts val="1655"/>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pic>
                <p:nvPicPr>
                  <p:cNvPr id="86" name="Picture 86">
                    <a:extLst>
                      <a:ext uri="{C183D7F6-B498-43B3-948B-1728B52AA6E4}">
                        <adec:decorative xmlns:adec="http://schemas.microsoft.com/office/drawing/2017/decorative" val="1"/>
                      </a:ext>
                    </a:extLst>
                  </p:cNvPr>
                  <p:cNvPicPr>
                    <a:picLocks noChangeAspect="1"/>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rcRect/>
                  <a:stretch>
                    <a:fillRect/>
                  </a:stretch>
                </p:blipFill>
                <p:spPr>
                  <a:xfrm rot="5400000">
                    <a:off x="8708531" y="4838235"/>
                    <a:ext cx="580071" cy="580071"/>
                  </a:xfrm>
                  <a:prstGeom prst="rect">
                    <a:avLst/>
                  </a:prstGeom>
                </p:spPr>
              </p:pic>
              <p:grpSp>
                <p:nvGrpSpPr>
                  <p:cNvPr id="87" name="Group 87">
                    <a:extLst>
                      <a:ext uri="{C183D7F6-B498-43B3-948B-1728B52AA6E4}">
                        <adec:decorative xmlns:adec="http://schemas.microsoft.com/office/drawing/2017/decorative" val="1"/>
                      </a:ext>
                    </a:extLst>
                  </p:cNvPr>
                  <p:cNvGrpSpPr/>
                  <p:nvPr/>
                </p:nvGrpSpPr>
                <p:grpSpPr>
                  <a:xfrm rot="-10800000">
                    <a:off x="8381597" y="4838236"/>
                    <a:ext cx="326935" cy="266478"/>
                    <a:chOff x="0" y="0"/>
                    <a:chExt cx="156689" cy="127714"/>
                  </a:xfrm>
                </p:grpSpPr>
                <p:sp>
                  <p:nvSpPr>
                    <p:cNvPr id="88" name="Freeform 88"/>
                    <p:cNvSpPr/>
                    <p:nvPr/>
                  </p:nvSpPr>
                  <p:spPr>
                    <a:xfrm>
                      <a:off x="0" y="0"/>
                      <a:ext cx="156689" cy="127714"/>
                    </a:xfrm>
                    <a:custGeom>
                      <a:avLst/>
                      <a:gdLst/>
                      <a:ahLst/>
                      <a:cxnLst/>
                      <a:rect l="l" t="t" r="r" b="b"/>
                      <a:pathLst>
                        <a:path w="156689" h="127714">
                          <a:moveTo>
                            <a:pt x="0" y="0"/>
                          </a:moveTo>
                          <a:lnTo>
                            <a:pt x="156689" y="0"/>
                          </a:lnTo>
                          <a:lnTo>
                            <a:pt x="156689" y="127714"/>
                          </a:lnTo>
                          <a:lnTo>
                            <a:pt x="0" y="127714"/>
                          </a:lnTo>
                          <a:close/>
                        </a:path>
                      </a:pathLst>
                    </a:custGeom>
                    <a:solidFill>
                      <a:srgbClr val="004461"/>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9" name="TextBox 89"/>
                    <p:cNvSpPr txBox="1"/>
                    <p:nvPr/>
                  </p:nvSpPr>
                  <p:spPr>
                    <a:xfrm>
                      <a:off x="0" y="-28575"/>
                      <a:ext cx="812800" cy="841375"/>
                    </a:xfrm>
                    <a:prstGeom prst="rect">
                      <a:avLst/>
                    </a:prstGeom>
                  </p:spPr>
                  <p:txBody>
                    <a:bodyPr lIns="22197" tIns="22197" rIns="22197" bIns="22197" rtlCol="0" anchor="ctr"/>
                    <a:lstStyle/>
                    <a:p>
                      <a:pPr marL="0" marR="0" lvl="0" indent="0" algn="ctr" defTabSz="609630" rtl="0" eaLnBrk="1" fontAlgn="auto" latinLnBrk="0" hangingPunct="1">
                        <a:lnSpc>
                          <a:spcPts val="1774"/>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pic>
                <p:nvPicPr>
                  <p:cNvPr id="90" name="Picture 90">
                    <a:extLst>
                      <a:ext uri="{C183D7F6-B498-43B3-948B-1728B52AA6E4}">
                        <adec:decorative xmlns:adec="http://schemas.microsoft.com/office/drawing/2017/decorative" val="1"/>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a:fillRect/>
                  </a:stretch>
                </p:blipFill>
                <p:spPr>
                  <a:xfrm>
                    <a:off x="7801366" y="4838235"/>
                    <a:ext cx="609247" cy="609247"/>
                  </a:xfrm>
                  <a:prstGeom prst="rect">
                    <a:avLst/>
                  </a:prstGeom>
                </p:spPr>
              </p:pic>
              <p:grpSp>
                <p:nvGrpSpPr>
                  <p:cNvPr id="91" name="Group 91">
                    <a:extLst>
                      <a:ext uri="{C183D7F6-B498-43B3-948B-1728B52AA6E4}">
                        <adec:decorative xmlns:adec="http://schemas.microsoft.com/office/drawing/2017/decorative" val="1"/>
                      </a:ext>
                    </a:extLst>
                  </p:cNvPr>
                  <p:cNvGrpSpPr/>
                  <p:nvPr/>
                </p:nvGrpSpPr>
                <p:grpSpPr>
                  <a:xfrm rot="-10800000">
                    <a:off x="6394508" y="5755934"/>
                    <a:ext cx="1145250" cy="266478"/>
                    <a:chOff x="0" y="0"/>
                    <a:chExt cx="548879" cy="127714"/>
                  </a:xfrm>
                </p:grpSpPr>
                <p:sp>
                  <p:nvSpPr>
                    <p:cNvPr id="92" name="Freeform 92"/>
                    <p:cNvSpPr/>
                    <p:nvPr/>
                  </p:nvSpPr>
                  <p:spPr>
                    <a:xfrm>
                      <a:off x="0" y="0"/>
                      <a:ext cx="548879" cy="127714"/>
                    </a:xfrm>
                    <a:custGeom>
                      <a:avLst/>
                      <a:gdLst/>
                      <a:ahLst/>
                      <a:cxnLst/>
                      <a:rect l="l" t="t" r="r" b="b"/>
                      <a:pathLst>
                        <a:path w="548879" h="127714">
                          <a:moveTo>
                            <a:pt x="0" y="0"/>
                          </a:moveTo>
                          <a:lnTo>
                            <a:pt x="548879" y="0"/>
                          </a:lnTo>
                          <a:lnTo>
                            <a:pt x="548879" y="127714"/>
                          </a:lnTo>
                          <a:lnTo>
                            <a:pt x="0" y="127714"/>
                          </a:lnTo>
                          <a:close/>
                        </a:path>
                      </a:pathLst>
                    </a:custGeom>
                    <a:solidFill>
                      <a:srgbClr val="004461"/>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3" name="TextBox 93"/>
                    <p:cNvSpPr txBox="1"/>
                    <p:nvPr/>
                  </p:nvSpPr>
                  <p:spPr>
                    <a:xfrm>
                      <a:off x="0" y="-28575"/>
                      <a:ext cx="812800" cy="841375"/>
                    </a:xfrm>
                    <a:prstGeom prst="rect">
                      <a:avLst/>
                    </a:prstGeom>
                  </p:spPr>
                  <p:txBody>
                    <a:bodyPr lIns="22197" tIns="22197" rIns="22197" bIns="22197" rtlCol="0" anchor="ctr"/>
                    <a:lstStyle/>
                    <a:p>
                      <a:pPr marL="0" marR="0" lvl="0" indent="0" algn="ctr" defTabSz="609630" rtl="0" eaLnBrk="1" fontAlgn="auto" latinLnBrk="0" hangingPunct="1">
                        <a:lnSpc>
                          <a:spcPts val="1774"/>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94" name="Group 94">
                    <a:extLst>
                      <a:ext uri="{C183D7F6-B498-43B3-948B-1728B52AA6E4}">
                        <adec:decorative xmlns:adec="http://schemas.microsoft.com/office/drawing/2017/decorative" val="1"/>
                      </a:ext>
                    </a:extLst>
                  </p:cNvPr>
                  <p:cNvGrpSpPr/>
                  <p:nvPr/>
                </p:nvGrpSpPr>
                <p:grpSpPr>
                  <a:xfrm rot="-10800000">
                    <a:off x="125195" y="5899125"/>
                    <a:ext cx="1132303" cy="266478"/>
                    <a:chOff x="0" y="0"/>
                    <a:chExt cx="564746" cy="127714"/>
                  </a:xfrm>
                </p:grpSpPr>
                <p:sp>
                  <p:nvSpPr>
                    <p:cNvPr id="95" name="Freeform 95"/>
                    <p:cNvSpPr/>
                    <p:nvPr/>
                  </p:nvSpPr>
                  <p:spPr>
                    <a:xfrm>
                      <a:off x="0" y="0"/>
                      <a:ext cx="564746" cy="127714"/>
                    </a:xfrm>
                    <a:custGeom>
                      <a:avLst/>
                      <a:gdLst/>
                      <a:ahLst/>
                      <a:cxnLst/>
                      <a:rect l="l" t="t" r="r" b="b"/>
                      <a:pathLst>
                        <a:path w="564746" h="127714">
                          <a:moveTo>
                            <a:pt x="0" y="0"/>
                          </a:moveTo>
                          <a:lnTo>
                            <a:pt x="564746" y="0"/>
                          </a:lnTo>
                          <a:lnTo>
                            <a:pt x="564746" y="127714"/>
                          </a:lnTo>
                          <a:lnTo>
                            <a:pt x="0" y="127714"/>
                          </a:lnTo>
                          <a:close/>
                        </a:path>
                      </a:pathLst>
                    </a:custGeom>
                    <a:solidFill>
                      <a:srgbClr val="9A3269"/>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6" name="TextBox 96"/>
                    <p:cNvSpPr txBox="1"/>
                    <p:nvPr/>
                  </p:nvSpPr>
                  <p:spPr>
                    <a:xfrm>
                      <a:off x="0" y="-28575"/>
                      <a:ext cx="812800" cy="841375"/>
                    </a:xfrm>
                    <a:prstGeom prst="rect">
                      <a:avLst/>
                    </a:prstGeom>
                  </p:spPr>
                  <p:txBody>
                    <a:bodyPr lIns="22197" tIns="22197" rIns="22197" bIns="22197" rtlCol="0" anchor="ctr"/>
                    <a:lstStyle/>
                    <a:p>
                      <a:pPr marL="0" marR="0" lvl="0" indent="0" algn="ctr" defTabSz="609630" rtl="0" eaLnBrk="1" fontAlgn="auto" latinLnBrk="0" hangingPunct="1">
                        <a:lnSpc>
                          <a:spcPts val="1774"/>
                        </a:lnSpc>
                        <a:spcBef>
                          <a:spcPts val="0"/>
                        </a:spcBef>
                        <a:spcAft>
                          <a:spcPts val="0"/>
                        </a:spcAft>
                        <a:buClrTx/>
                        <a:buSzTx/>
                        <a:buFontTx/>
                        <a:buNone/>
                        <a:tabLst/>
                        <a:defRPr/>
                      </a:pPr>
                      <a:endParaRPr kumimoji="0" sz="1687"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pic>
                <p:nvPicPr>
                  <p:cNvPr id="98" name="Picture 98">
                    <a:extLst>
                      <a:ext uri="{C183D7F6-B498-43B3-948B-1728B52AA6E4}">
                        <adec:decorative xmlns:adec="http://schemas.microsoft.com/office/drawing/2017/decorative" val="1"/>
                      </a:ext>
                    </a:extLst>
                  </p:cNvPr>
                  <p:cNvPicPr>
                    <a:picLocks noChangeAspect="1"/>
                  </p:cNvPicPr>
                  <p:nvPr/>
                </p:nvPicPr>
                <p:blipFill>
                  <a:blip r:embed="rId18" cstate="print">
                    <a:alphaModFix/>
                    <a:extLst>
                      <a:ext uri="{28A0092B-C50C-407E-A947-70E740481C1C}">
                        <a14:useLocalDpi xmlns:a14="http://schemas.microsoft.com/office/drawing/2010/main" val="0"/>
                      </a:ext>
                      <a:ext uri="{96DAC541-7B7A-43D3-8B79-37D633B846F1}">
                        <asvg:svgBlip xmlns:asvg="http://schemas.microsoft.com/office/drawing/2016/SVG/main" r:embed="rId19"/>
                      </a:ext>
                    </a:extLst>
                  </a:blip>
                  <a:srcRect/>
                  <a:stretch>
                    <a:fillRect/>
                  </a:stretch>
                </p:blipFill>
                <p:spPr>
                  <a:xfrm>
                    <a:off x="5939081" y="5127976"/>
                    <a:ext cx="485433" cy="516418"/>
                  </a:xfrm>
                  <a:prstGeom prst="rect">
                    <a:avLst/>
                  </a:prstGeom>
                </p:spPr>
              </p:pic>
              <p:pic>
                <p:nvPicPr>
                  <p:cNvPr id="100" name="Picture 100">
                    <a:extLst>
                      <a:ext uri="{C183D7F6-B498-43B3-948B-1728B52AA6E4}">
                        <adec:decorative xmlns:adec="http://schemas.microsoft.com/office/drawing/2017/decorative" val="1"/>
                      </a:ext>
                    </a:extLst>
                  </p:cNvPr>
                  <p:cNvPicPr>
                    <a:picLocks noChangeAspect="1"/>
                  </p:cNvPicPr>
                  <p:nvPr/>
                </p:nvPicPr>
                <p:blipFill>
                  <a:blip r:embed="rId20" cstate="print">
                    <a:alphaModFix/>
                    <a:extLst>
                      <a:ext uri="{28A0092B-C50C-407E-A947-70E740481C1C}">
                        <a14:useLocalDpi xmlns:a14="http://schemas.microsoft.com/office/drawing/2010/main" val="0"/>
                      </a:ext>
                      <a:ext uri="{96DAC541-7B7A-43D3-8B79-37D633B846F1}">
                        <asvg:svgBlip xmlns:asvg="http://schemas.microsoft.com/office/drawing/2016/SVG/main" r:embed="rId21"/>
                      </a:ext>
                    </a:extLst>
                  </a:blip>
                  <a:srcRect/>
                  <a:stretch>
                    <a:fillRect/>
                  </a:stretch>
                </p:blipFill>
                <p:spPr>
                  <a:xfrm>
                    <a:off x="1536904" y="4633639"/>
                    <a:ext cx="433745" cy="431589"/>
                  </a:xfrm>
                  <a:prstGeom prst="rect">
                    <a:avLst/>
                  </a:prstGeom>
                </p:spPr>
              </p:pic>
              <p:pic>
                <p:nvPicPr>
                  <p:cNvPr id="101" name="Picture 101">
                    <a:extLst>
                      <a:ext uri="{C183D7F6-B498-43B3-948B-1728B52AA6E4}">
                        <adec:decorative xmlns:adec="http://schemas.microsoft.com/office/drawing/2017/decorative" val="1"/>
                      </a:ext>
                    </a:extLst>
                  </p:cNvPr>
                  <p:cNvPicPr>
                    <a:picLocks noChangeAspect="1"/>
                  </p:cNvPicPr>
                  <p:nvPr/>
                </p:nvPicPr>
                <p:blipFill>
                  <a:blip r:embed="rId22" cstate="print">
                    <a:alphaModFix/>
                    <a:extLst>
                      <a:ext uri="{28A0092B-C50C-407E-A947-70E740481C1C}">
                        <a14:useLocalDpi xmlns:a14="http://schemas.microsoft.com/office/drawing/2010/main" val="0"/>
                      </a:ext>
                      <a:ext uri="{96DAC541-7B7A-43D3-8B79-37D633B846F1}">
                        <asvg:svgBlip xmlns:asvg="http://schemas.microsoft.com/office/drawing/2016/SVG/main" r:embed="rId23"/>
                      </a:ext>
                    </a:extLst>
                  </a:blip>
                  <a:srcRect/>
                  <a:stretch>
                    <a:fillRect/>
                  </a:stretch>
                </p:blipFill>
                <p:spPr>
                  <a:xfrm>
                    <a:off x="2352757" y="322656"/>
                    <a:ext cx="646459" cy="651345"/>
                  </a:xfrm>
                  <a:prstGeom prst="rect">
                    <a:avLst/>
                  </a:prstGeom>
                </p:spPr>
              </p:pic>
              <p:pic>
                <p:nvPicPr>
                  <p:cNvPr id="108" name="Picture 108">
                    <a:extLst>
                      <a:ext uri="{C183D7F6-B498-43B3-948B-1728B52AA6E4}">
                        <adec:decorative xmlns:adec="http://schemas.microsoft.com/office/drawing/2017/decorative" val="1"/>
                      </a:ext>
                    </a:extLst>
                  </p:cNvPr>
                  <p:cNvPicPr>
                    <a:picLocks noChangeAspect="1"/>
                  </p:cNvPicPr>
                  <p:nvPr/>
                </p:nvPicPr>
                <p:blipFill>
                  <a:blip r:embed="rId24" cstate="print">
                    <a:alphaModFix/>
                    <a:extLst>
                      <a:ext uri="{28A0092B-C50C-407E-A947-70E740481C1C}">
                        <a14:useLocalDpi xmlns:a14="http://schemas.microsoft.com/office/drawing/2010/main" val="0"/>
                      </a:ext>
                      <a:ext uri="{96DAC541-7B7A-43D3-8B79-37D633B846F1}">
                        <asvg:svgBlip xmlns:asvg="http://schemas.microsoft.com/office/drawing/2016/SVG/main" r:embed="rId25"/>
                      </a:ext>
                    </a:extLst>
                  </a:blip>
                  <a:srcRect/>
                  <a:stretch>
                    <a:fillRect/>
                  </a:stretch>
                </p:blipFill>
                <p:spPr>
                  <a:xfrm>
                    <a:off x="1469061" y="3809651"/>
                    <a:ext cx="596033" cy="473103"/>
                  </a:xfrm>
                  <a:prstGeom prst="rect">
                    <a:avLst/>
                  </a:prstGeom>
                  <a:effectLst/>
                </p:spPr>
              </p:pic>
              <p:pic>
                <p:nvPicPr>
                  <p:cNvPr id="112" name="Picture 112">
                    <a:extLst>
                      <a:ext uri="{C183D7F6-B498-43B3-948B-1728B52AA6E4}">
                        <adec:decorative xmlns:adec="http://schemas.microsoft.com/office/drawing/2017/decorative" val="1"/>
                      </a:ext>
                    </a:extLst>
                  </p:cNvPr>
                  <p:cNvPicPr>
                    <a:picLocks noChangeAspect="1"/>
                  </p:cNvPicPr>
                  <p:nvPr/>
                </p:nvPicPr>
                <p:blipFill>
                  <a:blip r:embed="rId26" cstate="print">
                    <a:alphaModFix/>
                    <a:extLst>
                      <a:ext uri="{28A0092B-C50C-407E-A947-70E740481C1C}">
                        <a14:useLocalDpi xmlns:a14="http://schemas.microsoft.com/office/drawing/2010/main" val="0"/>
                      </a:ext>
                      <a:ext uri="{96DAC541-7B7A-43D3-8B79-37D633B846F1}">
                        <asvg:svgBlip xmlns:asvg="http://schemas.microsoft.com/office/drawing/2016/SVG/main" r:embed="rId27"/>
                      </a:ext>
                    </a:extLst>
                  </a:blip>
                  <a:srcRect/>
                  <a:stretch>
                    <a:fillRect/>
                  </a:stretch>
                </p:blipFill>
                <p:spPr>
                  <a:xfrm>
                    <a:off x="7959238" y="2317757"/>
                    <a:ext cx="597767" cy="597767"/>
                  </a:xfrm>
                  <a:prstGeom prst="rect">
                    <a:avLst/>
                  </a:prstGeom>
                </p:spPr>
              </p:pic>
              <p:pic>
                <p:nvPicPr>
                  <p:cNvPr id="115" name="Picture 115">
                    <a:extLst>
                      <a:ext uri="{C183D7F6-B498-43B3-948B-1728B52AA6E4}">
                        <adec:decorative xmlns:adec="http://schemas.microsoft.com/office/drawing/2017/decorative" val="1"/>
                      </a:ext>
                    </a:extLst>
                  </p:cNvPr>
                  <p:cNvPicPr>
                    <a:picLocks noChangeAspect="1"/>
                  </p:cNvPicPr>
                  <p:nvPr/>
                </p:nvPicPr>
                <p:blipFill>
                  <a:blip r:embed="rId28" cstate="print">
                    <a:alphaModFix/>
                    <a:extLst>
                      <a:ext uri="{28A0092B-C50C-407E-A947-70E740481C1C}">
                        <a14:useLocalDpi xmlns:a14="http://schemas.microsoft.com/office/drawing/2010/main" val="0"/>
                      </a:ext>
                      <a:ext uri="{96DAC541-7B7A-43D3-8B79-37D633B846F1}">
                        <asvg:svgBlip xmlns:asvg="http://schemas.microsoft.com/office/drawing/2016/SVG/main" r:embed="rId29"/>
                      </a:ext>
                    </a:extLst>
                  </a:blip>
                  <a:srcRect/>
                  <a:stretch>
                    <a:fillRect/>
                  </a:stretch>
                </p:blipFill>
                <p:spPr>
                  <a:xfrm flipH="1">
                    <a:off x="4919793" y="4732754"/>
                    <a:ext cx="505556" cy="505556"/>
                  </a:xfrm>
                  <a:prstGeom prst="rect">
                    <a:avLst/>
                  </a:prstGeom>
                </p:spPr>
              </p:pic>
              <p:pic>
                <p:nvPicPr>
                  <p:cNvPr id="116" name="Picture 116">
                    <a:extLst>
                      <a:ext uri="{C183D7F6-B498-43B3-948B-1728B52AA6E4}">
                        <adec:decorative xmlns:adec="http://schemas.microsoft.com/office/drawing/2017/decorative" val="1"/>
                      </a:ext>
                    </a:extLst>
                  </p:cNvPr>
                  <p:cNvPicPr>
                    <a:picLocks noChangeAspect="1"/>
                  </p:cNvPicPr>
                  <p:nvPr/>
                </p:nvPicPr>
                <p:blipFill rotWithShape="1">
                  <a:blip r:embed="rId30" cstate="print">
                    <a:alphaModFix/>
                    <a:extLst>
                      <a:ext uri="{28A0092B-C50C-407E-A947-70E740481C1C}">
                        <a14:useLocalDpi xmlns:a14="http://schemas.microsoft.com/office/drawing/2010/main" val="0"/>
                      </a:ext>
                      <a:ext uri="{96DAC541-7B7A-43D3-8B79-37D633B846F1}">
                        <asvg:svgBlip xmlns:asvg="http://schemas.microsoft.com/office/drawing/2016/SVG/main" r:embed="rId31"/>
                      </a:ext>
                    </a:extLst>
                  </a:blip>
                  <a:srcRect l="-4371" t="-9534" b="-7883"/>
                  <a:stretch/>
                </p:blipFill>
                <p:spPr>
                  <a:xfrm>
                    <a:off x="6821352" y="3429001"/>
                    <a:ext cx="536641" cy="556176"/>
                  </a:xfrm>
                  <a:prstGeom prst="rect">
                    <a:avLst/>
                  </a:prstGeom>
                </p:spPr>
              </p:pic>
            </p:grpSp>
            <p:pic>
              <p:nvPicPr>
                <p:cNvPr id="152" name="Picture 99">
                  <a:extLst>
                    <a:ext uri="{FF2B5EF4-FFF2-40B4-BE49-F238E27FC236}">
                      <a16:creationId xmlns:a16="http://schemas.microsoft.com/office/drawing/2014/main" id="{66E9BDFD-2259-1E7A-955B-229F0F0B5644}"/>
                    </a:ext>
                    <a:ext uri="{C183D7F6-B498-43B3-948B-1728B52AA6E4}">
                      <adec:decorative xmlns:adec="http://schemas.microsoft.com/office/drawing/2017/decorative" val="1"/>
                    </a:ext>
                  </a:extLst>
                </p:cNvPr>
                <p:cNvPicPr>
                  <a:picLocks noChangeAspect="1"/>
                </p:cNvPicPr>
                <p:nvPr/>
              </p:nvPicPr>
              <p:blipFill>
                <a:blip r:embed="rId32" cstate="print">
                  <a:alphaModFix/>
                  <a:extLst>
                    <a:ext uri="{28A0092B-C50C-407E-A947-70E740481C1C}">
                      <a14:useLocalDpi xmlns:a14="http://schemas.microsoft.com/office/drawing/2010/main" val="0"/>
                    </a:ext>
                    <a:ext uri="{96DAC541-7B7A-43D3-8B79-37D633B846F1}">
                      <asvg:svgBlip xmlns:asvg="http://schemas.microsoft.com/office/drawing/2016/SVG/main" r:embed="rId33"/>
                    </a:ext>
                  </a:extLst>
                </a:blip>
                <a:srcRect/>
                <a:stretch>
                  <a:fillRect/>
                </a:stretch>
              </p:blipFill>
              <p:spPr>
                <a:xfrm>
                  <a:off x="3853725" y="784487"/>
                  <a:ext cx="399936" cy="533247"/>
                </a:xfrm>
                <a:prstGeom prst="rect">
                  <a:avLst/>
                </a:prstGeom>
              </p:spPr>
            </p:pic>
          </p:grpSp>
        </p:gr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3C09502-2A41-692A-6700-F9F0B145670B}"/>
              </a:ext>
            </a:extLst>
          </p:cNvPr>
          <p:cNvSpPr>
            <a:spLocks noGrp="1"/>
          </p:cNvSpPr>
          <p:nvPr>
            <p:ph type="title"/>
          </p:nvPr>
        </p:nvSpPr>
        <p:spPr/>
        <p:txBody>
          <a:bodyPr>
            <a:normAutofit/>
          </a:bodyPr>
          <a:lstStyle/>
          <a:p>
            <a:r>
              <a:rPr lang="en-GB" sz="3000" dirty="0"/>
              <a:t>Current and Future Programme Focus</a:t>
            </a:r>
          </a:p>
        </p:txBody>
      </p:sp>
      <p:sp>
        <p:nvSpPr>
          <p:cNvPr id="3" name="Text Placeholder 2">
            <a:extLst>
              <a:ext uri="{FF2B5EF4-FFF2-40B4-BE49-F238E27FC236}">
                <a16:creationId xmlns:a16="http://schemas.microsoft.com/office/drawing/2014/main" id="{8842E53B-C63F-24D5-6B9A-186CC1081596}"/>
              </a:ext>
            </a:extLst>
          </p:cNvPr>
          <p:cNvSpPr>
            <a:spLocks noGrp="1"/>
          </p:cNvSpPr>
          <p:nvPr>
            <p:ph idx="1"/>
          </p:nvPr>
        </p:nvSpPr>
        <p:spPr>
          <a:xfrm>
            <a:off x="838200" y="1286267"/>
            <a:ext cx="10515600" cy="4690019"/>
          </a:xfrm>
        </p:spPr>
        <p:txBody>
          <a:bodyPr>
            <a:normAutofit fontScale="92500" lnSpcReduction="10000"/>
          </a:bodyPr>
          <a:lstStyle/>
          <a:p>
            <a:pPr marL="0" indent="0">
              <a:buNone/>
            </a:pPr>
            <a:r>
              <a:rPr lang="en-GB" sz="2000" dirty="0">
                <a:solidFill>
                  <a:schemeClr val="tx1"/>
                </a:solidFill>
              </a:rPr>
              <a:t>All underpinned by our Journey to work model, our current and future focus will be on: </a:t>
            </a:r>
          </a:p>
          <a:p>
            <a:r>
              <a:rPr lang="en-GB" sz="2000" dirty="0">
                <a:solidFill>
                  <a:schemeClr val="tx1"/>
                </a:solidFill>
              </a:rPr>
              <a:t>System workforce planning and data – including Social Care </a:t>
            </a:r>
          </a:p>
          <a:p>
            <a:r>
              <a:rPr lang="en-GB" sz="2000" dirty="0">
                <a:solidFill>
                  <a:schemeClr val="tx1"/>
                </a:solidFill>
              </a:rPr>
              <a:t>Future workforce pipeline, raising aspirations in young people</a:t>
            </a:r>
          </a:p>
          <a:p>
            <a:r>
              <a:rPr lang="en-GB" sz="2000" dirty="0">
                <a:solidFill>
                  <a:schemeClr val="tx1"/>
                </a:solidFill>
              </a:rPr>
              <a:t>Widening Participation and Access to jobs – representing our local communities </a:t>
            </a:r>
          </a:p>
          <a:p>
            <a:r>
              <a:rPr lang="en-GB" sz="2000" dirty="0">
                <a:solidFill>
                  <a:schemeClr val="tx1"/>
                </a:solidFill>
              </a:rPr>
              <a:t>Supply and attraction into health and care careers </a:t>
            </a:r>
          </a:p>
          <a:p>
            <a:r>
              <a:rPr lang="en-GB" sz="2000" dirty="0">
                <a:solidFill>
                  <a:schemeClr val="tx1"/>
                </a:solidFill>
              </a:rPr>
              <a:t>Anchor Employer – linked to population health and our fourth aim </a:t>
            </a:r>
          </a:p>
          <a:p>
            <a:r>
              <a:rPr lang="en-GB" sz="2000" dirty="0">
                <a:solidFill>
                  <a:schemeClr val="tx1"/>
                </a:solidFill>
              </a:rPr>
              <a:t>The Journey IN Work for our whole system workforce</a:t>
            </a:r>
          </a:p>
          <a:p>
            <a:r>
              <a:rPr lang="en-GB" sz="2000" dirty="0">
                <a:solidFill>
                  <a:schemeClr val="tx1"/>
                </a:solidFill>
              </a:rPr>
              <a:t>Education, Training and Development</a:t>
            </a:r>
          </a:p>
          <a:p>
            <a:r>
              <a:rPr lang="en-GB" sz="2000" dirty="0">
                <a:solidFill>
                  <a:schemeClr val="tx1"/>
                </a:solidFill>
              </a:rPr>
              <a:t>Experience, Health and Wellbeing, Retention </a:t>
            </a:r>
          </a:p>
          <a:p>
            <a:r>
              <a:rPr lang="en-GB" sz="2000" dirty="0">
                <a:solidFill>
                  <a:schemeClr val="tx1"/>
                </a:solidFill>
              </a:rPr>
              <a:t>Leadership and Culture and Organisational Development (OD)  </a:t>
            </a:r>
          </a:p>
          <a:p>
            <a:r>
              <a:rPr lang="en-GB" sz="2000" dirty="0">
                <a:solidFill>
                  <a:schemeClr val="tx1"/>
                </a:solidFill>
              </a:rPr>
              <a:t>Equality, Diversity and Inclusion </a:t>
            </a:r>
          </a:p>
          <a:p>
            <a:r>
              <a:rPr lang="en-GB" sz="2000" dirty="0">
                <a:solidFill>
                  <a:schemeClr val="tx1"/>
                </a:solidFill>
              </a:rPr>
              <a:t>Delivering People Services at Scale</a:t>
            </a:r>
          </a:p>
          <a:p>
            <a:r>
              <a:rPr lang="en-GB" sz="2000" dirty="0">
                <a:solidFill>
                  <a:schemeClr val="tx1"/>
                </a:solidFill>
              </a:rPr>
              <a:t>Strengthening partnership working, involvement and governance </a:t>
            </a:r>
          </a:p>
          <a:p>
            <a:endParaRPr lang="en-GB" sz="2000" dirty="0">
              <a:highlight>
                <a:srgbClr val="FFFF00"/>
              </a:highlight>
            </a:endParaRPr>
          </a:p>
          <a:p>
            <a:endParaRPr lang="en-GB" sz="2000" dirty="0"/>
          </a:p>
          <a:p>
            <a:endParaRPr lang="en-GB" sz="2000" dirty="0"/>
          </a:p>
          <a:p>
            <a:endParaRPr lang="en-GB" sz="2000" dirty="0"/>
          </a:p>
        </p:txBody>
      </p:sp>
      <p:sp>
        <p:nvSpPr>
          <p:cNvPr id="5" name="Footer Placeholder 12">
            <a:extLst>
              <a:ext uri="{FF2B5EF4-FFF2-40B4-BE49-F238E27FC236}">
                <a16:creationId xmlns:a16="http://schemas.microsoft.com/office/drawing/2014/main" id="{6E59B9A7-3964-C3F3-35AE-0BDBE2456694}"/>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2F86"/>
                </a:solidFill>
                <a:effectLst/>
                <a:uLnTx/>
                <a:uFillTx/>
                <a:latin typeface="Arial" panose="020B0604020202020204"/>
                <a:ea typeface="+mn-ea"/>
                <a:cs typeface="+mn-cs"/>
              </a:rPr>
              <a:t>Staffordshire and Stoke-on-Trent Integrated Care Board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2F86"/>
                </a:solidFill>
                <a:effectLst/>
                <a:uLnTx/>
                <a:uFillTx/>
                <a:latin typeface="Arial" panose="020B0604020202020204"/>
                <a:ea typeface="+mn-ea"/>
                <a:cs typeface="+mn-cs"/>
              </a:rPr>
              <a:t>
</a:t>
            </a:r>
          </a:p>
        </p:txBody>
      </p:sp>
      <p:pic>
        <p:nvPicPr>
          <p:cNvPr id="11" name="Picture 10">
            <a:extLst>
              <a:ext uri="{FF2B5EF4-FFF2-40B4-BE49-F238E27FC236}">
                <a16:creationId xmlns:a16="http://schemas.microsoft.com/office/drawing/2014/main" id="{9B0A71A3-7C6F-CCDC-95D7-8280C30582E7}"/>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606567" y="3263881"/>
            <a:ext cx="2219325" cy="2219325"/>
          </a:xfrm>
          <a:prstGeom prst="rect">
            <a:avLst/>
          </a:prstGeom>
        </p:spPr>
      </p:pic>
      <p:sp>
        <p:nvSpPr>
          <p:cNvPr id="12" name="Oval 11">
            <a:extLst>
              <a:ext uri="{FF2B5EF4-FFF2-40B4-BE49-F238E27FC236}">
                <a16:creationId xmlns:a16="http://schemas.microsoft.com/office/drawing/2014/main" id="{E63ADF33-4F32-2759-CC9F-83427AC4295B}"/>
              </a:ext>
              <a:ext uri="{C183D7F6-B498-43B3-948B-1728B52AA6E4}">
                <adec:decorative xmlns:adec="http://schemas.microsoft.com/office/drawing/2017/decorative" val="1"/>
              </a:ext>
            </a:extLst>
          </p:cNvPr>
          <p:cNvSpPr/>
          <p:nvPr/>
        </p:nvSpPr>
        <p:spPr>
          <a:xfrm>
            <a:off x="8976753" y="4936501"/>
            <a:ext cx="1101905" cy="110190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5" name="Oval 14">
            <a:extLst>
              <a:ext uri="{FF2B5EF4-FFF2-40B4-BE49-F238E27FC236}">
                <a16:creationId xmlns:a16="http://schemas.microsoft.com/office/drawing/2014/main" id="{4D7C25E9-B3D7-BB39-DABE-8F32059E5631}"/>
              </a:ext>
              <a:ext uri="{C183D7F6-B498-43B3-948B-1728B52AA6E4}">
                <adec:decorative xmlns:adec="http://schemas.microsoft.com/office/drawing/2017/decorative" val="1"/>
              </a:ext>
            </a:extLst>
          </p:cNvPr>
          <p:cNvSpPr/>
          <p:nvPr/>
        </p:nvSpPr>
        <p:spPr>
          <a:xfrm>
            <a:off x="10939462" y="2589326"/>
            <a:ext cx="380051" cy="380051"/>
          </a:xfrm>
          <a:prstGeom prst="ellipse">
            <a:avLst/>
          </a:prstGeom>
          <a:solidFill>
            <a:schemeClr val="accent6"/>
          </a:solid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40298701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5A32616-13AC-27CE-FFE7-802CD930E16A}"/>
              </a:ext>
            </a:extLst>
          </p:cNvPr>
          <p:cNvSpPr>
            <a:spLocks noGrp="1"/>
          </p:cNvSpPr>
          <p:nvPr>
            <p:ph type="ctrTitle"/>
          </p:nvPr>
        </p:nvSpPr>
        <p:spPr>
          <a:xfrm>
            <a:off x="838200" y="1106042"/>
            <a:ext cx="6477000" cy="2063306"/>
          </a:xfrm>
        </p:spPr>
        <p:txBody>
          <a:bodyPr/>
          <a:lstStyle/>
          <a:p>
            <a:r>
              <a:rPr lang="en-GB" sz="3400" dirty="0"/>
              <a:t>Quality and Safety </a:t>
            </a:r>
            <a:endParaRPr lang="en-US" sz="2800" dirty="0"/>
          </a:p>
        </p:txBody>
      </p:sp>
      <p:sp>
        <p:nvSpPr>
          <p:cNvPr id="4" name="Subtitle 3">
            <a:extLst>
              <a:ext uri="{FF2B5EF4-FFF2-40B4-BE49-F238E27FC236}">
                <a16:creationId xmlns:a16="http://schemas.microsoft.com/office/drawing/2014/main" id="{43953A90-C125-EDC2-B2F8-F7FCDB889697}"/>
              </a:ext>
            </a:extLst>
          </p:cNvPr>
          <p:cNvSpPr>
            <a:spLocks noGrp="1"/>
          </p:cNvSpPr>
          <p:nvPr>
            <p:ph type="subTitle" idx="1"/>
          </p:nvPr>
        </p:nvSpPr>
        <p:spPr>
          <a:xfrm>
            <a:off x="838200" y="3241472"/>
            <a:ext cx="6477000" cy="791947"/>
          </a:xfrm>
        </p:spPr>
        <p:txBody>
          <a:bodyPr>
            <a:normAutofit/>
          </a:bodyPr>
          <a:lstStyle/>
          <a:p>
            <a:r>
              <a:rPr lang="en-GB" sz="2800" b="1" dirty="0">
                <a:solidFill>
                  <a:srgbClr val="425563"/>
                </a:solidFill>
                <a:effectLst/>
              </a:rPr>
              <a:t>Heather Johnstone, Chief Nursing and Therapies Officer</a:t>
            </a:r>
            <a:endParaRPr lang="en-US" sz="2800" b="1" dirty="0"/>
          </a:p>
        </p:txBody>
      </p:sp>
      <p:pic>
        <p:nvPicPr>
          <p:cNvPr id="7" name="Picture Placeholder 6">
            <a:extLst>
              <a:ext uri="{FF2B5EF4-FFF2-40B4-BE49-F238E27FC236}">
                <a16:creationId xmlns:a16="http://schemas.microsoft.com/office/drawing/2014/main" id="{E9F44D15-9EEE-088A-4D42-C373D42A5FB1}"/>
              </a:ext>
              <a:ext uri="{C183D7F6-B498-43B3-948B-1728B52AA6E4}">
                <adec:decorative xmlns:adec="http://schemas.microsoft.com/office/drawing/2017/decorative" val="1"/>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a:stretch/>
        </p:blipFill>
        <p:spPr/>
      </p:pic>
      <p:pic>
        <p:nvPicPr>
          <p:cNvPr id="14" name="Picture Placeholder 13">
            <a:extLst>
              <a:ext uri="{FF2B5EF4-FFF2-40B4-BE49-F238E27FC236}">
                <a16:creationId xmlns:a16="http://schemas.microsoft.com/office/drawing/2014/main" id="{0BEA9A73-943B-AD5A-EA3D-72A0F641BCCC}"/>
              </a:ext>
              <a:ext uri="{C183D7F6-B498-43B3-948B-1728B52AA6E4}">
                <adec:decorative xmlns:adec="http://schemas.microsoft.com/office/drawing/2017/decorative" val="1"/>
              </a:ext>
            </a:extLst>
          </p:cNvPr>
          <p:cNvPicPr>
            <a:picLocks noGrp="1" noChangeAspect="1"/>
          </p:cNvPicPr>
          <p:nvPr>
            <p:ph type="pic" sz="quarter" idx="11"/>
          </p:nvPr>
        </p:nvPicPr>
        <p:blipFill rotWithShape="1">
          <a:blip r:embed="rId4" cstate="print">
            <a:extLst>
              <a:ext uri="{28A0092B-C50C-407E-A947-70E740481C1C}">
                <a14:useLocalDpi xmlns:a14="http://schemas.microsoft.com/office/drawing/2010/main"/>
              </a:ext>
            </a:extLst>
          </a:blip>
          <a:srcRect/>
          <a:stretch/>
        </p:blipFill>
        <p:spPr/>
      </p:pic>
      <p:pic>
        <p:nvPicPr>
          <p:cNvPr id="12" name="Picture Placeholder 11">
            <a:extLst>
              <a:ext uri="{FF2B5EF4-FFF2-40B4-BE49-F238E27FC236}">
                <a16:creationId xmlns:a16="http://schemas.microsoft.com/office/drawing/2014/main" id="{33DF9B65-65AE-A322-C9EB-5AA0B4E858B0}"/>
              </a:ext>
              <a:ext uri="{C183D7F6-B498-43B3-948B-1728B52AA6E4}">
                <adec:decorative xmlns:adec="http://schemas.microsoft.com/office/drawing/2017/decorative" val="1"/>
              </a:ext>
            </a:extLst>
          </p:cNvPr>
          <p:cNvPicPr>
            <a:picLocks noGrp="1" noChangeAspect="1"/>
          </p:cNvPicPr>
          <p:nvPr>
            <p:ph type="pic" sz="quarter" idx="12"/>
          </p:nvPr>
        </p:nvPicPr>
        <p:blipFill rotWithShape="1">
          <a:blip r:embed="rId5" cstate="print">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6194877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3595CFC-7456-6816-1B86-377A55451A9C}"/>
              </a:ext>
            </a:extLst>
          </p:cNvPr>
          <p:cNvSpPr>
            <a:spLocks noGrp="1"/>
          </p:cNvSpPr>
          <p:nvPr>
            <p:ph type="ctrTitle"/>
          </p:nvPr>
        </p:nvSpPr>
        <p:spPr>
          <a:xfrm>
            <a:off x="682590" y="239105"/>
            <a:ext cx="10515600" cy="461665"/>
          </a:xfrm>
        </p:spPr>
        <p:txBody>
          <a:bodyPr/>
          <a:lstStyle/>
          <a:p>
            <a:r>
              <a:rPr lang="en-GB" sz="2800" dirty="0"/>
              <a:t>Quality Strategy on a Page </a:t>
            </a:r>
            <a:endParaRPr lang="en-US" sz="2800" dirty="0"/>
          </a:p>
        </p:txBody>
      </p:sp>
      <p:sp>
        <p:nvSpPr>
          <p:cNvPr id="5" name="Rectangle 4">
            <a:extLst>
              <a:ext uri="{FF2B5EF4-FFF2-40B4-BE49-F238E27FC236}">
                <a16:creationId xmlns:a16="http://schemas.microsoft.com/office/drawing/2014/main" id="{7F6EC31B-30C0-8DCC-AE1D-0842E51FC60D}"/>
              </a:ext>
            </a:extLst>
          </p:cNvPr>
          <p:cNvSpPr/>
          <p:nvPr/>
        </p:nvSpPr>
        <p:spPr>
          <a:xfrm>
            <a:off x="682590" y="877137"/>
            <a:ext cx="8786263" cy="60117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lIns="180000" rtlCol="0" anchor="ctr"/>
          <a:lstStyle/>
          <a:p>
            <a:r>
              <a:rPr lang="en-GB" sz="1400" b="1" dirty="0"/>
              <a:t>Our Quality Vision </a:t>
            </a:r>
            <a:r>
              <a:rPr lang="en-GB" sz="1400" dirty="0"/>
              <a:t>is to ensure that services provided are safe, effective, and meet the needs of the population, providing the best experience and outcomes possible.</a:t>
            </a:r>
          </a:p>
        </p:txBody>
      </p:sp>
      <p:sp>
        <p:nvSpPr>
          <p:cNvPr id="4" name="TextBox 3">
            <a:extLst>
              <a:ext uri="{FF2B5EF4-FFF2-40B4-BE49-F238E27FC236}">
                <a16:creationId xmlns:a16="http://schemas.microsoft.com/office/drawing/2014/main" id="{70D6B5B2-6B59-5533-A121-A4280AA168AE}"/>
              </a:ext>
            </a:extLst>
          </p:cNvPr>
          <p:cNvSpPr txBox="1"/>
          <p:nvPr/>
        </p:nvSpPr>
        <p:spPr>
          <a:xfrm>
            <a:off x="682590" y="1545676"/>
            <a:ext cx="9573930" cy="324346"/>
          </a:xfrm>
          <a:prstGeom prst="rect">
            <a:avLst/>
          </a:prstGeom>
          <a:noFill/>
        </p:spPr>
        <p:txBody>
          <a:bodyPr wrap="square" rtlCol="0">
            <a:noAutofit/>
          </a:bodyPr>
          <a:lstStyle/>
          <a:p>
            <a:r>
              <a:rPr lang="en-GB" sz="1400" dirty="0"/>
              <a:t>The clinical priorities of the quality strategy are to address and work to improve quality in:</a:t>
            </a:r>
          </a:p>
          <a:p>
            <a:endParaRPr lang="en-GB" sz="1400" dirty="0"/>
          </a:p>
        </p:txBody>
      </p:sp>
      <p:sp>
        <p:nvSpPr>
          <p:cNvPr id="8" name="Rectangle 7">
            <a:extLst>
              <a:ext uri="{FF2B5EF4-FFF2-40B4-BE49-F238E27FC236}">
                <a16:creationId xmlns:a16="http://schemas.microsoft.com/office/drawing/2014/main" id="{26B4FA80-4058-D0E9-CA9C-2236F5A35F67}"/>
              </a:ext>
            </a:extLst>
          </p:cNvPr>
          <p:cNvSpPr/>
          <p:nvPr/>
        </p:nvSpPr>
        <p:spPr>
          <a:xfrm>
            <a:off x="682590" y="1895159"/>
            <a:ext cx="1260000" cy="657434"/>
          </a:xfrm>
          <a:prstGeom prst="rect">
            <a:avLst/>
          </a:prstGeom>
          <a:solidFill>
            <a:schemeClr val="accent6">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Health inequalities </a:t>
            </a:r>
          </a:p>
        </p:txBody>
      </p:sp>
      <p:sp>
        <p:nvSpPr>
          <p:cNvPr id="9" name="Rectangle 8">
            <a:extLst>
              <a:ext uri="{FF2B5EF4-FFF2-40B4-BE49-F238E27FC236}">
                <a16:creationId xmlns:a16="http://schemas.microsoft.com/office/drawing/2014/main" id="{B599F883-702F-1CCB-25CD-6E877BB7444E}"/>
              </a:ext>
            </a:extLst>
          </p:cNvPr>
          <p:cNvSpPr/>
          <p:nvPr/>
        </p:nvSpPr>
        <p:spPr>
          <a:xfrm>
            <a:off x="2012899" y="1895159"/>
            <a:ext cx="2340000" cy="657434"/>
          </a:xfrm>
          <a:prstGeom prst="rect">
            <a:avLst/>
          </a:prstGeom>
          <a:solidFill>
            <a:schemeClr val="accent6">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An increasing population of people with complex health </a:t>
            </a:r>
            <a:br>
              <a:rPr lang="en-GB" sz="1200" dirty="0">
                <a:solidFill>
                  <a:schemeClr val="tx1"/>
                </a:solidFill>
              </a:rPr>
            </a:br>
            <a:r>
              <a:rPr lang="en-GB" sz="1200" dirty="0">
                <a:solidFill>
                  <a:schemeClr val="tx1"/>
                </a:solidFill>
              </a:rPr>
              <a:t>and care needs </a:t>
            </a:r>
          </a:p>
        </p:txBody>
      </p:sp>
      <p:sp>
        <p:nvSpPr>
          <p:cNvPr id="10" name="Rectangle 9">
            <a:extLst>
              <a:ext uri="{FF2B5EF4-FFF2-40B4-BE49-F238E27FC236}">
                <a16:creationId xmlns:a16="http://schemas.microsoft.com/office/drawing/2014/main" id="{CB6E6793-F413-3A4D-5F6A-936AAC17AC21}"/>
              </a:ext>
            </a:extLst>
          </p:cNvPr>
          <p:cNvSpPr/>
          <p:nvPr/>
        </p:nvSpPr>
        <p:spPr>
          <a:xfrm>
            <a:off x="4406675" y="1895159"/>
            <a:ext cx="2196000" cy="657434"/>
          </a:xfrm>
          <a:prstGeom prst="rect">
            <a:avLst/>
          </a:prstGeom>
          <a:solidFill>
            <a:schemeClr val="accent6">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An increasing demand on primary care and variation in access</a:t>
            </a:r>
          </a:p>
        </p:txBody>
      </p:sp>
      <p:sp>
        <p:nvSpPr>
          <p:cNvPr id="11" name="Rectangle 10">
            <a:extLst>
              <a:ext uri="{FF2B5EF4-FFF2-40B4-BE49-F238E27FC236}">
                <a16:creationId xmlns:a16="http://schemas.microsoft.com/office/drawing/2014/main" id="{4DABED99-3B11-CFED-6F56-4FE83E1ED9C7}"/>
              </a:ext>
            </a:extLst>
          </p:cNvPr>
          <p:cNvSpPr/>
          <p:nvPr/>
        </p:nvSpPr>
        <p:spPr>
          <a:xfrm>
            <a:off x="6676995" y="1895159"/>
            <a:ext cx="2052000" cy="657434"/>
          </a:xfrm>
          <a:prstGeom prst="rect">
            <a:avLst/>
          </a:prstGeom>
          <a:solidFill>
            <a:schemeClr val="accent6">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An increasing unplanned and emergency care demand </a:t>
            </a:r>
          </a:p>
        </p:txBody>
      </p:sp>
      <p:sp>
        <p:nvSpPr>
          <p:cNvPr id="12" name="Rectangle 11">
            <a:extLst>
              <a:ext uri="{FF2B5EF4-FFF2-40B4-BE49-F238E27FC236}">
                <a16:creationId xmlns:a16="http://schemas.microsoft.com/office/drawing/2014/main" id="{5539509A-A322-9710-0D62-DFD9BEE46452}"/>
              </a:ext>
            </a:extLst>
          </p:cNvPr>
          <p:cNvSpPr/>
          <p:nvPr/>
        </p:nvSpPr>
        <p:spPr>
          <a:xfrm>
            <a:off x="8792021" y="1895159"/>
            <a:ext cx="1728000" cy="657434"/>
          </a:xfrm>
          <a:prstGeom prst="rect">
            <a:avLst/>
          </a:prstGeom>
          <a:solidFill>
            <a:schemeClr val="accent6">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The recovery of elective and cancer care services </a:t>
            </a:r>
          </a:p>
        </p:txBody>
      </p:sp>
      <p:sp>
        <p:nvSpPr>
          <p:cNvPr id="15" name="TextBox 14">
            <a:extLst>
              <a:ext uri="{FF2B5EF4-FFF2-40B4-BE49-F238E27FC236}">
                <a16:creationId xmlns:a16="http://schemas.microsoft.com/office/drawing/2014/main" id="{C5896F72-80A3-C017-9DBD-D14C23521E6C}"/>
              </a:ext>
            </a:extLst>
          </p:cNvPr>
          <p:cNvSpPr txBox="1"/>
          <p:nvPr/>
        </p:nvSpPr>
        <p:spPr>
          <a:xfrm>
            <a:off x="682591" y="2605926"/>
            <a:ext cx="9837430" cy="324345"/>
          </a:xfrm>
          <a:prstGeom prst="rect">
            <a:avLst/>
          </a:prstGeom>
          <a:noFill/>
        </p:spPr>
        <p:txBody>
          <a:bodyPr wrap="square" rtlCol="0">
            <a:noAutofit/>
          </a:bodyPr>
          <a:lstStyle/>
          <a:p>
            <a:pPr algn="ctr"/>
            <a:r>
              <a:rPr lang="en-GB" b="1" dirty="0">
                <a:solidFill>
                  <a:schemeClr val="accent1"/>
                </a:solidFill>
              </a:rPr>
              <a:t>Quality outcomes:</a:t>
            </a:r>
          </a:p>
          <a:p>
            <a:endParaRPr lang="en-GB" b="1" dirty="0">
              <a:solidFill>
                <a:schemeClr val="accent1"/>
              </a:solidFill>
            </a:endParaRPr>
          </a:p>
        </p:txBody>
      </p:sp>
      <p:sp>
        <p:nvSpPr>
          <p:cNvPr id="13" name="Rectangle 12">
            <a:extLst>
              <a:ext uri="{FF2B5EF4-FFF2-40B4-BE49-F238E27FC236}">
                <a16:creationId xmlns:a16="http://schemas.microsoft.com/office/drawing/2014/main" id="{9A4DB0B4-3749-1BAF-CE49-2942DBACB441}"/>
              </a:ext>
            </a:extLst>
          </p:cNvPr>
          <p:cNvSpPr/>
          <p:nvPr/>
        </p:nvSpPr>
        <p:spPr>
          <a:xfrm>
            <a:off x="682590" y="3008740"/>
            <a:ext cx="1358685" cy="3224420"/>
          </a:xfrm>
          <a:prstGeom prst="rect">
            <a:avLst/>
          </a:prstGeom>
          <a:solidFill>
            <a:schemeClr val="accent4">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72000" rIns="72000" bIns="36000" rtlCol="0" anchor="t" anchorCtr="0"/>
          <a:lstStyle/>
          <a:p>
            <a:pPr algn="ctr"/>
            <a:r>
              <a:rPr lang="en-GB" sz="1050" b="1" dirty="0">
                <a:solidFill>
                  <a:schemeClr val="tx1"/>
                </a:solidFill>
              </a:rPr>
              <a:t>People with lived experience are actively involved in service design, development, delivery, and evaluation. </a:t>
            </a:r>
          </a:p>
          <a:p>
            <a:pPr algn="ctr"/>
            <a:endParaRPr lang="en-GB" sz="1050" dirty="0">
              <a:solidFill>
                <a:schemeClr val="tx1"/>
              </a:solidFill>
            </a:endParaRPr>
          </a:p>
          <a:p>
            <a:pPr algn="ctr"/>
            <a:r>
              <a:rPr lang="en-GB" sz="1050" dirty="0">
                <a:solidFill>
                  <a:schemeClr val="tx1"/>
                </a:solidFill>
              </a:rPr>
              <a:t>So:</a:t>
            </a:r>
          </a:p>
          <a:p>
            <a:pPr algn="ctr"/>
            <a:endParaRPr lang="en-GB" sz="1050" dirty="0">
              <a:solidFill>
                <a:schemeClr val="tx1"/>
              </a:solidFill>
            </a:endParaRPr>
          </a:p>
          <a:p>
            <a:pPr algn="ctr"/>
            <a:r>
              <a:rPr lang="en-GB" sz="1050" dirty="0">
                <a:solidFill>
                  <a:schemeClr val="tx1"/>
                </a:solidFill>
              </a:rPr>
              <a:t>Reducing health inequalities and variation especially  as there are multiple diversities in population and cultures.</a:t>
            </a:r>
          </a:p>
        </p:txBody>
      </p:sp>
      <p:sp>
        <p:nvSpPr>
          <p:cNvPr id="14" name="Rectangle 13">
            <a:extLst>
              <a:ext uri="{FF2B5EF4-FFF2-40B4-BE49-F238E27FC236}">
                <a16:creationId xmlns:a16="http://schemas.microsoft.com/office/drawing/2014/main" id="{FF5BE58E-B6F6-753F-8B50-3409AC6AADB4}"/>
              </a:ext>
            </a:extLst>
          </p:cNvPr>
          <p:cNvSpPr/>
          <p:nvPr/>
        </p:nvSpPr>
        <p:spPr>
          <a:xfrm>
            <a:off x="2136704" y="3008740"/>
            <a:ext cx="1818928" cy="3224420"/>
          </a:xfrm>
          <a:prstGeom prst="rect">
            <a:avLst/>
          </a:prstGeom>
          <a:solidFill>
            <a:schemeClr val="accent4">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72000" rIns="72000" bIns="36000" rtlCol="0" anchor="t" anchorCtr="0"/>
          <a:lstStyle/>
          <a:p>
            <a:pPr algn="ctr"/>
            <a:r>
              <a:rPr lang="en-GB" sz="1050" b="1" dirty="0">
                <a:solidFill>
                  <a:schemeClr val="tx1"/>
                </a:solidFill>
              </a:rPr>
              <a:t>The promotion of safe care ensuring care is of a high quality, safe and accessible to all our population.</a:t>
            </a:r>
          </a:p>
          <a:p>
            <a:pPr algn="ctr"/>
            <a:endParaRPr lang="en-GB" sz="1050" dirty="0">
              <a:solidFill>
                <a:schemeClr val="tx1"/>
              </a:solidFill>
            </a:endParaRPr>
          </a:p>
          <a:p>
            <a:pPr algn="ctr"/>
            <a:r>
              <a:rPr lang="en-GB" sz="1050" dirty="0">
                <a:solidFill>
                  <a:schemeClr val="tx1"/>
                </a:solidFill>
              </a:rPr>
              <a:t>So:</a:t>
            </a:r>
          </a:p>
          <a:p>
            <a:pPr algn="ctr"/>
            <a:endParaRPr lang="en-GB" sz="1050" dirty="0">
              <a:solidFill>
                <a:schemeClr val="tx1"/>
              </a:solidFill>
            </a:endParaRPr>
          </a:p>
          <a:p>
            <a:pPr algn="ctr"/>
            <a:r>
              <a:rPr lang="en-GB" sz="1050" dirty="0">
                <a:solidFill>
                  <a:schemeClr val="tx1"/>
                </a:solidFill>
              </a:rPr>
              <a:t>Aligned Quality Improvement principles will guide change at all levels. </a:t>
            </a:r>
          </a:p>
          <a:p>
            <a:pPr algn="ctr"/>
            <a:endParaRPr lang="en-GB" sz="1050" dirty="0">
              <a:solidFill>
                <a:schemeClr val="tx1"/>
              </a:solidFill>
            </a:endParaRPr>
          </a:p>
          <a:p>
            <a:pPr algn="ctr"/>
            <a:r>
              <a:rPr lang="en-GB" sz="1050" dirty="0">
                <a:solidFill>
                  <a:schemeClr val="tx1"/>
                </a:solidFill>
              </a:rPr>
              <a:t>We have capacity and capability for evidence-based health and care.</a:t>
            </a:r>
          </a:p>
          <a:p>
            <a:pPr algn="ctr"/>
            <a:endParaRPr lang="en-GB" sz="1050" dirty="0">
              <a:solidFill>
                <a:schemeClr val="tx1"/>
              </a:solidFill>
            </a:endParaRPr>
          </a:p>
          <a:p>
            <a:pPr algn="ctr"/>
            <a:r>
              <a:rPr lang="en-GB" sz="1050" dirty="0">
                <a:solidFill>
                  <a:schemeClr val="tx1"/>
                </a:solidFill>
              </a:rPr>
              <a:t>System collaboration will generate new learning and insights. </a:t>
            </a:r>
          </a:p>
        </p:txBody>
      </p:sp>
      <p:sp>
        <p:nvSpPr>
          <p:cNvPr id="16" name="Rectangle 15">
            <a:extLst>
              <a:ext uri="{FF2B5EF4-FFF2-40B4-BE49-F238E27FC236}">
                <a16:creationId xmlns:a16="http://schemas.microsoft.com/office/drawing/2014/main" id="{42E07A32-F323-D7B4-98FA-50A2473EAB45}"/>
              </a:ext>
            </a:extLst>
          </p:cNvPr>
          <p:cNvSpPr/>
          <p:nvPr/>
        </p:nvSpPr>
        <p:spPr>
          <a:xfrm>
            <a:off x="4051061" y="3008740"/>
            <a:ext cx="1358685" cy="3224420"/>
          </a:xfrm>
          <a:prstGeom prst="rect">
            <a:avLst/>
          </a:prstGeom>
          <a:solidFill>
            <a:schemeClr val="accent4">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72000" rIns="72000" bIns="36000" rtlCol="0" anchor="t" anchorCtr="0"/>
          <a:lstStyle/>
          <a:p>
            <a:pPr algn="ctr"/>
            <a:r>
              <a:rPr lang="en-GB" sz="1050" b="1" dirty="0">
                <a:solidFill>
                  <a:schemeClr val="tx1"/>
                </a:solidFill>
              </a:rPr>
              <a:t>Improving staff experience.</a:t>
            </a:r>
          </a:p>
          <a:p>
            <a:pPr algn="ctr"/>
            <a:endParaRPr lang="en-GB" sz="1050" dirty="0">
              <a:solidFill>
                <a:schemeClr val="tx1"/>
              </a:solidFill>
            </a:endParaRPr>
          </a:p>
          <a:p>
            <a:pPr algn="ctr"/>
            <a:r>
              <a:rPr lang="en-GB" sz="1050" dirty="0">
                <a:solidFill>
                  <a:schemeClr val="tx1"/>
                </a:solidFill>
              </a:rPr>
              <a:t>So:</a:t>
            </a:r>
          </a:p>
          <a:p>
            <a:pPr algn="ctr"/>
            <a:endParaRPr lang="en-GB" sz="1050" dirty="0">
              <a:solidFill>
                <a:schemeClr val="tx1"/>
              </a:solidFill>
            </a:endParaRPr>
          </a:p>
          <a:p>
            <a:pPr algn="ctr"/>
            <a:r>
              <a:rPr lang="en-GB" sz="1050" dirty="0">
                <a:solidFill>
                  <a:schemeClr val="tx1"/>
                </a:solidFill>
              </a:rPr>
              <a:t>There is a culture of transparent sharing and learning.</a:t>
            </a:r>
          </a:p>
          <a:p>
            <a:pPr algn="ctr"/>
            <a:endParaRPr lang="en-GB" sz="1050" dirty="0">
              <a:solidFill>
                <a:schemeClr val="tx1"/>
              </a:solidFill>
            </a:endParaRPr>
          </a:p>
          <a:p>
            <a:pPr algn="ctr"/>
            <a:r>
              <a:rPr lang="en-GB" sz="1050" dirty="0">
                <a:solidFill>
                  <a:schemeClr val="tx1"/>
                </a:solidFill>
              </a:rPr>
              <a:t>Staff have the time and tools to deliver safe care and feel valued and empowered. </a:t>
            </a:r>
          </a:p>
        </p:txBody>
      </p:sp>
      <p:sp>
        <p:nvSpPr>
          <p:cNvPr id="17" name="Rectangle 16">
            <a:extLst>
              <a:ext uri="{FF2B5EF4-FFF2-40B4-BE49-F238E27FC236}">
                <a16:creationId xmlns:a16="http://schemas.microsoft.com/office/drawing/2014/main" id="{5E3370C7-5CC0-FB60-FAB0-1EBBDD2B309B}"/>
              </a:ext>
            </a:extLst>
          </p:cNvPr>
          <p:cNvSpPr/>
          <p:nvPr/>
        </p:nvSpPr>
        <p:spPr>
          <a:xfrm>
            <a:off x="5505175" y="3008740"/>
            <a:ext cx="1608337" cy="3224420"/>
          </a:xfrm>
          <a:prstGeom prst="rect">
            <a:avLst/>
          </a:prstGeom>
          <a:solidFill>
            <a:schemeClr val="accent4">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72000" rIns="72000" bIns="36000" rtlCol="0" anchor="t" anchorCtr="0"/>
          <a:lstStyle/>
          <a:p>
            <a:pPr algn="ctr"/>
            <a:r>
              <a:rPr lang="en-GB" sz="1050" b="1" dirty="0">
                <a:solidFill>
                  <a:schemeClr val="tx1"/>
                </a:solidFill>
              </a:rPr>
              <a:t>A shared system approach to quality and safety</a:t>
            </a:r>
          </a:p>
          <a:p>
            <a:pPr algn="ctr"/>
            <a:endParaRPr lang="en-GB" sz="1050" dirty="0">
              <a:solidFill>
                <a:schemeClr val="tx1"/>
              </a:solidFill>
            </a:endParaRPr>
          </a:p>
          <a:p>
            <a:pPr algn="ctr"/>
            <a:r>
              <a:rPr lang="en-GB" sz="1050" dirty="0">
                <a:solidFill>
                  <a:schemeClr val="tx1"/>
                </a:solidFill>
              </a:rPr>
              <a:t>So:</a:t>
            </a:r>
          </a:p>
          <a:p>
            <a:pPr algn="ctr"/>
            <a:endParaRPr lang="en-GB" sz="1050" dirty="0">
              <a:solidFill>
                <a:schemeClr val="tx1"/>
              </a:solidFill>
            </a:endParaRPr>
          </a:p>
          <a:p>
            <a:pPr algn="ctr"/>
            <a:r>
              <a:rPr lang="en-GB" sz="1050" dirty="0">
                <a:solidFill>
                  <a:schemeClr val="tx1"/>
                </a:solidFill>
              </a:rPr>
              <a:t>There is collaborative working towards quality across the system.</a:t>
            </a:r>
          </a:p>
          <a:p>
            <a:pPr algn="ctr"/>
            <a:endParaRPr lang="en-GB" sz="1050" dirty="0">
              <a:solidFill>
                <a:schemeClr val="tx1"/>
              </a:solidFill>
            </a:endParaRPr>
          </a:p>
          <a:p>
            <a:pPr algn="ctr"/>
            <a:r>
              <a:rPr lang="en-GB" sz="1050" dirty="0">
                <a:solidFill>
                  <a:schemeClr val="tx1"/>
                </a:solidFill>
              </a:rPr>
              <a:t>There is an understanding of what quality looks like with a mutual approach to sharing and escalation of quality concerns and focus on Quality Improvement.  </a:t>
            </a:r>
          </a:p>
        </p:txBody>
      </p:sp>
      <p:sp>
        <p:nvSpPr>
          <p:cNvPr id="24" name="Rectangle 23">
            <a:extLst>
              <a:ext uri="{FF2B5EF4-FFF2-40B4-BE49-F238E27FC236}">
                <a16:creationId xmlns:a16="http://schemas.microsoft.com/office/drawing/2014/main" id="{EA517416-BF05-F9AF-FE38-5387AABDD1EF}"/>
              </a:ext>
            </a:extLst>
          </p:cNvPr>
          <p:cNvSpPr/>
          <p:nvPr/>
        </p:nvSpPr>
        <p:spPr>
          <a:xfrm>
            <a:off x="7208941" y="3008740"/>
            <a:ext cx="1298872" cy="3224420"/>
          </a:xfrm>
          <a:prstGeom prst="rect">
            <a:avLst/>
          </a:prstGeom>
          <a:solidFill>
            <a:schemeClr val="accent4">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72000" rIns="72000" bIns="36000" rtlCol="0" anchor="t" anchorCtr="0"/>
          <a:lstStyle/>
          <a:p>
            <a:pPr algn="ctr"/>
            <a:r>
              <a:rPr lang="en-GB" sz="1050" b="1" dirty="0">
                <a:solidFill>
                  <a:schemeClr val="tx1"/>
                </a:solidFill>
              </a:rPr>
              <a:t>Fair and equitable services for all, building a system for the future. </a:t>
            </a:r>
          </a:p>
          <a:p>
            <a:pPr algn="ctr"/>
            <a:endParaRPr lang="en-GB" sz="1050" dirty="0">
              <a:solidFill>
                <a:schemeClr val="tx1"/>
              </a:solidFill>
            </a:endParaRPr>
          </a:p>
          <a:p>
            <a:pPr algn="ctr"/>
            <a:r>
              <a:rPr lang="en-GB" sz="1050" dirty="0">
                <a:solidFill>
                  <a:schemeClr val="tx1"/>
                </a:solidFill>
              </a:rPr>
              <a:t>So:</a:t>
            </a:r>
          </a:p>
          <a:p>
            <a:pPr algn="ctr"/>
            <a:endParaRPr lang="en-GB" sz="1050" dirty="0">
              <a:solidFill>
                <a:schemeClr val="tx1"/>
              </a:solidFill>
            </a:endParaRPr>
          </a:p>
          <a:p>
            <a:pPr algn="ctr"/>
            <a:r>
              <a:rPr lang="en-GB" sz="1050" dirty="0">
                <a:solidFill>
                  <a:schemeClr val="tx1"/>
                </a:solidFill>
              </a:rPr>
              <a:t>Reducing health inequalities and variation especially as there are multiple diversities in population and cultures. </a:t>
            </a:r>
          </a:p>
        </p:txBody>
      </p:sp>
      <p:sp>
        <p:nvSpPr>
          <p:cNvPr id="25" name="Rectangle 24">
            <a:extLst>
              <a:ext uri="{FF2B5EF4-FFF2-40B4-BE49-F238E27FC236}">
                <a16:creationId xmlns:a16="http://schemas.microsoft.com/office/drawing/2014/main" id="{E3EA0F3A-50CE-9C84-63DA-A551A9C97808}"/>
              </a:ext>
            </a:extLst>
          </p:cNvPr>
          <p:cNvSpPr/>
          <p:nvPr/>
        </p:nvSpPr>
        <p:spPr>
          <a:xfrm>
            <a:off x="8603244" y="3008740"/>
            <a:ext cx="1916777" cy="3224420"/>
          </a:xfrm>
          <a:prstGeom prst="rect">
            <a:avLst/>
          </a:prstGeom>
          <a:solidFill>
            <a:schemeClr val="accent4">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72000" rIns="72000" bIns="36000" rtlCol="0" anchor="t" anchorCtr="0"/>
          <a:lstStyle/>
          <a:p>
            <a:pPr algn="ctr"/>
            <a:r>
              <a:rPr lang="en-GB" sz="1050" b="1" dirty="0">
                <a:solidFill>
                  <a:schemeClr val="tx1"/>
                </a:solidFill>
              </a:rPr>
              <a:t>We will drive the provision of quality services through a high-quality programme of research and continuous quality improvement.</a:t>
            </a:r>
          </a:p>
          <a:p>
            <a:pPr algn="ctr"/>
            <a:endParaRPr lang="en-GB" sz="1050" dirty="0">
              <a:solidFill>
                <a:schemeClr val="tx1"/>
              </a:solidFill>
            </a:endParaRPr>
          </a:p>
          <a:p>
            <a:pPr algn="ctr"/>
            <a:r>
              <a:rPr lang="en-GB" sz="1050" dirty="0">
                <a:solidFill>
                  <a:schemeClr val="tx1"/>
                </a:solidFill>
              </a:rPr>
              <a:t>So:</a:t>
            </a:r>
          </a:p>
          <a:p>
            <a:pPr algn="ctr"/>
            <a:r>
              <a:rPr lang="en-GB" sz="1050" dirty="0">
                <a:solidFill>
                  <a:schemeClr val="tx1"/>
                </a:solidFill>
              </a:rPr>
              <a:t>There are aligned Quality Improvement principles.</a:t>
            </a:r>
          </a:p>
          <a:p>
            <a:pPr algn="ctr"/>
            <a:endParaRPr lang="en-GB" sz="1050" dirty="0">
              <a:solidFill>
                <a:schemeClr val="tx1"/>
              </a:solidFill>
            </a:endParaRPr>
          </a:p>
          <a:p>
            <a:pPr algn="ctr"/>
            <a:r>
              <a:rPr lang="en-GB" sz="1050" dirty="0">
                <a:solidFill>
                  <a:schemeClr val="tx1"/>
                </a:solidFill>
              </a:rPr>
              <a:t>The development of develop the capacity and capability  for evidence-based health and care. </a:t>
            </a:r>
          </a:p>
          <a:p>
            <a:pPr algn="ctr"/>
            <a:endParaRPr lang="en-GB" sz="1050" dirty="0">
              <a:solidFill>
                <a:schemeClr val="tx1"/>
              </a:solidFill>
            </a:endParaRPr>
          </a:p>
          <a:p>
            <a:pPr algn="ctr"/>
            <a:r>
              <a:rPr lang="en-GB" sz="1050" dirty="0">
                <a:solidFill>
                  <a:schemeClr val="tx1"/>
                </a:solidFill>
              </a:rPr>
              <a:t>System collaboration generates new learning &amp; insights.</a:t>
            </a:r>
          </a:p>
        </p:txBody>
      </p:sp>
      <p:pic>
        <p:nvPicPr>
          <p:cNvPr id="18" name="Picture 2">
            <a:extLst>
              <a:ext uri="{FF2B5EF4-FFF2-40B4-BE49-F238E27FC236}">
                <a16:creationId xmlns:a16="http://schemas.microsoft.com/office/drawing/2014/main" id="{232D1C45-6E2D-DA33-4A21-CE6BB711A289}"/>
              </a:ext>
              <a:ext uri="{C183D7F6-B498-43B3-948B-1728B52AA6E4}">
                <adec:decorative xmlns:adec="http://schemas.microsoft.com/office/drawing/2017/decorative" val="1"/>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0576349" y="1655592"/>
            <a:ext cx="1392807" cy="1112505"/>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411BF975-54C6-34FD-AE36-776D50707C87}"/>
              </a:ext>
            </a:extLst>
          </p:cNvPr>
          <p:cNvSpPr txBox="1"/>
          <p:nvPr/>
        </p:nvSpPr>
        <p:spPr>
          <a:xfrm>
            <a:off x="10526507" y="2985236"/>
            <a:ext cx="1665493" cy="461665"/>
          </a:xfrm>
          <a:prstGeom prst="rect">
            <a:avLst/>
          </a:prstGeom>
          <a:noFill/>
        </p:spPr>
        <p:txBody>
          <a:bodyPr wrap="square" rtlCol="0">
            <a:spAutoFit/>
          </a:bodyPr>
          <a:lstStyle/>
          <a:p>
            <a:r>
              <a:rPr lang="en-GB" sz="1200" dirty="0"/>
              <a:t>NHSE Patient Safety</a:t>
            </a:r>
          </a:p>
          <a:p>
            <a:r>
              <a:rPr lang="en-GB" sz="1200" dirty="0"/>
              <a:t>Strategy</a:t>
            </a:r>
          </a:p>
        </p:txBody>
      </p:sp>
      <p:sp>
        <p:nvSpPr>
          <p:cNvPr id="19" name="Plus Sign 18">
            <a:extLst>
              <a:ext uri="{FF2B5EF4-FFF2-40B4-BE49-F238E27FC236}">
                <a16:creationId xmlns:a16="http://schemas.microsoft.com/office/drawing/2014/main" id="{F2C15962-DCB9-C104-C09E-A9C97579BD5B}"/>
              </a:ext>
              <a:ext uri="{C183D7F6-B498-43B3-948B-1728B52AA6E4}">
                <adec:decorative xmlns:adec="http://schemas.microsoft.com/office/drawing/2017/decorative" val="1"/>
              </a:ext>
            </a:extLst>
          </p:cNvPr>
          <p:cNvSpPr/>
          <p:nvPr/>
        </p:nvSpPr>
        <p:spPr>
          <a:xfrm>
            <a:off x="10624356" y="3529717"/>
            <a:ext cx="523982" cy="462337"/>
          </a:xfrm>
          <a:prstGeom prst="mathPl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6513F806-83B7-FE4E-46C7-D3DFC42E8AE0}"/>
              </a:ext>
            </a:extLst>
          </p:cNvPr>
          <p:cNvSpPr txBox="1"/>
          <p:nvPr/>
        </p:nvSpPr>
        <p:spPr>
          <a:xfrm>
            <a:off x="10526507" y="4074871"/>
            <a:ext cx="1665493" cy="276999"/>
          </a:xfrm>
          <a:prstGeom prst="rect">
            <a:avLst/>
          </a:prstGeom>
          <a:noFill/>
        </p:spPr>
        <p:txBody>
          <a:bodyPr wrap="square" rtlCol="0">
            <a:spAutoFit/>
          </a:bodyPr>
          <a:lstStyle/>
          <a:p>
            <a:r>
              <a:rPr lang="en-GB" sz="1200" dirty="0"/>
              <a:t>NHS IMPACT</a:t>
            </a:r>
          </a:p>
        </p:txBody>
      </p:sp>
      <p:sp>
        <p:nvSpPr>
          <p:cNvPr id="22" name="TextBox 21">
            <a:extLst>
              <a:ext uri="{FF2B5EF4-FFF2-40B4-BE49-F238E27FC236}">
                <a16:creationId xmlns:a16="http://schemas.microsoft.com/office/drawing/2014/main" id="{FB3C90AA-61FA-3941-BE9C-6A6988CFD920}"/>
              </a:ext>
            </a:extLst>
          </p:cNvPr>
          <p:cNvSpPr txBox="1"/>
          <p:nvPr/>
        </p:nvSpPr>
        <p:spPr>
          <a:xfrm>
            <a:off x="10526507" y="4439216"/>
            <a:ext cx="1786374" cy="276999"/>
          </a:xfrm>
          <a:prstGeom prst="rect">
            <a:avLst/>
          </a:prstGeom>
          <a:noFill/>
        </p:spPr>
        <p:txBody>
          <a:bodyPr wrap="square" rtlCol="0">
            <a:spAutoFit/>
          </a:bodyPr>
          <a:lstStyle/>
          <a:p>
            <a:r>
              <a:rPr lang="en-GB" sz="1200" dirty="0"/>
              <a:t>Joint Forward Plan</a:t>
            </a:r>
          </a:p>
        </p:txBody>
      </p:sp>
      <p:sp>
        <p:nvSpPr>
          <p:cNvPr id="23" name="TextBox 22">
            <a:extLst>
              <a:ext uri="{FF2B5EF4-FFF2-40B4-BE49-F238E27FC236}">
                <a16:creationId xmlns:a16="http://schemas.microsoft.com/office/drawing/2014/main" id="{19992EE4-F7B7-A2F0-540A-6D662F013A64}"/>
              </a:ext>
            </a:extLst>
          </p:cNvPr>
          <p:cNvSpPr txBox="1"/>
          <p:nvPr/>
        </p:nvSpPr>
        <p:spPr>
          <a:xfrm>
            <a:off x="10526507" y="4831031"/>
            <a:ext cx="1548085" cy="461665"/>
          </a:xfrm>
          <a:prstGeom prst="rect">
            <a:avLst/>
          </a:prstGeom>
          <a:noFill/>
        </p:spPr>
        <p:txBody>
          <a:bodyPr wrap="square" rtlCol="0">
            <a:spAutoFit/>
          </a:bodyPr>
          <a:lstStyle/>
          <a:p>
            <a:r>
              <a:rPr lang="en-GB" sz="1200" dirty="0"/>
              <a:t>Financial Recovery Plan</a:t>
            </a:r>
          </a:p>
        </p:txBody>
      </p:sp>
    </p:spTree>
    <p:extLst>
      <p:ext uri="{BB962C8B-B14F-4D97-AF65-F5344CB8AC3E}">
        <p14:creationId xmlns:p14="http://schemas.microsoft.com/office/powerpoint/2010/main" val="32450033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DBABF00-762D-A808-D613-C6725C6B3001}"/>
              </a:ext>
            </a:extLst>
          </p:cNvPr>
          <p:cNvSpPr>
            <a:spLocks noGrp="1"/>
          </p:cNvSpPr>
          <p:nvPr>
            <p:ph type="title"/>
          </p:nvPr>
        </p:nvSpPr>
        <p:spPr/>
        <p:txBody>
          <a:bodyPr>
            <a:noAutofit/>
          </a:bodyPr>
          <a:lstStyle/>
          <a:p>
            <a:pPr>
              <a:lnSpc>
                <a:spcPct val="100000"/>
              </a:lnSpc>
            </a:pPr>
            <a:r>
              <a:rPr lang="en-US" dirty="0"/>
              <a:t>Strategic Aim 1</a:t>
            </a:r>
            <a:br>
              <a:rPr lang="en-US" dirty="0"/>
            </a:br>
            <a:r>
              <a:rPr lang="en-US" altLang="en-US" sz="2400" b="0" dirty="0">
                <a:solidFill>
                  <a:schemeClr val="accent1"/>
                </a:solidFill>
              </a:rPr>
              <a:t>Lived Experiences</a:t>
            </a:r>
            <a:br>
              <a:rPr lang="en-US" altLang="en-US" sz="2400" b="0" dirty="0">
                <a:solidFill>
                  <a:schemeClr val="accent1"/>
                </a:solidFill>
              </a:rPr>
            </a:br>
            <a:endParaRPr lang="en-US" sz="2400" b="0" dirty="0">
              <a:solidFill>
                <a:schemeClr val="accent1"/>
              </a:solidFill>
            </a:endParaRPr>
          </a:p>
        </p:txBody>
      </p:sp>
      <p:sp>
        <p:nvSpPr>
          <p:cNvPr id="6" name="Content Placeholder 5">
            <a:extLst>
              <a:ext uri="{FF2B5EF4-FFF2-40B4-BE49-F238E27FC236}">
                <a16:creationId xmlns:a16="http://schemas.microsoft.com/office/drawing/2014/main" id="{B4F821FA-C975-8B78-9F6D-FA2A8ED62733}"/>
              </a:ext>
            </a:extLst>
          </p:cNvPr>
          <p:cNvSpPr>
            <a:spLocks noGrp="1"/>
          </p:cNvSpPr>
          <p:nvPr>
            <p:ph sz="half" idx="1"/>
          </p:nvPr>
        </p:nvSpPr>
        <p:spPr>
          <a:xfrm>
            <a:off x="838200" y="1959093"/>
            <a:ext cx="4301690" cy="3960444"/>
          </a:xfrm>
        </p:spPr>
        <p:txBody>
          <a:bodyPr lIns="180000" tIns="180000" rIns="180000" bIns="180000">
            <a:normAutofit/>
          </a:bodyPr>
          <a:lstStyle/>
          <a:p>
            <a:pPr marL="314325" indent="-314325" defTabSz="913607" fontAlgn="base">
              <a:lnSpc>
                <a:spcPct val="100000"/>
              </a:lnSpc>
              <a:spcAft>
                <a:spcPct val="0"/>
              </a:spcAft>
            </a:pPr>
            <a:r>
              <a:rPr lang="en-GB" sz="2200" dirty="0">
                <a:latin typeface="+mn-lt"/>
              </a:rPr>
              <a:t>People with lived experience are actively involved in service design, development, delivery, and evaluation</a:t>
            </a:r>
          </a:p>
        </p:txBody>
      </p:sp>
      <p:sp>
        <p:nvSpPr>
          <p:cNvPr id="9" name="Rectangle 8">
            <a:extLst>
              <a:ext uri="{FF2B5EF4-FFF2-40B4-BE49-F238E27FC236}">
                <a16:creationId xmlns:a16="http://schemas.microsoft.com/office/drawing/2014/main" id="{7C7D6DD8-268C-2F62-D6E3-5A193C4A6B26}"/>
              </a:ext>
              <a:ext uri="{C183D7F6-B498-43B3-948B-1728B52AA6E4}">
                <adec:decorative xmlns:adec="http://schemas.microsoft.com/office/drawing/2017/decorative" val="1"/>
              </a:ext>
            </a:extLst>
          </p:cNvPr>
          <p:cNvSpPr/>
          <p:nvPr/>
        </p:nvSpPr>
        <p:spPr>
          <a:xfrm>
            <a:off x="838201" y="1959093"/>
            <a:ext cx="4301690" cy="4177686"/>
          </a:xfrm>
          <a:prstGeom prst="rect">
            <a:avLst/>
          </a:prstGeom>
          <a:solidFill>
            <a:schemeClr val="accent2">
              <a:alpha val="1506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415CA6EF-34F8-48A8-BB37-65B4B7054A8B}"/>
              </a:ext>
              <a:ext uri="{C183D7F6-B498-43B3-948B-1728B52AA6E4}">
                <adec:decorative xmlns:adec="http://schemas.microsoft.com/office/drawing/2017/decorative" val="1"/>
              </a:ext>
            </a:extLst>
          </p:cNvPr>
          <p:cNvCxnSpPr>
            <a:cxnSpLocks/>
          </p:cNvCxnSpPr>
          <p:nvPr/>
        </p:nvCxnSpPr>
        <p:spPr>
          <a:xfrm>
            <a:off x="5411805" y="1959093"/>
            <a:ext cx="0" cy="4177686"/>
          </a:xfrm>
          <a:prstGeom prst="line">
            <a:avLst/>
          </a:prstGeom>
          <a:ln w="15875">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B0FEA2F6-76FD-7789-F1E6-05BFE6C4C2CC}"/>
              </a:ext>
              <a:ext uri="{C183D7F6-B498-43B3-948B-1728B52AA6E4}">
                <adec:decorative xmlns:adec="http://schemas.microsoft.com/office/drawing/2017/decorative" val="1"/>
              </a:ext>
            </a:extLst>
          </p:cNvPr>
          <p:cNvSpPr/>
          <p:nvPr/>
        </p:nvSpPr>
        <p:spPr>
          <a:xfrm>
            <a:off x="5683721" y="1959093"/>
            <a:ext cx="900113" cy="900113"/>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1" name="Oval 10">
            <a:extLst>
              <a:ext uri="{FF2B5EF4-FFF2-40B4-BE49-F238E27FC236}">
                <a16:creationId xmlns:a16="http://schemas.microsoft.com/office/drawing/2014/main" id="{C8F140C5-95FA-2404-78ED-77C1959EC132}"/>
              </a:ext>
            </a:extLst>
          </p:cNvPr>
          <p:cNvSpPr/>
          <p:nvPr/>
        </p:nvSpPr>
        <p:spPr>
          <a:xfrm>
            <a:off x="5683720" y="1959093"/>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01</a:t>
            </a:r>
          </a:p>
        </p:txBody>
      </p:sp>
      <p:sp>
        <p:nvSpPr>
          <p:cNvPr id="3" name="TextBox 18">
            <a:extLst>
              <a:ext uri="{FF2B5EF4-FFF2-40B4-BE49-F238E27FC236}">
                <a16:creationId xmlns:a16="http://schemas.microsoft.com/office/drawing/2014/main" id="{FE29568B-3607-3F85-CDFA-66BD05889C90}"/>
              </a:ext>
            </a:extLst>
          </p:cNvPr>
          <p:cNvSpPr txBox="1">
            <a:spLocks noChangeArrowheads="1"/>
          </p:cNvSpPr>
          <p:nvPr/>
        </p:nvSpPr>
        <p:spPr bwMode="auto">
          <a:xfrm>
            <a:off x="6828872" y="1959094"/>
            <a:ext cx="4524924"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err="1">
                <a:solidFill>
                  <a:schemeClr val="tx1">
                    <a:lumMod val="75000"/>
                    <a:lumOff val="25000"/>
                  </a:schemeClr>
                </a:solidFill>
                <a:latin typeface="+mn-lt"/>
              </a:rPr>
              <a:t>LeDeR</a:t>
            </a:r>
            <a:r>
              <a:rPr lang="en-US" altLang="en-US" sz="2100" b="1" dirty="0">
                <a:solidFill>
                  <a:schemeClr val="tx1">
                    <a:lumMod val="75000"/>
                    <a:lumOff val="25000"/>
                  </a:schemeClr>
                </a:solidFill>
                <a:latin typeface="+mn-lt"/>
              </a:rPr>
              <a:t>  - Learning Disability Mortality Reviews </a:t>
            </a:r>
          </a:p>
        </p:txBody>
      </p:sp>
      <p:sp>
        <p:nvSpPr>
          <p:cNvPr id="14" name="Oval 13">
            <a:extLst>
              <a:ext uri="{FF2B5EF4-FFF2-40B4-BE49-F238E27FC236}">
                <a16:creationId xmlns:a16="http://schemas.microsoft.com/office/drawing/2014/main" id="{AFED904C-5F8C-9D86-853B-27DFF6CF2A46}"/>
              </a:ext>
              <a:ext uri="{C183D7F6-B498-43B3-948B-1728B52AA6E4}">
                <adec:decorative xmlns:adec="http://schemas.microsoft.com/office/drawing/2017/decorative" val="1"/>
              </a:ext>
            </a:extLst>
          </p:cNvPr>
          <p:cNvSpPr/>
          <p:nvPr/>
        </p:nvSpPr>
        <p:spPr>
          <a:xfrm>
            <a:off x="5683721" y="3248937"/>
            <a:ext cx="900113" cy="900113"/>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3" name="Oval 12">
            <a:extLst>
              <a:ext uri="{FF2B5EF4-FFF2-40B4-BE49-F238E27FC236}">
                <a16:creationId xmlns:a16="http://schemas.microsoft.com/office/drawing/2014/main" id="{03B727D7-4594-7B61-DAB8-0EDE24D77058}"/>
              </a:ext>
            </a:extLst>
          </p:cNvPr>
          <p:cNvSpPr/>
          <p:nvPr/>
        </p:nvSpPr>
        <p:spPr>
          <a:xfrm>
            <a:off x="5683720" y="3248937"/>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02</a:t>
            </a:r>
          </a:p>
        </p:txBody>
      </p:sp>
      <p:sp>
        <p:nvSpPr>
          <p:cNvPr id="4" name="TextBox 18">
            <a:extLst>
              <a:ext uri="{FF2B5EF4-FFF2-40B4-BE49-F238E27FC236}">
                <a16:creationId xmlns:a16="http://schemas.microsoft.com/office/drawing/2014/main" id="{A1EB3C1B-EABB-DC3D-2346-0163926865AE}"/>
              </a:ext>
            </a:extLst>
          </p:cNvPr>
          <p:cNvSpPr txBox="1">
            <a:spLocks noChangeArrowheads="1"/>
          </p:cNvSpPr>
          <p:nvPr/>
        </p:nvSpPr>
        <p:spPr bwMode="auto">
          <a:xfrm>
            <a:off x="6828872" y="3234003"/>
            <a:ext cx="452492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Patient  Safety Partner</a:t>
            </a:r>
          </a:p>
        </p:txBody>
      </p:sp>
      <p:sp>
        <p:nvSpPr>
          <p:cNvPr id="15" name="Oval 14">
            <a:extLst>
              <a:ext uri="{FF2B5EF4-FFF2-40B4-BE49-F238E27FC236}">
                <a16:creationId xmlns:a16="http://schemas.microsoft.com/office/drawing/2014/main" id="{BC8A5A42-AB43-759F-E63E-70040575C3FC}"/>
              </a:ext>
              <a:ext uri="{C183D7F6-B498-43B3-948B-1728B52AA6E4}">
                <adec:decorative xmlns:adec="http://schemas.microsoft.com/office/drawing/2017/decorative" val="1"/>
              </a:ext>
            </a:extLst>
          </p:cNvPr>
          <p:cNvSpPr/>
          <p:nvPr/>
        </p:nvSpPr>
        <p:spPr>
          <a:xfrm>
            <a:off x="5683721" y="4532133"/>
            <a:ext cx="900113" cy="900113"/>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6" name="Oval 15">
            <a:extLst>
              <a:ext uri="{FF2B5EF4-FFF2-40B4-BE49-F238E27FC236}">
                <a16:creationId xmlns:a16="http://schemas.microsoft.com/office/drawing/2014/main" id="{F2846E31-92B4-D80E-E735-DE6D25FF04B9}"/>
              </a:ext>
            </a:extLst>
          </p:cNvPr>
          <p:cNvSpPr/>
          <p:nvPr/>
        </p:nvSpPr>
        <p:spPr>
          <a:xfrm>
            <a:off x="5683720" y="4532133"/>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03</a:t>
            </a:r>
          </a:p>
        </p:txBody>
      </p:sp>
      <p:sp>
        <p:nvSpPr>
          <p:cNvPr id="2" name="TextBox 18">
            <a:extLst>
              <a:ext uri="{FF2B5EF4-FFF2-40B4-BE49-F238E27FC236}">
                <a16:creationId xmlns:a16="http://schemas.microsoft.com/office/drawing/2014/main" id="{8FC8A29D-64DA-B9A8-28DD-3096B865B3F2}"/>
              </a:ext>
            </a:extLst>
          </p:cNvPr>
          <p:cNvSpPr txBox="1">
            <a:spLocks noChangeArrowheads="1"/>
          </p:cNvSpPr>
          <p:nvPr/>
        </p:nvSpPr>
        <p:spPr bwMode="auto">
          <a:xfrm>
            <a:off x="6828872" y="4532130"/>
            <a:ext cx="4524924"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MNVP – Maternity and Neonatal Voices Partnership </a:t>
            </a:r>
          </a:p>
        </p:txBody>
      </p:sp>
    </p:spTree>
    <p:extLst>
      <p:ext uri="{BB962C8B-B14F-4D97-AF65-F5344CB8AC3E}">
        <p14:creationId xmlns:p14="http://schemas.microsoft.com/office/powerpoint/2010/main" val="2001604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DBABF00-762D-A808-D613-C6725C6B3001}"/>
              </a:ext>
            </a:extLst>
          </p:cNvPr>
          <p:cNvSpPr>
            <a:spLocks noGrp="1"/>
          </p:cNvSpPr>
          <p:nvPr>
            <p:ph type="title"/>
          </p:nvPr>
        </p:nvSpPr>
        <p:spPr/>
        <p:txBody>
          <a:bodyPr>
            <a:noAutofit/>
          </a:bodyPr>
          <a:lstStyle/>
          <a:p>
            <a:pPr>
              <a:lnSpc>
                <a:spcPct val="100000"/>
              </a:lnSpc>
            </a:pPr>
            <a:r>
              <a:rPr lang="en-US" dirty="0"/>
              <a:t>Strategic Aim 2</a:t>
            </a:r>
            <a:br>
              <a:rPr lang="en-US" dirty="0"/>
            </a:br>
            <a:r>
              <a:rPr lang="en-US" altLang="en-US" sz="2400" b="0" dirty="0">
                <a:solidFill>
                  <a:schemeClr val="accent1"/>
                </a:solidFill>
              </a:rPr>
              <a:t>The Promotion of Safe Care</a:t>
            </a:r>
            <a:endParaRPr lang="en-US" sz="2400" b="0" dirty="0">
              <a:solidFill>
                <a:schemeClr val="accent1"/>
              </a:solidFill>
            </a:endParaRPr>
          </a:p>
        </p:txBody>
      </p:sp>
      <p:sp>
        <p:nvSpPr>
          <p:cNvPr id="6" name="Content Placeholder 5">
            <a:extLst>
              <a:ext uri="{FF2B5EF4-FFF2-40B4-BE49-F238E27FC236}">
                <a16:creationId xmlns:a16="http://schemas.microsoft.com/office/drawing/2014/main" id="{B4F821FA-C975-8B78-9F6D-FA2A8ED62733}"/>
              </a:ext>
            </a:extLst>
          </p:cNvPr>
          <p:cNvSpPr>
            <a:spLocks noGrp="1"/>
          </p:cNvSpPr>
          <p:nvPr>
            <p:ph sz="half" idx="1"/>
          </p:nvPr>
        </p:nvSpPr>
        <p:spPr>
          <a:xfrm>
            <a:off x="838200" y="1959093"/>
            <a:ext cx="4301690" cy="3960444"/>
          </a:xfrm>
        </p:spPr>
        <p:txBody>
          <a:bodyPr lIns="180000" tIns="180000" rIns="180000" bIns="180000">
            <a:normAutofit/>
          </a:bodyPr>
          <a:lstStyle/>
          <a:p>
            <a:pPr marL="314325" indent="-314325" defTabSz="913607" fontAlgn="base">
              <a:lnSpc>
                <a:spcPct val="100000"/>
              </a:lnSpc>
              <a:spcAft>
                <a:spcPct val="0"/>
              </a:spcAft>
            </a:pPr>
            <a:r>
              <a:rPr lang="en-GB" sz="2200" dirty="0">
                <a:latin typeface="+mn-lt"/>
              </a:rPr>
              <a:t>The promotion of safe care, ensuring care is of a high quality, safe and accessible to all</a:t>
            </a:r>
          </a:p>
        </p:txBody>
      </p:sp>
      <p:sp>
        <p:nvSpPr>
          <p:cNvPr id="9" name="Rectangle 8">
            <a:extLst>
              <a:ext uri="{FF2B5EF4-FFF2-40B4-BE49-F238E27FC236}">
                <a16:creationId xmlns:a16="http://schemas.microsoft.com/office/drawing/2014/main" id="{7C7D6DD8-268C-2F62-D6E3-5A193C4A6B26}"/>
              </a:ext>
              <a:ext uri="{C183D7F6-B498-43B3-948B-1728B52AA6E4}">
                <adec:decorative xmlns:adec="http://schemas.microsoft.com/office/drawing/2017/decorative" val="1"/>
              </a:ext>
            </a:extLst>
          </p:cNvPr>
          <p:cNvSpPr/>
          <p:nvPr/>
        </p:nvSpPr>
        <p:spPr>
          <a:xfrm>
            <a:off x="838201" y="1959093"/>
            <a:ext cx="4301690" cy="4177686"/>
          </a:xfrm>
          <a:prstGeom prst="rect">
            <a:avLst/>
          </a:prstGeom>
          <a:solidFill>
            <a:schemeClr val="accent2">
              <a:alpha val="1506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415CA6EF-34F8-48A8-BB37-65B4B7054A8B}"/>
              </a:ext>
              <a:ext uri="{C183D7F6-B498-43B3-948B-1728B52AA6E4}">
                <adec:decorative xmlns:adec="http://schemas.microsoft.com/office/drawing/2017/decorative" val="1"/>
              </a:ext>
            </a:extLst>
          </p:cNvPr>
          <p:cNvCxnSpPr>
            <a:cxnSpLocks/>
          </p:cNvCxnSpPr>
          <p:nvPr/>
        </p:nvCxnSpPr>
        <p:spPr>
          <a:xfrm>
            <a:off x="5411805" y="1959093"/>
            <a:ext cx="0" cy="4177686"/>
          </a:xfrm>
          <a:prstGeom prst="line">
            <a:avLst/>
          </a:prstGeom>
          <a:ln w="15875">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B0FEA2F6-76FD-7789-F1E6-05BFE6C4C2CC}"/>
              </a:ext>
              <a:ext uri="{C183D7F6-B498-43B3-948B-1728B52AA6E4}">
                <adec:decorative xmlns:adec="http://schemas.microsoft.com/office/drawing/2017/decorative" val="1"/>
              </a:ext>
            </a:extLst>
          </p:cNvPr>
          <p:cNvSpPr/>
          <p:nvPr/>
        </p:nvSpPr>
        <p:spPr>
          <a:xfrm>
            <a:off x="5683721" y="1959093"/>
            <a:ext cx="900113" cy="900113"/>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1" name="Oval 10">
            <a:extLst>
              <a:ext uri="{FF2B5EF4-FFF2-40B4-BE49-F238E27FC236}">
                <a16:creationId xmlns:a16="http://schemas.microsoft.com/office/drawing/2014/main" id="{C8F140C5-95FA-2404-78ED-77C1959EC132}"/>
              </a:ext>
            </a:extLst>
          </p:cNvPr>
          <p:cNvSpPr/>
          <p:nvPr/>
        </p:nvSpPr>
        <p:spPr>
          <a:xfrm>
            <a:off x="5683720" y="1959093"/>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01</a:t>
            </a:r>
          </a:p>
        </p:txBody>
      </p:sp>
      <p:sp>
        <p:nvSpPr>
          <p:cNvPr id="3" name="TextBox 18">
            <a:extLst>
              <a:ext uri="{FF2B5EF4-FFF2-40B4-BE49-F238E27FC236}">
                <a16:creationId xmlns:a16="http://schemas.microsoft.com/office/drawing/2014/main" id="{FE29568B-3607-3F85-CDFA-66BD05889C90}"/>
              </a:ext>
            </a:extLst>
          </p:cNvPr>
          <p:cNvSpPr txBox="1">
            <a:spLocks noChangeArrowheads="1"/>
          </p:cNvSpPr>
          <p:nvPr/>
        </p:nvSpPr>
        <p:spPr bwMode="auto">
          <a:xfrm>
            <a:off x="6828872" y="1959094"/>
            <a:ext cx="4524924"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Deteriorating Patient Network</a:t>
            </a:r>
          </a:p>
        </p:txBody>
      </p:sp>
      <p:sp>
        <p:nvSpPr>
          <p:cNvPr id="14" name="Oval 13">
            <a:extLst>
              <a:ext uri="{FF2B5EF4-FFF2-40B4-BE49-F238E27FC236}">
                <a16:creationId xmlns:a16="http://schemas.microsoft.com/office/drawing/2014/main" id="{AFED904C-5F8C-9D86-853B-27DFF6CF2A46}"/>
              </a:ext>
              <a:ext uri="{C183D7F6-B498-43B3-948B-1728B52AA6E4}">
                <adec:decorative xmlns:adec="http://schemas.microsoft.com/office/drawing/2017/decorative" val="1"/>
              </a:ext>
            </a:extLst>
          </p:cNvPr>
          <p:cNvSpPr/>
          <p:nvPr/>
        </p:nvSpPr>
        <p:spPr>
          <a:xfrm>
            <a:off x="5683721" y="3248937"/>
            <a:ext cx="900113" cy="900113"/>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3" name="Oval 12">
            <a:extLst>
              <a:ext uri="{FF2B5EF4-FFF2-40B4-BE49-F238E27FC236}">
                <a16:creationId xmlns:a16="http://schemas.microsoft.com/office/drawing/2014/main" id="{03B727D7-4594-7B61-DAB8-0EDE24D77058}"/>
              </a:ext>
            </a:extLst>
          </p:cNvPr>
          <p:cNvSpPr/>
          <p:nvPr/>
        </p:nvSpPr>
        <p:spPr>
          <a:xfrm>
            <a:off x="5683720" y="3248937"/>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02</a:t>
            </a:r>
          </a:p>
        </p:txBody>
      </p:sp>
      <p:sp>
        <p:nvSpPr>
          <p:cNvPr id="4" name="TextBox 18">
            <a:extLst>
              <a:ext uri="{FF2B5EF4-FFF2-40B4-BE49-F238E27FC236}">
                <a16:creationId xmlns:a16="http://schemas.microsoft.com/office/drawing/2014/main" id="{A1EB3C1B-EABB-DC3D-2346-0163926865AE}"/>
              </a:ext>
            </a:extLst>
          </p:cNvPr>
          <p:cNvSpPr txBox="1">
            <a:spLocks noChangeArrowheads="1"/>
          </p:cNvSpPr>
          <p:nvPr/>
        </p:nvSpPr>
        <p:spPr bwMode="auto">
          <a:xfrm>
            <a:off x="6828872" y="3234003"/>
            <a:ext cx="452492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Quality Improvement Network</a:t>
            </a:r>
          </a:p>
        </p:txBody>
      </p:sp>
      <p:sp>
        <p:nvSpPr>
          <p:cNvPr id="15" name="Oval 14">
            <a:extLst>
              <a:ext uri="{FF2B5EF4-FFF2-40B4-BE49-F238E27FC236}">
                <a16:creationId xmlns:a16="http://schemas.microsoft.com/office/drawing/2014/main" id="{BC8A5A42-AB43-759F-E63E-70040575C3FC}"/>
              </a:ext>
              <a:ext uri="{C183D7F6-B498-43B3-948B-1728B52AA6E4}">
                <adec:decorative xmlns:adec="http://schemas.microsoft.com/office/drawing/2017/decorative" val="1"/>
              </a:ext>
            </a:extLst>
          </p:cNvPr>
          <p:cNvSpPr/>
          <p:nvPr/>
        </p:nvSpPr>
        <p:spPr>
          <a:xfrm>
            <a:off x="5683721" y="4532133"/>
            <a:ext cx="900113" cy="900113"/>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6" name="Oval 15">
            <a:extLst>
              <a:ext uri="{FF2B5EF4-FFF2-40B4-BE49-F238E27FC236}">
                <a16:creationId xmlns:a16="http://schemas.microsoft.com/office/drawing/2014/main" id="{F2846E31-92B4-D80E-E735-DE6D25FF04B9}"/>
              </a:ext>
            </a:extLst>
          </p:cNvPr>
          <p:cNvSpPr/>
          <p:nvPr/>
        </p:nvSpPr>
        <p:spPr>
          <a:xfrm>
            <a:off x="5683720" y="4532133"/>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03</a:t>
            </a:r>
          </a:p>
        </p:txBody>
      </p:sp>
      <p:sp>
        <p:nvSpPr>
          <p:cNvPr id="2" name="TextBox 18">
            <a:extLst>
              <a:ext uri="{FF2B5EF4-FFF2-40B4-BE49-F238E27FC236}">
                <a16:creationId xmlns:a16="http://schemas.microsoft.com/office/drawing/2014/main" id="{8FC8A29D-64DA-B9A8-28DD-3096B865B3F2}"/>
              </a:ext>
            </a:extLst>
          </p:cNvPr>
          <p:cNvSpPr txBox="1">
            <a:spLocks noChangeArrowheads="1"/>
          </p:cNvSpPr>
          <p:nvPr/>
        </p:nvSpPr>
        <p:spPr bwMode="auto">
          <a:xfrm>
            <a:off x="6828872" y="4532130"/>
            <a:ext cx="4524924"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Improved Quality Impact Assessment for service changes</a:t>
            </a:r>
          </a:p>
        </p:txBody>
      </p:sp>
    </p:spTree>
    <p:extLst>
      <p:ext uri="{BB962C8B-B14F-4D97-AF65-F5344CB8AC3E}">
        <p14:creationId xmlns:p14="http://schemas.microsoft.com/office/powerpoint/2010/main" val="2138136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DBABF00-762D-A808-D613-C6725C6B3001}"/>
              </a:ext>
            </a:extLst>
          </p:cNvPr>
          <p:cNvSpPr>
            <a:spLocks noGrp="1"/>
          </p:cNvSpPr>
          <p:nvPr>
            <p:ph type="title"/>
          </p:nvPr>
        </p:nvSpPr>
        <p:spPr/>
        <p:txBody>
          <a:bodyPr>
            <a:noAutofit/>
          </a:bodyPr>
          <a:lstStyle/>
          <a:p>
            <a:pPr>
              <a:lnSpc>
                <a:spcPct val="100000"/>
              </a:lnSpc>
            </a:pPr>
            <a:r>
              <a:rPr lang="en-US" dirty="0"/>
              <a:t>Strategic Aim 3</a:t>
            </a:r>
            <a:br>
              <a:rPr lang="en-US" dirty="0"/>
            </a:br>
            <a:r>
              <a:rPr lang="en-US" altLang="en-US" sz="2400" b="0" dirty="0">
                <a:solidFill>
                  <a:schemeClr val="accent1"/>
                </a:solidFill>
              </a:rPr>
              <a:t>Improving Staff Experience</a:t>
            </a:r>
            <a:endParaRPr lang="en-US" sz="2400" b="0" dirty="0">
              <a:solidFill>
                <a:schemeClr val="accent1"/>
              </a:solidFill>
            </a:endParaRPr>
          </a:p>
        </p:txBody>
      </p:sp>
      <p:sp>
        <p:nvSpPr>
          <p:cNvPr id="6" name="Content Placeholder 5">
            <a:extLst>
              <a:ext uri="{FF2B5EF4-FFF2-40B4-BE49-F238E27FC236}">
                <a16:creationId xmlns:a16="http://schemas.microsoft.com/office/drawing/2014/main" id="{B4F821FA-C975-8B78-9F6D-FA2A8ED62733}"/>
              </a:ext>
            </a:extLst>
          </p:cNvPr>
          <p:cNvSpPr>
            <a:spLocks noGrp="1"/>
          </p:cNvSpPr>
          <p:nvPr>
            <p:ph sz="half" idx="1"/>
          </p:nvPr>
        </p:nvSpPr>
        <p:spPr>
          <a:xfrm>
            <a:off x="838200" y="1959093"/>
            <a:ext cx="4301690" cy="3960444"/>
          </a:xfrm>
        </p:spPr>
        <p:txBody>
          <a:bodyPr lIns="180000" tIns="180000" rIns="180000" bIns="180000">
            <a:normAutofit/>
          </a:bodyPr>
          <a:lstStyle/>
          <a:p>
            <a:pPr marL="314325" indent="-314325" defTabSz="913607" fontAlgn="base">
              <a:lnSpc>
                <a:spcPct val="100000"/>
              </a:lnSpc>
              <a:spcAft>
                <a:spcPct val="0"/>
              </a:spcAft>
            </a:pPr>
            <a:r>
              <a:rPr lang="en-GB" sz="2200" dirty="0">
                <a:latin typeface="+mn-lt"/>
              </a:rPr>
              <a:t>Improving staff experience, promoting a culture of transparency and shared learning</a:t>
            </a:r>
          </a:p>
        </p:txBody>
      </p:sp>
      <p:sp>
        <p:nvSpPr>
          <p:cNvPr id="9" name="Rectangle 8">
            <a:extLst>
              <a:ext uri="{FF2B5EF4-FFF2-40B4-BE49-F238E27FC236}">
                <a16:creationId xmlns:a16="http://schemas.microsoft.com/office/drawing/2014/main" id="{7C7D6DD8-268C-2F62-D6E3-5A193C4A6B26}"/>
              </a:ext>
              <a:ext uri="{C183D7F6-B498-43B3-948B-1728B52AA6E4}">
                <adec:decorative xmlns:adec="http://schemas.microsoft.com/office/drawing/2017/decorative" val="1"/>
              </a:ext>
            </a:extLst>
          </p:cNvPr>
          <p:cNvSpPr/>
          <p:nvPr/>
        </p:nvSpPr>
        <p:spPr>
          <a:xfrm>
            <a:off x="838201" y="1959093"/>
            <a:ext cx="4301690" cy="4177686"/>
          </a:xfrm>
          <a:prstGeom prst="rect">
            <a:avLst/>
          </a:prstGeom>
          <a:solidFill>
            <a:schemeClr val="accent2">
              <a:alpha val="1506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415CA6EF-34F8-48A8-BB37-65B4B7054A8B}"/>
              </a:ext>
              <a:ext uri="{C183D7F6-B498-43B3-948B-1728B52AA6E4}">
                <adec:decorative xmlns:adec="http://schemas.microsoft.com/office/drawing/2017/decorative" val="1"/>
              </a:ext>
            </a:extLst>
          </p:cNvPr>
          <p:cNvCxnSpPr>
            <a:cxnSpLocks/>
          </p:cNvCxnSpPr>
          <p:nvPr/>
        </p:nvCxnSpPr>
        <p:spPr>
          <a:xfrm>
            <a:off x="5411805" y="1959093"/>
            <a:ext cx="0" cy="4177686"/>
          </a:xfrm>
          <a:prstGeom prst="line">
            <a:avLst/>
          </a:prstGeom>
          <a:ln w="15875">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B0FEA2F6-76FD-7789-F1E6-05BFE6C4C2CC}"/>
              </a:ext>
              <a:ext uri="{C183D7F6-B498-43B3-948B-1728B52AA6E4}">
                <adec:decorative xmlns:adec="http://schemas.microsoft.com/office/drawing/2017/decorative" val="1"/>
              </a:ext>
            </a:extLst>
          </p:cNvPr>
          <p:cNvSpPr/>
          <p:nvPr/>
        </p:nvSpPr>
        <p:spPr>
          <a:xfrm>
            <a:off x="5683721" y="1959093"/>
            <a:ext cx="900113" cy="900113"/>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1" name="Oval 10">
            <a:extLst>
              <a:ext uri="{FF2B5EF4-FFF2-40B4-BE49-F238E27FC236}">
                <a16:creationId xmlns:a16="http://schemas.microsoft.com/office/drawing/2014/main" id="{C8F140C5-95FA-2404-78ED-77C1959EC132}"/>
              </a:ext>
            </a:extLst>
          </p:cNvPr>
          <p:cNvSpPr/>
          <p:nvPr/>
        </p:nvSpPr>
        <p:spPr>
          <a:xfrm>
            <a:off x="5683720" y="1959093"/>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01</a:t>
            </a:r>
          </a:p>
        </p:txBody>
      </p:sp>
      <p:sp>
        <p:nvSpPr>
          <p:cNvPr id="3" name="TextBox 18">
            <a:extLst>
              <a:ext uri="{FF2B5EF4-FFF2-40B4-BE49-F238E27FC236}">
                <a16:creationId xmlns:a16="http://schemas.microsoft.com/office/drawing/2014/main" id="{FE29568B-3607-3F85-CDFA-66BD05889C90}"/>
              </a:ext>
            </a:extLst>
          </p:cNvPr>
          <p:cNvSpPr txBox="1">
            <a:spLocks noChangeArrowheads="1"/>
          </p:cNvSpPr>
          <p:nvPr/>
        </p:nvSpPr>
        <p:spPr bwMode="auto">
          <a:xfrm>
            <a:off x="6828872" y="1959094"/>
            <a:ext cx="4524924"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Supporting staff wellbeing to ensure they are empowered to deliver and expect high standards </a:t>
            </a:r>
          </a:p>
        </p:txBody>
      </p:sp>
      <p:sp>
        <p:nvSpPr>
          <p:cNvPr id="14" name="Oval 13">
            <a:extLst>
              <a:ext uri="{FF2B5EF4-FFF2-40B4-BE49-F238E27FC236}">
                <a16:creationId xmlns:a16="http://schemas.microsoft.com/office/drawing/2014/main" id="{AFED904C-5F8C-9D86-853B-27DFF6CF2A46}"/>
              </a:ext>
              <a:ext uri="{C183D7F6-B498-43B3-948B-1728B52AA6E4}">
                <adec:decorative xmlns:adec="http://schemas.microsoft.com/office/drawing/2017/decorative" val="1"/>
              </a:ext>
            </a:extLst>
          </p:cNvPr>
          <p:cNvSpPr/>
          <p:nvPr/>
        </p:nvSpPr>
        <p:spPr>
          <a:xfrm>
            <a:off x="5683721" y="3248937"/>
            <a:ext cx="900113" cy="900113"/>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3" name="Oval 12">
            <a:extLst>
              <a:ext uri="{FF2B5EF4-FFF2-40B4-BE49-F238E27FC236}">
                <a16:creationId xmlns:a16="http://schemas.microsoft.com/office/drawing/2014/main" id="{03B727D7-4594-7B61-DAB8-0EDE24D77058}"/>
              </a:ext>
            </a:extLst>
          </p:cNvPr>
          <p:cNvSpPr/>
          <p:nvPr/>
        </p:nvSpPr>
        <p:spPr>
          <a:xfrm>
            <a:off x="5683720" y="3248937"/>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02</a:t>
            </a:r>
          </a:p>
        </p:txBody>
      </p:sp>
      <p:sp>
        <p:nvSpPr>
          <p:cNvPr id="15" name="Oval 14">
            <a:extLst>
              <a:ext uri="{FF2B5EF4-FFF2-40B4-BE49-F238E27FC236}">
                <a16:creationId xmlns:a16="http://schemas.microsoft.com/office/drawing/2014/main" id="{BC8A5A42-AB43-759F-E63E-70040575C3FC}"/>
              </a:ext>
              <a:ext uri="{C183D7F6-B498-43B3-948B-1728B52AA6E4}">
                <adec:decorative xmlns:adec="http://schemas.microsoft.com/office/drawing/2017/decorative" val="1"/>
              </a:ext>
            </a:extLst>
          </p:cNvPr>
          <p:cNvSpPr/>
          <p:nvPr/>
        </p:nvSpPr>
        <p:spPr>
          <a:xfrm>
            <a:off x="5683721" y="4532133"/>
            <a:ext cx="900113" cy="900113"/>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4" name="TextBox 18">
            <a:extLst>
              <a:ext uri="{FF2B5EF4-FFF2-40B4-BE49-F238E27FC236}">
                <a16:creationId xmlns:a16="http://schemas.microsoft.com/office/drawing/2014/main" id="{A1EB3C1B-EABB-DC3D-2346-0163926865AE}"/>
              </a:ext>
            </a:extLst>
          </p:cNvPr>
          <p:cNvSpPr txBox="1">
            <a:spLocks noChangeArrowheads="1"/>
          </p:cNvSpPr>
          <p:nvPr/>
        </p:nvSpPr>
        <p:spPr bwMode="auto">
          <a:xfrm>
            <a:off x="6828872" y="3234003"/>
            <a:ext cx="452492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PSIRF Shared learning event &amp; future conference </a:t>
            </a:r>
          </a:p>
        </p:txBody>
      </p:sp>
      <p:sp>
        <p:nvSpPr>
          <p:cNvPr id="16" name="Oval 15">
            <a:extLst>
              <a:ext uri="{FF2B5EF4-FFF2-40B4-BE49-F238E27FC236}">
                <a16:creationId xmlns:a16="http://schemas.microsoft.com/office/drawing/2014/main" id="{F2846E31-92B4-D80E-E735-DE6D25FF04B9}"/>
              </a:ext>
            </a:extLst>
          </p:cNvPr>
          <p:cNvSpPr/>
          <p:nvPr/>
        </p:nvSpPr>
        <p:spPr>
          <a:xfrm>
            <a:off x="5683720" y="4532133"/>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03</a:t>
            </a:r>
          </a:p>
        </p:txBody>
      </p:sp>
      <p:sp>
        <p:nvSpPr>
          <p:cNvPr id="2" name="TextBox 18">
            <a:extLst>
              <a:ext uri="{FF2B5EF4-FFF2-40B4-BE49-F238E27FC236}">
                <a16:creationId xmlns:a16="http://schemas.microsoft.com/office/drawing/2014/main" id="{8FC8A29D-64DA-B9A8-28DD-3096B865B3F2}"/>
              </a:ext>
            </a:extLst>
          </p:cNvPr>
          <p:cNvSpPr txBox="1">
            <a:spLocks noChangeArrowheads="1"/>
          </p:cNvSpPr>
          <p:nvPr/>
        </p:nvSpPr>
        <p:spPr bwMode="auto">
          <a:xfrm>
            <a:off x="6828872" y="4532130"/>
            <a:ext cx="4524924"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Learning from reviews of serious safeguarding cases involving Children and Vulnerable Adults </a:t>
            </a:r>
          </a:p>
        </p:txBody>
      </p:sp>
    </p:spTree>
    <p:extLst>
      <p:ext uri="{BB962C8B-B14F-4D97-AF65-F5344CB8AC3E}">
        <p14:creationId xmlns:p14="http://schemas.microsoft.com/office/powerpoint/2010/main" val="54491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DBABF00-762D-A808-D613-C6725C6B3001}"/>
              </a:ext>
            </a:extLst>
          </p:cNvPr>
          <p:cNvSpPr>
            <a:spLocks noGrp="1"/>
          </p:cNvSpPr>
          <p:nvPr>
            <p:ph type="title"/>
          </p:nvPr>
        </p:nvSpPr>
        <p:spPr/>
        <p:txBody>
          <a:bodyPr>
            <a:noAutofit/>
          </a:bodyPr>
          <a:lstStyle/>
          <a:p>
            <a:pPr>
              <a:lnSpc>
                <a:spcPct val="100000"/>
              </a:lnSpc>
            </a:pPr>
            <a:r>
              <a:rPr lang="en-US" dirty="0"/>
              <a:t>Strategic Aim 4</a:t>
            </a:r>
            <a:br>
              <a:rPr lang="en-US" dirty="0"/>
            </a:br>
            <a:r>
              <a:rPr lang="en-US" altLang="en-US" sz="2400" b="0" dirty="0">
                <a:solidFill>
                  <a:schemeClr val="accent1"/>
                </a:solidFill>
              </a:rPr>
              <a:t>Shared approach to Quality and Safety</a:t>
            </a:r>
            <a:endParaRPr lang="en-US" sz="2400" b="0" dirty="0">
              <a:solidFill>
                <a:schemeClr val="accent1"/>
              </a:solidFill>
            </a:endParaRPr>
          </a:p>
        </p:txBody>
      </p:sp>
      <p:sp>
        <p:nvSpPr>
          <p:cNvPr id="6" name="Content Placeholder 5">
            <a:extLst>
              <a:ext uri="{FF2B5EF4-FFF2-40B4-BE49-F238E27FC236}">
                <a16:creationId xmlns:a16="http://schemas.microsoft.com/office/drawing/2014/main" id="{B4F821FA-C975-8B78-9F6D-FA2A8ED62733}"/>
              </a:ext>
            </a:extLst>
          </p:cNvPr>
          <p:cNvSpPr>
            <a:spLocks noGrp="1"/>
          </p:cNvSpPr>
          <p:nvPr>
            <p:ph sz="half" idx="1"/>
          </p:nvPr>
        </p:nvSpPr>
        <p:spPr>
          <a:xfrm>
            <a:off x="838200" y="1959093"/>
            <a:ext cx="4301690" cy="3960444"/>
          </a:xfrm>
        </p:spPr>
        <p:txBody>
          <a:bodyPr lIns="180000" tIns="180000" rIns="180000" bIns="180000">
            <a:normAutofit/>
          </a:bodyPr>
          <a:lstStyle/>
          <a:p>
            <a:pPr marL="314325" indent="-314325" defTabSz="913607" fontAlgn="base">
              <a:lnSpc>
                <a:spcPct val="100000"/>
              </a:lnSpc>
              <a:spcAft>
                <a:spcPct val="0"/>
              </a:spcAft>
            </a:pPr>
            <a:r>
              <a:rPr lang="en-GB" sz="2200" dirty="0">
                <a:latin typeface="+mn-lt"/>
              </a:rPr>
              <a:t>Shared approach to Quality and Safety </a:t>
            </a:r>
          </a:p>
          <a:p>
            <a:pPr marL="314325" indent="-314325" defTabSz="913607" fontAlgn="base">
              <a:lnSpc>
                <a:spcPct val="100000"/>
              </a:lnSpc>
              <a:spcAft>
                <a:spcPct val="0"/>
              </a:spcAft>
            </a:pPr>
            <a:r>
              <a:rPr lang="en-GB" sz="2200" dirty="0">
                <a:latin typeface="+mn-lt"/>
              </a:rPr>
              <a:t>Building services for the future</a:t>
            </a:r>
          </a:p>
        </p:txBody>
      </p:sp>
      <p:sp>
        <p:nvSpPr>
          <p:cNvPr id="9" name="Rectangle 8">
            <a:extLst>
              <a:ext uri="{FF2B5EF4-FFF2-40B4-BE49-F238E27FC236}">
                <a16:creationId xmlns:a16="http://schemas.microsoft.com/office/drawing/2014/main" id="{7C7D6DD8-268C-2F62-D6E3-5A193C4A6B26}"/>
              </a:ext>
              <a:ext uri="{C183D7F6-B498-43B3-948B-1728B52AA6E4}">
                <adec:decorative xmlns:adec="http://schemas.microsoft.com/office/drawing/2017/decorative" val="1"/>
              </a:ext>
            </a:extLst>
          </p:cNvPr>
          <p:cNvSpPr/>
          <p:nvPr/>
        </p:nvSpPr>
        <p:spPr>
          <a:xfrm>
            <a:off x="838201" y="1959093"/>
            <a:ext cx="4301690" cy="4177686"/>
          </a:xfrm>
          <a:prstGeom prst="rect">
            <a:avLst/>
          </a:prstGeom>
          <a:solidFill>
            <a:schemeClr val="accent2">
              <a:alpha val="1506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415CA6EF-34F8-48A8-BB37-65B4B7054A8B}"/>
              </a:ext>
              <a:ext uri="{C183D7F6-B498-43B3-948B-1728B52AA6E4}">
                <adec:decorative xmlns:adec="http://schemas.microsoft.com/office/drawing/2017/decorative" val="1"/>
              </a:ext>
            </a:extLst>
          </p:cNvPr>
          <p:cNvCxnSpPr>
            <a:cxnSpLocks/>
          </p:cNvCxnSpPr>
          <p:nvPr/>
        </p:nvCxnSpPr>
        <p:spPr>
          <a:xfrm>
            <a:off x="5411805" y="1959093"/>
            <a:ext cx="0" cy="4177686"/>
          </a:xfrm>
          <a:prstGeom prst="line">
            <a:avLst/>
          </a:prstGeom>
          <a:ln w="15875">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B0FEA2F6-76FD-7789-F1E6-05BFE6C4C2CC}"/>
              </a:ext>
              <a:ext uri="{C183D7F6-B498-43B3-948B-1728B52AA6E4}">
                <adec:decorative xmlns:adec="http://schemas.microsoft.com/office/drawing/2017/decorative" val="1"/>
              </a:ext>
            </a:extLst>
          </p:cNvPr>
          <p:cNvSpPr/>
          <p:nvPr/>
        </p:nvSpPr>
        <p:spPr>
          <a:xfrm>
            <a:off x="5683721" y="1959093"/>
            <a:ext cx="900113" cy="900113"/>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1" name="Oval 10">
            <a:extLst>
              <a:ext uri="{FF2B5EF4-FFF2-40B4-BE49-F238E27FC236}">
                <a16:creationId xmlns:a16="http://schemas.microsoft.com/office/drawing/2014/main" id="{C8F140C5-95FA-2404-78ED-77C1959EC132}"/>
              </a:ext>
            </a:extLst>
          </p:cNvPr>
          <p:cNvSpPr/>
          <p:nvPr/>
        </p:nvSpPr>
        <p:spPr>
          <a:xfrm>
            <a:off x="5683720" y="1959093"/>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01</a:t>
            </a:r>
          </a:p>
        </p:txBody>
      </p:sp>
      <p:sp>
        <p:nvSpPr>
          <p:cNvPr id="3" name="TextBox 18">
            <a:extLst>
              <a:ext uri="{FF2B5EF4-FFF2-40B4-BE49-F238E27FC236}">
                <a16:creationId xmlns:a16="http://schemas.microsoft.com/office/drawing/2014/main" id="{FE29568B-3607-3F85-CDFA-66BD05889C90}"/>
              </a:ext>
            </a:extLst>
          </p:cNvPr>
          <p:cNvSpPr txBox="1">
            <a:spLocks noChangeArrowheads="1"/>
          </p:cNvSpPr>
          <p:nvPr/>
        </p:nvSpPr>
        <p:spPr bwMode="auto">
          <a:xfrm>
            <a:off x="6828872" y="1959094"/>
            <a:ext cx="4524924"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System approach to new Patient Safety Incident response framework and associated learning</a:t>
            </a:r>
          </a:p>
        </p:txBody>
      </p:sp>
      <p:sp>
        <p:nvSpPr>
          <p:cNvPr id="14" name="Oval 13">
            <a:extLst>
              <a:ext uri="{FF2B5EF4-FFF2-40B4-BE49-F238E27FC236}">
                <a16:creationId xmlns:a16="http://schemas.microsoft.com/office/drawing/2014/main" id="{AFED904C-5F8C-9D86-853B-27DFF6CF2A46}"/>
              </a:ext>
              <a:ext uri="{C183D7F6-B498-43B3-948B-1728B52AA6E4}">
                <adec:decorative xmlns:adec="http://schemas.microsoft.com/office/drawing/2017/decorative" val="1"/>
              </a:ext>
            </a:extLst>
          </p:cNvPr>
          <p:cNvSpPr/>
          <p:nvPr/>
        </p:nvSpPr>
        <p:spPr>
          <a:xfrm>
            <a:off x="5683721" y="3248937"/>
            <a:ext cx="900113" cy="900113"/>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3" name="Oval 12">
            <a:extLst>
              <a:ext uri="{FF2B5EF4-FFF2-40B4-BE49-F238E27FC236}">
                <a16:creationId xmlns:a16="http://schemas.microsoft.com/office/drawing/2014/main" id="{03B727D7-4594-7B61-DAB8-0EDE24D77058}"/>
              </a:ext>
            </a:extLst>
          </p:cNvPr>
          <p:cNvSpPr/>
          <p:nvPr/>
        </p:nvSpPr>
        <p:spPr>
          <a:xfrm>
            <a:off x="5683720" y="3248937"/>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02</a:t>
            </a:r>
          </a:p>
        </p:txBody>
      </p:sp>
      <p:sp>
        <p:nvSpPr>
          <p:cNvPr id="4" name="TextBox 18">
            <a:extLst>
              <a:ext uri="{FF2B5EF4-FFF2-40B4-BE49-F238E27FC236}">
                <a16:creationId xmlns:a16="http://schemas.microsoft.com/office/drawing/2014/main" id="{A1EB3C1B-EABB-DC3D-2346-0163926865AE}"/>
              </a:ext>
            </a:extLst>
          </p:cNvPr>
          <p:cNvSpPr txBox="1">
            <a:spLocks noChangeArrowheads="1"/>
          </p:cNvSpPr>
          <p:nvPr/>
        </p:nvSpPr>
        <p:spPr bwMode="auto">
          <a:xfrm>
            <a:off x="6828872" y="3234003"/>
            <a:ext cx="452492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Maternity Transformation Programme</a:t>
            </a:r>
          </a:p>
        </p:txBody>
      </p:sp>
      <p:sp>
        <p:nvSpPr>
          <p:cNvPr id="15" name="Oval 14">
            <a:extLst>
              <a:ext uri="{FF2B5EF4-FFF2-40B4-BE49-F238E27FC236}">
                <a16:creationId xmlns:a16="http://schemas.microsoft.com/office/drawing/2014/main" id="{BC8A5A42-AB43-759F-E63E-70040575C3FC}"/>
              </a:ext>
              <a:ext uri="{C183D7F6-B498-43B3-948B-1728B52AA6E4}">
                <adec:decorative xmlns:adec="http://schemas.microsoft.com/office/drawing/2017/decorative" val="1"/>
              </a:ext>
            </a:extLst>
          </p:cNvPr>
          <p:cNvSpPr/>
          <p:nvPr/>
        </p:nvSpPr>
        <p:spPr>
          <a:xfrm>
            <a:off x="5683721" y="4532133"/>
            <a:ext cx="900113" cy="900113"/>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6" name="Oval 15">
            <a:extLst>
              <a:ext uri="{FF2B5EF4-FFF2-40B4-BE49-F238E27FC236}">
                <a16:creationId xmlns:a16="http://schemas.microsoft.com/office/drawing/2014/main" id="{F2846E31-92B4-D80E-E735-DE6D25FF04B9}"/>
              </a:ext>
            </a:extLst>
          </p:cNvPr>
          <p:cNvSpPr/>
          <p:nvPr/>
        </p:nvSpPr>
        <p:spPr>
          <a:xfrm>
            <a:off x="5683720" y="4532133"/>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03</a:t>
            </a:r>
          </a:p>
        </p:txBody>
      </p:sp>
      <p:sp>
        <p:nvSpPr>
          <p:cNvPr id="2" name="TextBox 18">
            <a:extLst>
              <a:ext uri="{FF2B5EF4-FFF2-40B4-BE49-F238E27FC236}">
                <a16:creationId xmlns:a16="http://schemas.microsoft.com/office/drawing/2014/main" id="{8FC8A29D-64DA-B9A8-28DD-3096B865B3F2}"/>
              </a:ext>
            </a:extLst>
          </p:cNvPr>
          <p:cNvSpPr txBox="1">
            <a:spLocks noChangeArrowheads="1"/>
          </p:cNvSpPr>
          <p:nvPr/>
        </p:nvSpPr>
        <p:spPr bwMode="auto">
          <a:xfrm>
            <a:off x="6828872" y="4674412"/>
            <a:ext cx="452492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Focus on system wide quality Improvement</a:t>
            </a:r>
          </a:p>
        </p:txBody>
      </p:sp>
    </p:spTree>
    <p:extLst>
      <p:ext uri="{BB962C8B-B14F-4D97-AF65-F5344CB8AC3E}">
        <p14:creationId xmlns:p14="http://schemas.microsoft.com/office/powerpoint/2010/main" val="3936027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DBABF00-762D-A808-D613-C6725C6B3001}"/>
              </a:ext>
            </a:extLst>
          </p:cNvPr>
          <p:cNvSpPr>
            <a:spLocks noGrp="1"/>
          </p:cNvSpPr>
          <p:nvPr>
            <p:ph type="title"/>
          </p:nvPr>
        </p:nvSpPr>
        <p:spPr/>
        <p:txBody>
          <a:bodyPr>
            <a:noAutofit/>
          </a:bodyPr>
          <a:lstStyle/>
          <a:p>
            <a:pPr>
              <a:lnSpc>
                <a:spcPct val="100000"/>
              </a:lnSpc>
            </a:pPr>
            <a:r>
              <a:rPr lang="en-US" dirty="0"/>
              <a:t>Strategic Aim 5</a:t>
            </a:r>
            <a:br>
              <a:rPr lang="en-US" dirty="0"/>
            </a:br>
            <a:r>
              <a:rPr lang="en-US" altLang="en-US" sz="2400" b="0" dirty="0">
                <a:solidFill>
                  <a:schemeClr val="accent1"/>
                </a:solidFill>
              </a:rPr>
              <a:t>Fair and Equitable Services</a:t>
            </a:r>
            <a:endParaRPr lang="en-US" sz="2400" b="0" dirty="0">
              <a:solidFill>
                <a:schemeClr val="accent1"/>
              </a:solidFill>
            </a:endParaRPr>
          </a:p>
        </p:txBody>
      </p:sp>
      <p:sp>
        <p:nvSpPr>
          <p:cNvPr id="6" name="Content Placeholder 5">
            <a:extLst>
              <a:ext uri="{FF2B5EF4-FFF2-40B4-BE49-F238E27FC236}">
                <a16:creationId xmlns:a16="http://schemas.microsoft.com/office/drawing/2014/main" id="{B4F821FA-C975-8B78-9F6D-FA2A8ED62733}"/>
              </a:ext>
            </a:extLst>
          </p:cNvPr>
          <p:cNvSpPr>
            <a:spLocks noGrp="1"/>
          </p:cNvSpPr>
          <p:nvPr>
            <p:ph sz="half" idx="1"/>
          </p:nvPr>
        </p:nvSpPr>
        <p:spPr>
          <a:xfrm>
            <a:off x="838200" y="1959093"/>
            <a:ext cx="4301690" cy="3960444"/>
          </a:xfrm>
        </p:spPr>
        <p:txBody>
          <a:bodyPr lIns="180000" tIns="180000" rIns="180000" bIns="180000"/>
          <a:lstStyle/>
          <a:p>
            <a:pPr marL="314325" indent="-314325" defTabSz="913607" fontAlgn="base">
              <a:lnSpc>
                <a:spcPct val="100000"/>
              </a:lnSpc>
              <a:spcAft>
                <a:spcPct val="0"/>
              </a:spcAft>
            </a:pPr>
            <a:r>
              <a:rPr lang="en-GB" sz="2200" dirty="0">
                <a:latin typeface="+mn-lt"/>
              </a:rPr>
              <a:t>Fair and equitable services for all</a:t>
            </a:r>
          </a:p>
          <a:p>
            <a:pPr marL="314325" indent="-314325" defTabSz="913607" fontAlgn="base">
              <a:lnSpc>
                <a:spcPct val="100000"/>
              </a:lnSpc>
              <a:spcAft>
                <a:spcPct val="0"/>
              </a:spcAft>
            </a:pPr>
            <a:r>
              <a:rPr lang="en-GB" sz="2200" dirty="0">
                <a:latin typeface="+mn-lt"/>
              </a:rPr>
              <a:t>Collaborative working across the system</a:t>
            </a:r>
          </a:p>
        </p:txBody>
      </p:sp>
      <p:sp>
        <p:nvSpPr>
          <p:cNvPr id="9" name="Rectangle 8">
            <a:extLst>
              <a:ext uri="{FF2B5EF4-FFF2-40B4-BE49-F238E27FC236}">
                <a16:creationId xmlns:a16="http://schemas.microsoft.com/office/drawing/2014/main" id="{7C7D6DD8-268C-2F62-D6E3-5A193C4A6B26}"/>
              </a:ext>
              <a:ext uri="{C183D7F6-B498-43B3-948B-1728B52AA6E4}">
                <adec:decorative xmlns:adec="http://schemas.microsoft.com/office/drawing/2017/decorative" val="1"/>
              </a:ext>
            </a:extLst>
          </p:cNvPr>
          <p:cNvSpPr/>
          <p:nvPr/>
        </p:nvSpPr>
        <p:spPr>
          <a:xfrm>
            <a:off x="838201" y="1959093"/>
            <a:ext cx="4301690" cy="4177686"/>
          </a:xfrm>
          <a:prstGeom prst="rect">
            <a:avLst/>
          </a:prstGeom>
          <a:solidFill>
            <a:schemeClr val="accent2">
              <a:alpha val="1506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415CA6EF-34F8-48A8-BB37-65B4B7054A8B}"/>
              </a:ext>
              <a:ext uri="{C183D7F6-B498-43B3-948B-1728B52AA6E4}">
                <adec:decorative xmlns:adec="http://schemas.microsoft.com/office/drawing/2017/decorative" val="1"/>
              </a:ext>
            </a:extLst>
          </p:cNvPr>
          <p:cNvCxnSpPr>
            <a:cxnSpLocks/>
          </p:cNvCxnSpPr>
          <p:nvPr/>
        </p:nvCxnSpPr>
        <p:spPr>
          <a:xfrm>
            <a:off x="5411805" y="1959093"/>
            <a:ext cx="0" cy="4177686"/>
          </a:xfrm>
          <a:prstGeom prst="line">
            <a:avLst/>
          </a:prstGeom>
          <a:ln w="15875">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B0FEA2F6-76FD-7789-F1E6-05BFE6C4C2CC}"/>
              </a:ext>
              <a:ext uri="{C183D7F6-B498-43B3-948B-1728B52AA6E4}">
                <adec:decorative xmlns:adec="http://schemas.microsoft.com/office/drawing/2017/decorative" val="1"/>
              </a:ext>
            </a:extLst>
          </p:cNvPr>
          <p:cNvSpPr/>
          <p:nvPr/>
        </p:nvSpPr>
        <p:spPr>
          <a:xfrm>
            <a:off x="5683721" y="1959093"/>
            <a:ext cx="900113" cy="900113"/>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1" name="Oval 10">
            <a:extLst>
              <a:ext uri="{FF2B5EF4-FFF2-40B4-BE49-F238E27FC236}">
                <a16:creationId xmlns:a16="http://schemas.microsoft.com/office/drawing/2014/main" id="{C8F140C5-95FA-2404-78ED-77C1959EC132}"/>
              </a:ext>
            </a:extLst>
          </p:cNvPr>
          <p:cNvSpPr/>
          <p:nvPr/>
        </p:nvSpPr>
        <p:spPr>
          <a:xfrm>
            <a:off x="5683720" y="1959093"/>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01</a:t>
            </a:r>
          </a:p>
        </p:txBody>
      </p:sp>
      <p:sp>
        <p:nvSpPr>
          <p:cNvPr id="3" name="TextBox 18">
            <a:extLst>
              <a:ext uri="{FF2B5EF4-FFF2-40B4-BE49-F238E27FC236}">
                <a16:creationId xmlns:a16="http://schemas.microsoft.com/office/drawing/2014/main" id="{FE29568B-3607-3F85-CDFA-66BD05889C90}"/>
              </a:ext>
            </a:extLst>
          </p:cNvPr>
          <p:cNvSpPr txBox="1">
            <a:spLocks noChangeArrowheads="1"/>
          </p:cNvSpPr>
          <p:nvPr/>
        </p:nvSpPr>
        <p:spPr bwMode="auto">
          <a:xfrm>
            <a:off x="6828872" y="2101372"/>
            <a:ext cx="452492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Quality Committee oversight of reducing inequalities </a:t>
            </a:r>
          </a:p>
        </p:txBody>
      </p:sp>
      <p:sp>
        <p:nvSpPr>
          <p:cNvPr id="14" name="Oval 13">
            <a:extLst>
              <a:ext uri="{FF2B5EF4-FFF2-40B4-BE49-F238E27FC236}">
                <a16:creationId xmlns:a16="http://schemas.microsoft.com/office/drawing/2014/main" id="{AFED904C-5F8C-9D86-853B-27DFF6CF2A46}"/>
              </a:ext>
              <a:ext uri="{C183D7F6-B498-43B3-948B-1728B52AA6E4}">
                <adec:decorative xmlns:adec="http://schemas.microsoft.com/office/drawing/2017/decorative" val="1"/>
              </a:ext>
            </a:extLst>
          </p:cNvPr>
          <p:cNvSpPr/>
          <p:nvPr/>
        </p:nvSpPr>
        <p:spPr>
          <a:xfrm>
            <a:off x="5683721" y="3248937"/>
            <a:ext cx="900113" cy="900113"/>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3" name="Oval 12">
            <a:extLst>
              <a:ext uri="{FF2B5EF4-FFF2-40B4-BE49-F238E27FC236}">
                <a16:creationId xmlns:a16="http://schemas.microsoft.com/office/drawing/2014/main" id="{03B727D7-4594-7B61-DAB8-0EDE24D77058}"/>
              </a:ext>
            </a:extLst>
          </p:cNvPr>
          <p:cNvSpPr/>
          <p:nvPr/>
        </p:nvSpPr>
        <p:spPr>
          <a:xfrm>
            <a:off x="5683720" y="3248937"/>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02</a:t>
            </a:r>
          </a:p>
        </p:txBody>
      </p:sp>
      <p:sp>
        <p:nvSpPr>
          <p:cNvPr id="4" name="TextBox 18">
            <a:extLst>
              <a:ext uri="{FF2B5EF4-FFF2-40B4-BE49-F238E27FC236}">
                <a16:creationId xmlns:a16="http://schemas.microsoft.com/office/drawing/2014/main" id="{A1EB3C1B-EABB-DC3D-2346-0163926865AE}"/>
              </a:ext>
            </a:extLst>
          </p:cNvPr>
          <p:cNvSpPr txBox="1">
            <a:spLocks noChangeArrowheads="1"/>
          </p:cNvSpPr>
          <p:nvPr/>
        </p:nvSpPr>
        <p:spPr bwMode="auto">
          <a:xfrm>
            <a:off x="6828872" y="3234003"/>
            <a:ext cx="452492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Collaborating with system partners to ensure equal access for all</a:t>
            </a:r>
          </a:p>
        </p:txBody>
      </p:sp>
      <p:sp>
        <p:nvSpPr>
          <p:cNvPr id="15" name="Oval 14">
            <a:extLst>
              <a:ext uri="{FF2B5EF4-FFF2-40B4-BE49-F238E27FC236}">
                <a16:creationId xmlns:a16="http://schemas.microsoft.com/office/drawing/2014/main" id="{BC8A5A42-AB43-759F-E63E-70040575C3FC}"/>
              </a:ext>
              <a:ext uri="{C183D7F6-B498-43B3-948B-1728B52AA6E4}">
                <adec:decorative xmlns:adec="http://schemas.microsoft.com/office/drawing/2017/decorative" val="1"/>
              </a:ext>
            </a:extLst>
          </p:cNvPr>
          <p:cNvSpPr/>
          <p:nvPr/>
        </p:nvSpPr>
        <p:spPr>
          <a:xfrm>
            <a:off x="5683721" y="4532133"/>
            <a:ext cx="900113" cy="900113"/>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6" name="Oval 15">
            <a:extLst>
              <a:ext uri="{FF2B5EF4-FFF2-40B4-BE49-F238E27FC236}">
                <a16:creationId xmlns:a16="http://schemas.microsoft.com/office/drawing/2014/main" id="{F2846E31-92B4-D80E-E735-DE6D25FF04B9}"/>
              </a:ext>
            </a:extLst>
          </p:cNvPr>
          <p:cNvSpPr/>
          <p:nvPr/>
        </p:nvSpPr>
        <p:spPr>
          <a:xfrm>
            <a:off x="5683720" y="4532133"/>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03</a:t>
            </a:r>
          </a:p>
        </p:txBody>
      </p:sp>
      <p:sp>
        <p:nvSpPr>
          <p:cNvPr id="2" name="TextBox 18">
            <a:extLst>
              <a:ext uri="{FF2B5EF4-FFF2-40B4-BE49-F238E27FC236}">
                <a16:creationId xmlns:a16="http://schemas.microsoft.com/office/drawing/2014/main" id="{8FC8A29D-64DA-B9A8-28DD-3096B865B3F2}"/>
              </a:ext>
            </a:extLst>
          </p:cNvPr>
          <p:cNvSpPr txBox="1">
            <a:spLocks noChangeArrowheads="1"/>
          </p:cNvSpPr>
          <p:nvPr/>
        </p:nvSpPr>
        <p:spPr bwMode="auto">
          <a:xfrm>
            <a:off x="6828872" y="4674412"/>
            <a:ext cx="452492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Embracing the diverse make up of our population </a:t>
            </a:r>
          </a:p>
        </p:txBody>
      </p:sp>
    </p:spTree>
    <p:extLst>
      <p:ext uri="{BB962C8B-B14F-4D97-AF65-F5344CB8AC3E}">
        <p14:creationId xmlns:p14="http://schemas.microsoft.com/office/powerpoint/2010/main" val="3441979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a:extLst>
              <a:ext uri="{FF2B5EF4-FFF2-40B4-BE49-F238E27FC236}">
                <a16:creationId xmlns:a16="http://schemas.microsoft.com/office/drawing/2014/main" id="{9A32F1E6-70C9-1D92-5535-FB652B8ED541}"/>
              </a:ext>
            </a:extLst>
          </p:cNvPr>
          <p:cNvSpPr>
            <a:spLocks noGrp="1"/>
          </p:cNvSpPr>
          <p:nvPr>
            <p:ph type="title"/>
          </p:nvPr>
        </p:nvSpPr>
        <p:spPr>
          <a:xfrm>
            <a:off x="838200" y="345619"/>
            <a:ext cx="10515600" cy="616992"/>
          </a:xfrm>
        </p:spPr>
        <p:txBody>
          <a:bodyPr>
            <a:normAutofit/>
          </a:bodyPr>
          <a:lstStyle/>
          <a:p>
            <a:r>
              <a:rPr lang="en-US" sz="3600" dirty="0"/>
              <a:t>Agenda</a:t>
            </a:r>
          </a:p>
        </p:txBody>
      </p:sp>
      <p:sp>
        <p:nvSpPr>
          <p:cNvPr id="23" name="Footer Placeholder 22">
            <a:extLst>
              <a:ext uri="{FF2B5EF4-FFF2-40B4-BE49-F238E27FC236}">
                <a16:creationId xmlns:a16="http://schemas.microsoft.com/office/drawing/2014/main" id="{66A93360-4E4D-F840-301D-5D9807FEA2E4}"/>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24" name="Slide Number Placeholder 23">
            <a:extLst>
              <a:ext uri="{FF2B5EF4-FFF2-40B4-BE49-F238E27FC236}">
                <a16:creationId xmlns:a16="http://schemas.microsoft.com/office/drawing/2014/main" id="{EBFFA93D-5A49-B398-C89C-EA25797F064E}"/>
              </a:ext>
            </a:extLst>
          </p:cNvPr>
          <p:cNvSpPr>
            <a:spLocks noGrp="1"/>
          </p:cNvSpPr>
          <p:nvPr>
            <p:ph type="sldNum" sz="quarter" idx="12"/>
          </p:nvPr>
        </p:nvSpPr>
        <p:spPr>
          <a:xfrm>
            <a:off x="8610600" y="6354377"/>
            <a:ext cx="2743200" cy="276993"/>
          </a:xfrm>
        </p:spPr>
        <p:txBody>
          <a:bodyPr/>
          <a:lstStyle/>
          <a:p>
            <a:fld id="{CD8E907E-315C-F745-8CA6-CE49E976B740}" type="slidenum">
              <a:rPr lang="en-US" smtClean="0"/>
              <a:pPr/>
              <a:t>4</a:t>
            </a:fld>
            <a:endParaRPr lang="en-US"/>
          </a:p>
        </p:txBody>
      </p:sp>
      <p:graphicFrame>
        <p:nvGraphicFramePr>
          <p:cNvPr id="4" name="Table 3">
            <a:extLst>
              <a:ext uri="{FF2B5EF4-FFF2-40B4-BE49-F238E27FC236}">
                <a16:creationId xmlns:a16="http://schemas.microsoft.com/office/drawing/2014/main" id="{14E5B5DD-AC05-D00B-F781-4B10535BCAC0}"/>
              </a:ext>
            </a:extLst>
          </p:cNvPr>
          <p:cNvGraphicFramePr>
            <a:graphicFrameLocks noGrp="1"/>
          </p:cNvGraphicFramePr>
          <p:nvPr>
            <p:extLst>
              <p:ext uri="{D42A27DB-BD31-4B8C-83A1-F6EECF244321}">
                <p14:modId xmlns:p14="http://schemas.microsoft.com/office/powerpoint/2010/main" val="4184659579"/>
              </p:ext>
            </p:extLst>
          </p:nvPr>
        </p:nvGraphicFramePr>
        <p:xfrm>
          <a:off x="838201" y="878770"/>
          <a:ext cx="10515599" cy="5311971"/>
        </p:xfrm>
        <a:graphic>
          <a:graphicData uri="http://schemas.openxmlformats.org/drawingml/2006/table">
            <a:tbl>
              <a:tblPr firstRow="1" firstCol="1" bandRow="1">
                <a:tableStyleId>{5C22544A-7EE6-4342-B048-85BDC9FD1C3A}</a:tableStyleId>
              </a:tblPr>
              <a:tblGrid>
                <a:gridCol w="1047750">
                  <a:extLst>
                    <a:ext uri="{9D8B030D-6E8A-4147-A177-3AD203B41FA5}">
                      <a16:colId xmlns:a16="http://schemas.microsoft.com/office/drawing/2014/main" val="3939036512"/>
                    </a:ext>
                  </a:extLst>
                </a:gridCol>
                <a:gridCol w="1543050">
                  <a:extLst>
                    <a:ext uri="{9D8B030D-6E8A-4147-A177-3AD203B41FA5}">
                      <a16:colId xmlns:a16="http://schemas.microsoft.com/office/drawing/2014/main" val="3509040249"/>
                    </a:ext>
                  </a:extLst>
                </a:gridCol>
                <a:gridCol w="5073663">
                  <a:extLst>
                    <a:ext uri="{9D8B030D-6E8A-4147-A177-3AD203B41FA5}">
                      <a16:colId xmlns:a16="http://schemas.microsoft.com/office/drawing/2014/main" val="1889684541"/>
                    </a:ext>
                  </a:extLst>
                </a:gridCol>
                <a:gridCol w="2851136">
                  <a:extLst>
                    <a:ext uri="{9D8B030D-6E8A-4147-A177-3AD203B41FA5}">
                      <a16:colId xmlns:a16="http://schemas.microsoft.com/office/drawing/2014/main" val="2359377885"/>
                    </a:ext>
                  </a:extLst>
                </a:gridCol>
              </a:tblGrid>
              <a:tr h="249564">
                <a:tc>
                  <a:txBody>
                    <a:bodyPr/>
                    <a:lstStyle/>
                    <a:p>
                      <a:pPr algn="ctr">
                        <a:lnSpc>
                          <a:spcPct val="107000"/>
                        </a:lnSpc>
                        <a:spcAft>
                          <a:spcPts val="800"/>
                        </a:spcAft>
                      </a:pPr>
                      <a:r>
                        <a:rPr lang="en-GB" sz="1400" dirty="0">
                          <a:effectLst/>
                          <a:latin typeface="+mn-lt"/>
                        </a:rPr>
                        <a:t>Time</a:t>
                      </a:r>
                      <a:endParaRPr lang="en-GB" sz="1400" dirty="0">
                        <a:effectLst/>
                        <a:latin typeface="+mn-lt"/>
                        <a:ea typeface="Calibri" panose="020F0502020204030204" pitchFamily="34" charset="0"/>
                        <a:cs typeface="Times New Roman" panose="02020603050405020304" pitchFamily="18" charset="0"/>
                      </a:endParaRPr>
                    </a:p>
                  </a:txBody>
                  <a:tcPr marL="60908" marR="60908" marT="0" marB="0" anchor="ctr">
                    <a:solidFill>
                      <a:srgbClr val="002F87"/>
                    </a:solidFill>
                  </a:tcPr>
                </a:tc>
                <a:tc>
                  <a:txBody>
                    <a:bodyPr/>
                    <a:lstStyle/>
                    <a:p>
                      <a:pPr algn="ctr">
                        <a:lnSpc>
                          <a:spcPct val="107000"/>
                        </a:lnSpc>
                        <a:spcAft>
                          <a:spcPts val="800"/>
                        </a:spcAft>
                      </a:pPr>
                      <a:r>
                        <a:rPr lang="en-GB" sz="1400" dirty="0">
                          <a:effectLst/>
                          <a:latin typeface="+mn-lt"/>
                        </a:rPr>
                        <a:t>Item</a:t>
                      </a:r>
                      <a:endParaRPr lang="en-GB" sz="1400" dirty="0">
                        <a:effectLst/>
                        <a:latin typeface="+mn-lt"/>
                        <a:ea typeface="Calibri" panose="020F0502020204030204" pitchFamily="34" charset="0"/>
                        <a:cs typeface="Times New Roman" panose="02020603050405020304" pitchFamily="18" charset="0"/>
                      </a:endParaRPr>
                    </a:p>
                  </a:txBody>
                  <a:tcPr marL="60908" marR="60908" marT="0" marB="0" anchor="ctr">
                    <a:solidFill>
                      <a:srgbClr val="002F87"/>
                    </a:solidFill>
                  </a:tcPr>
                </a:tc>
                <a:tc>
                  <a:txBody>
                    <a:bodyPr/>
                    <a:lstStyle/>
                    <a:p>
                      <a:pPr algn="ctr">
                        <a:lnSpc>
                          <a:spcPct val="107000"/>
                        </a:lnSpc>
                        <a:spcAft>
                          <a:spcPts val="800"/>
                        </a:spcAft>
                      </a:pPr>
                      <a:r>
                        <a:rPr lang="en-GB" sz="1400">
                          <a:effectLst/>
                          <a:latin typeface="+mn-lt"/>
                        </a:rPr>
                        <a:t>Description</a:t>
                      </a:r>
                      <a:endParaRPr lang="en-GB" sz="1400">
                        <a:effectLst/>
                        <a:latin typeface="+mn-lt"/>
                        <a:ea typeface="Calibri" panose="020F0502020204030204" pitchFamily="34" charset="0"/>
                        <a:cs typeface="Times New Roman" panose="02020603050405020304" pitchFamily="18" charset="0"/>
                      </a:endParaRPr>
                    </a:p>
                  </a:txBody>
                  <a:tcPr marL="60908" marR="60908" marT="0" marB="0" anchor="ctr">
                    <a:solidFill>
                      <a:srgbClr val="002F87"/>
                    </a:solidFill>
                  </a:tcPr>
                </a:tc>
                <a:tc>
                  <a:txBody>
                    <a:bodyPr/>
                    <a:lstStyle/>
                    <a:p>
                      <a:pPr algn="ctr">
                        <a:lnSpc>
                          <a:spcPct val="107000"/>
                        </a:lnSpc>
                        <a:spcAft>
                          <a:spcPts val="800"/>
                        </a:spcAft>
                      </a:pPr>
                      <a:r>
                        <a:rPr lang="en-GB" sz="1400">
                          <a:effectLst/>
                          <a:latin typeface="+mn-lt"/>
                        </a:rPr>
                        <a:t>Presenter</a:t>
                      </a:r>
                      <a:endParaRPr lang="en-GB" sz="1400">
                        <a:effectLst/>
                        <a:latin typeface="+mn-lt"/>
                        <a:ea typeface="Calibri" panose="020F0502020204030204" pitchFamily="34" charset="0"/>
                        <a:cs typeface="Times New Roman" panose="02020603050405020304" pitchFamily="18" charset="0"/>
                      </a:endParaRPr>
                    </a:p>
                  </a:txBody>
                  <a:tcPr marL="60908" marR="60908" marT="0" marB="0" anchor="ctr">
                    <a:solidFill>
                      <a:srgbClr val="002F87"/>
                    </a:solidFill>
                  </a:tcPr>
                </a:tc>
                <a:extLst>
                  <a:ext uri="{0D108BD9-81ED-4DB2-BD59-A6C34878D82A}">
                    <a16:rowId xmlns:a16="http://schemas.microsoft.com/office/drawing/2014/main" val="312766206"/>
                  </a:ext>
                </a:extLst>
              </a:tr>
              <a:tr h="608425">
                <a:tc>
                  <a:txBody>
                    <a:bodyPr/>
                    <a:lstStyle/>
                    <a:p>
                      <a:pPr algn="ctr">
                        <a:lnSpc>
                          <a:spcPct val="107000"/>
                        </a:lnSpc>
                        <a:spcAft>
                          <a:spcPts val="800"/>
                        </a:spcAft>
                      </a:pPr>
                      <a:r>
                        <a:rPr lang="en-GB" sz="1400">
                          <a:effectLst/>
                          <a:latin typeface="+mn-lt"/>
                          <a:ea typeface="Calibri" panose="020F0502020204030204" pitchFamily="34" charset="0"/>
                          <a:cs typeface="Times New Roman" panose="02020603050405020304" pitchFamily="18" charset="0"/>
                        </a:rPr>
                        <a:t>4:00pm</a:t>
                      </a:r>
                    </a:p>
                  </a:txBody>
                  <a:tcPr marL="60908" marR="60908" marT="0" marB="0" anchor="ctr">
                    <a:solidFill>
                      <a:srgbClr val="002F87"/>
                    </a:solidFill>
                  </a:tcPr>
                </a:tc>
                <a:tc>
                  <a:txBody>
                    <a:bodyPr/>
                    <a:lstStyle/>
                    <a:p>
                      <a:pPr algn="l">
                        <a:lnSpc>
                          <a:spcPct val="107000"/>
                        </a:lnSpc>
                        <a:spcAft>
                          <a:spcPts val="800"/>
                        </a:spcAft>
                      </a:pPr>
                      <a:r>
                        <a:rPr lang="en-GB" sz="1400" dirty="0">
                          <a:solidFill>
                            <a:schemeClr val="tx1">
                              <a:lumMod val="75000"/>
                              <a:lumOff val="25000"/>
                            </a:schemeClr>
                          </a:solidFill>
                          <a:effectLst/>
                          <a:latin typeface="+mn-lt"/>
                        </a:rPr>
                        <a:t>Welcome</a:t>
                      </a:r>
                    </a:p>
                  </a:txBody>
                  <a:tcPr marL="108000" marR="60908" marT="0" marB="0" anchor="ctr">
                    <a:solidFill>
                      <a:srgbClr val="CEE0F1"/>
                    </a:solidFill>
                  </a:tcPr>
                </a:tc>
                <a:tc>
                  <a:txBody>
                    <a:bodyPr/>
                    <a:lstStyle/>
                    <a:p>
                      <a:pPr algn="l">
                        <a:lnSpc>
                          <a:spcPct val="107000"/>
                        </a:lnSpc>
                        <a:spcAft>
                          <a:spcPts val="800"/>
                        </a:spcAft>
                      </a:pPr>
                      <a:r>
                        <a:rPr lang="en-GB" sz="1400">
                          <a:solidFill>
                            <a:schemeClr val="tx1">
                              <a:lumMod val="75000"/>
                              <a:lumOff val="25000"/>
                            </a:schemeClr>
                          </a:solidFill>
                          <a:effectLst/>
                          <a:latin typeface="+mn-lt"/>
                          <a:ea typeface="Calibri" panose="020F0502020204030204" pitchFamily="34" charset="0"/>
                          <a:cs typeface="Times New Roman" panose="02020603050405020304" pitchFamily="18" charset="0"/>
                        </a:rPr>
                        <a:t>Welcome to the Staffordshire and Stoke-on-Trent Integrated Care Board’s Annual General Meeting (AGM)</a:t>
                      </a:r>
                    </a:p>
                  </a:txBody>
                  <a:tcPr marL="108000" marR="60908" marT="0" marB="0" anchor="ctr">
                    <a:solidFill>
                      <a:srgbClr val="CEE0F1"/>
                    </a:solidFill>
                  </a:tcPr>
                </a:tc>
                <a:tc>
                  <a:txBody>
                    <a:bodyPr/>
                    <a:lstStyle/>
                    <a:p>
                      <a:pPr marL="285750" indent="-285750" algn="l">
                        <a:lnSpc>
                          <a:spcPct val="107000"/>
                        </a:lnSpc>
                        <a:spcAft>
                          <a:spcPts val="800"/>
                        </a:spcAft>
                        <a:buClr>
                          <a:srgbClr val="005EB8"/>
                        </a:buClr>
                        <a:buFont typeface="Arial" panose="020B0604020202020204" pitchFamily="34" charset="0"/>
                        <a:buChar char="•"/>
                      </a:pPr>
                      <a:r>
                        <a:rPr lang="en-GB" sz="1400" dirty="0">
                          <a:solidFill>
                            <a:srgbClr val="425563"/>
                          </a:solidFill>
                          <a:effectLst/>
                          <a:latin typeface="+mn-lt"/>
                        </a:rPr>
                        <a:t>David Pearson</a:t>
                      </a:r>
                      <a:endParaRPr lang="en-GB" sz="1400" dirty="0">
                        <a:solidFill>
                          <a:srgbClr val="425563"/>
                        </a:solidFill>
                        <a:effectLst/>
                        <a:latin typeface="+mn-lt"/>
                        <a:ea typeface="Calibri" panose="020F0502020204030204" pitchFamily="34" charset="0"/>
                        <a:cs typeface="Times New Roman" panose="02020603050405020304" pitchFamily="18" charset="0"/>
                      </a:endParaRPr>
                    </a:p>
                  </a:txBody>
                  <a:tcPr marL="108000" marR="60908" marT="0" marB="0" anchor="ctr">
                    <a:solidFill>
                      <a:srgbClr val="CEE0F1"/>
                    </a:solidFill>
                  </a:tcPr>
                </a:tc>
                <a:extLst>
                  <a:ext uri="{0D108BD9-81ED-4DB2-BD59-A6C34878D82A}">
                    <a16:rowId xmlns:a16="http://schemas.microsoft.com/office/drawing/2014/main" val="2385258146"/>
                  </a:ext>
                </a:extLst>
              </a:tr>
              <a:tr h="2292033">
                <a:tc>
                  <a:txBody>
                    <a:bodyPr/>
                    <a:lstStyle/>
                    <a:p>
                      <a:pPr algn="ctr">
                        <a:lnSpc>
                          <a:spcPct val="107000"/>
                        </a:lnSpc>
                        <a:spcAft>
                          <a:spcPts val="800"/>
                        </a:spcAft>
                      </a:pPr>
                      <a:r>
                        <a:rPr lang="en-GB" sz="1400" dirty="0">
                          <a:effectLst/>
                          <a:latin typeface="+mn-lt"/>
                          <a:ea typeface="Calibri" panose="020F0502020204030204" pitchFamily="34" charset="0"/>
                          <a:cs typeface="Times New Roman" panose="02020603050405020304" pitchFamily="18" charset="0"/>
                        </a:rPr>
                        <a:t>4:05pm</a:t>
                      </a:r>
                    </a:p>
                  </a:txBody>
                  <a:tcPr marL="60908" marR="60908" marT="0" marB="0" anchor="ctr">
                    <a:solidFill>
                      <a:srgbClr val="002F87"/>
                    </a:solidFill>
                  </a:tcPr>
                </a:tc>
                <a:tc>
                  <a:txBody>
                    <a:bodyPr/>
                    <a:lstStyle/>
                    <a:p>
                      <a:pPr algn="l">
                        <a:lnSpc>
                          <a:spcPct val="107000"/>
                        </a:lnSpc>
                        <a:spcAft>
                          <a:spcPts val="800"/>
                        </a:spcAft>
                      </a:pPr>
                      <a:r>
                        <a:rPr lang="en-GB" sz="1400" dirty="0">
                          <a:solidFill>
                            <a:schemeClr val="tx1">
                              <a:lumMod val="75000"/>
                              <a:lumOff val="25000"/>
                            </a:schemeClr>
                          </a:solidFill>
                          <a:effectLst/>
                          <a:latin typeface="+mn-lt"/>
                        </a:rPr>
                        <a:t>Annual Reports and Accounts</a:t>
                      </a:r>
                      <a:endParaRPr lang="en-GB" sz="1400" dirty="0">
                        <a:solidFill>
                          <a:schemeClr val="tx1">
                            <a:lumMod val="75000"/>
                            <a:lumOff val="25000"/>
                          </a:schemeClr>
                        </a:solidFill>
                        <a:effectLst/>
                        <a:latin typeface="+mn-lt"/>
                        <a:ea typeface="Calibri" panose="020F0502020204030204" pitchFamily="34" charset="0"/>
                        <a:cs typeface="Times New Roman" panose="02020603050405020304" pitchFamily="18" charset="0"/>
                      </a:endParaRPr>
                    </a:p>
                  </a:txBody>
                  <a:tcPr marL="108000" marR="60908" marT="0" marB="0" anchor="ctr"/>
                </a:tc>
                <a:tc>
                  <a:txBody>
                    <a:bodyPr/>
                    <a:lstStyle/>
                    <a:p>
                      <a:pPr marL="285750" lvl="0" indent="-285750" algn="l">
                        <a:lnSpc>
                          <a:spcPct val="150000"/>
                        </a:lnSpc>
                        <a:buClr>
                          <a:srgbClr val="005EB8"/>
                        </a:buClr>
                        <a:buFont typeface="Arial" panose="020B0604020202020204" pitchFamily="34" charset="0"/>
                        <a:buChar char="•"/>
                      </a:pPr>
                      <a:r>
                        <a:rPr lang="en-GB" sz="1400" dirty="0">
                          <a:solidFill>
                            <a:srgbClr val="425563"/>
                          </a:solidFill>
                          <a:effectLst/>
                          <a:latin typeface="+mn-lt"/>
                          <a:ea typeface="Calibri" panose="020F0502020204030204" pitchFamily="34" charset="0"/>
                          <a:cs typeface="Times New Roman" panose="02020603050405020304" pitchFamily="18" charset="0"/>
                        </a:rPr>
                        <a:t>System Evolution</a:t>
                      </a:r>
                    </a:p>
                    <a:p>
                      <a:pPr marL="285750" lvl="0" indent="-285750" algn="l">
                        <a:lnSpc>
                          <a:spcPct val="150000"/>
                        </a:lnSpc>
                        <a:buClr>
                          <a:srgbClr val="005EB8"/>
                        </a:buClr>
                        <a:buFont typeface="Arial" panose="020B0604020202020204" pitchFamily="34" charset="0"/>
                        <a:buChar char="•"/>
                      </a:pPr>
                      <a:r>
                        <a:rPr lang="en-GB" sz="1400" dirty="0">
                          <a:solidFill>
                            <a:srgbClr val="425563"/>
                          </a:solidFill>
                          <a:effectLst/>
                          <a:latin typeface="+mn-lt"/>
                          <a:ea typeface="Calibri" panose="020F0502020204030204" pitchFamily="34" charset="0"/>
                          <a:cs typeface="Times New Roman" panose="02020603050405020304" pitchFamily="18" charset="0"/>
                        </a:rPr>
                        <a:t>Operational Update</a:t>
                      </a:r>
                    </a:p>
                    <a:p>
                      <a:pPr marL="285750" lvl="0" indent="-285750" algn="l">
                        <a:lnSpc>
                          <a:spcPct val="150000"/>
                        </a:lnSpc>
                        <a:buClr>
                          <a:srgbClr val="005EB8"/>
                        </a:buClr>
                        <a:buFont typeface="Arial" panose="020B0604020202020204" pitchFamily="34" charset="0"/>
                        <a:buChar char="•"/>
                      </a:pPr>
                      <a:r>
                        <a:rPr lang="en-GB" sz="1400" dirty="0">
                          <a:solidFill>
                            <a:srgbClr val="425563"/>
                          </a:solidFill>
                          <a:effectLst/>
                          <a:latin typeface="+mn-lt"/>
                          <a:ea typeface="Calibri" panose="020F0502020204030204" pitchFamily="34" charset="0"/>
                          <a:cs typeface="Times New Roman" panose="02020603050405020304" pitchFamily="18" charset="0"/>
                        </a:rPr>
                        <a:t>Primary Care </a:t>
                      </a:r>
                    </a:p>
                    <a:p>
                      <a:pPr marL="285750" lvl="0" indent="-285750" algn="l">
                        <a:lnSpc>
                          <a:spcPct val="150000"/>
                        </a:lnSpc>
                        <a:buClr>
                          <a:srgbClr val="005EB8"/>
                        </a:buClr>
                        <a:buFont typeface="Arial" panose="020B0604020202020204" pitchFamily="34" charset="0"/>
                        <a:buChar char="•"/>
                      </a:pPr>
                      <a:r>
                        <a:rPr lang="en-GB" sz="1400" dirty="0">
                          <a:solidFill>
                            <a:srgbClr val="425563"/>
                          </a:solidFill>
                          <a:effectLst/>
                          <a:latin typeface="+mn-lt"/>
                          <a:ea typeface="Calibri" panose="020F0502020204030204" pitchFamily="34" charset="0"/>
                          <a:cs typeface="Times New Roman" panose="02020603050405020304" pitchFamily="18" charset="0"/>
                        </a:rPr>
                        <a:t>System Finance and Accounts</a:t>
                      </a:r>
                    </a:p>
                    <a:p>
                      <a:pPr marL="285750" lvl="0" indent="-285750" algn="l">
                        <a:lnSpc>
                          <a:spcPct val="150000"/>
                        </a:lnSpc>
                        <a:buClr>
                          <a:srgbClr val="005EB8"/>
                        </a:buClr>
                        <a:buFont typeface="Arial" panose="020B0604020202020204" pitchFamily="34" charset="0"/>
                        <a:buChar char="•"/>
                      </a:pPr>
                      <a:r>
                        <a:rPr lang="en-GB" sz="1400" dirty="0">
                          <a:solidFill>
                            <a:srgbClr val="425563"/>
                          </a:solidFill>
                          <a:effectLst/>
                          <a:latin typeface="+mn-lt"/>
                          <a:ea typeface="Calibri" panose="020F0502020204030204" pitchFamily="34" charset="0"/>
                          <a:cs typeface="Times New Roman" panose="02020603050405020304" pitchFamily="18" charset="0"/>
                        </a:rPr>
                        <a:t>Workforce</a:t>
                      </a:r>
                    </a:p>
                    <a:p>
                      <a:pPr marL="285750" lvl="0" indent="-285750" algn="l">
                        <a:lnSpc>
                          <a:spcPct val="150000"/>
                        </a:lnSpc>
                        <a:buClr>
                          <a:srgbClr val="005EB8"/>
                        </a:buClr>
                        <a:buFont typeface="Arial" panose="020B0604020202020204" pitchFamily="34" charset="0"/>
                        <a:buChar char="•"/>
                      </a:pPr>
                      <a:r>
                        <a:rPr lang="en-GB" sz="1400" dirty="0">
                          <a:solidFill>
                            <a:srgbClr val="425563"/>
                          </a:solidFill>
                          <a:effectLst/>
                          <a:latin typeface="+mn-lt"/>
                          <a:ea typeface="Calibri" panose="020F0502020204030204" pitchFamily="34" charset="0"/>
                          <a:cs typeface="Times New Roman" panose="02020603050405020304" pitchFamily="18" charset="0"/>
                        </a:rPr>
                        <a:t>Quality and Safety</a:t>
                      </a:r>
                    </a:p>
                  </a:txBody>
                  <a:tcPr marL="108000" marR="60908" marT="0" marB="0" anchor="ctr"/>
                </a:tc>
                <a:tc>
                  <a:txBody>
                    <a:bodyPr/>
                    <a:lstStyle/>
                    <a:p>
                      <a:pPr marL="285750" lvl="0" indent="-285750" algn="l">
                        <a:lnSpc>
                          <a:spcPct val="150000"/>
                        </a:lnSpc>
                        <a:buClr>
                          <a:srgbClr val="005EB8"/>
                        </a:buClr>
                        <a:buFont typeface="Arial" panose="020B0604020202020204" pitchFamily="34" charset="0"/>
                        <a:buChar char="•"/>
                      </a:pPr>
                      <a:r>
                        <a:rPr lang="en-GB" sz="1400" dirty="0">
                          <a:solidFill>
                            <a:srgbClr val="425563"/>
                          </a:solidFill>
                          <a:effectLst/>
                          <a:latin typeface="+mn-lt"/>
                          <a:ea typeface="Calibri" panose="020F0502020204030204" pitchFamily="34" charset="0"/>
                          <a:cs typeface="Times New Roman" panose="02020603050405020304" pitchFamily="18" charset="0"/>
                        </a:rPr>
                        <a:t>Peter Axon</a:t>
                      </a:r>
                    </a:p>
                    <a:p>
                      <a:pPr marL="285750" lvl="0" indent="-285750" algn="l">
                        <a:lnSpc>
                          <a:spcPct val="150000"/>
                        </a:lnSpc>
                        <a:buClr>
                          <a:srgbClr val="005EB8"/>
                        </a:buClr>
                        <a:buFont typeface="Arial" panose="020B0604020202020204" pitchFamily="34" charset="0"/>
                        <a:buChar char="•"/>
                      </a:pPr>
                      <a:r>
                        <a:rPr lang="en-GB" sz="1400" dirty="0">
                          <a:solidFill>
                            <a:srgbClr val="425563"/>
                          </a:solidFill>
                          <a:effectLst/>
                          <a:latin typeface="+mn-lt"/>
                          <a:ea typeface="Calibri" panose="020F0502020204030204" pitchFamily="34" charset="0"/>
                          <a:cs typeface="Times New Roman" panose="02020603050405020304" pitchFamily="18" charset="0"/>
                        </a:rPr>
                        <a:t>Phil Smith</a:t>
                      </a:r>
                    </a:p>
                    <a:p>
                      <a:pPr marL="285750" marR="0" lvl="0" indent="-285750" algn="l" defTabSz="914400" rtl="0" eaLnBrk="1" fontAlgn="auto" latinLnBrk="0" hangingPunct="1">
                        <a:lnSpc>
                          <a:spcPct val="150000"/>
                        </a:lnSpc>
                        <a:spcBef>
                          <a:spcPts val="0"/>
                        </a:spcBef>
                        <a:spcAft>
                          <a:spcPts val="0"/>
                        </a:spcAft>
                        <a:buClr>
                          <a:srgbClr val="005EB8"/>
                        </a:buClr>
                        <a:buSzTx/>
                        <a:buFont typeface="Arial" panose="020B0604020202020204" pitchFamily="34" charset="0"/>
                        <a:buChar char="•"/>
                        <a:tabLst/>
                        <a:defRPr/>
                      </a:pPr>
                      <a:r>
                        <a:rPr lang="en-GB" sz="1400" dirty="0">
                          <a:solidFill>
                            <a:srgbClr val="425563"/>
                          </a:solidFill>
                          <a:effectLst/>
                          <a:latin typeface="+mn-lt"/>
                        </a:rPr>
                        <a:t>Paul Edmondson-Jones</a:t>
                      </a:r>
                      <a:endParaRPr lang="en-GB" sz="1400" dirty="0">
                        <a:solidFill>
                          <a:srgbClr val="425563"/>
                        </a:solidFill>
                        <a:effectLst/>
                        <a:latin typeface="+mn-lt"/>
                        <a:ea typeface="Calibri" panose="020F0502020204030204" pitchFamily="34" charset="0"/>
                        <a:cs typeface="Times New Roman" panose="02020603050405020304" pitchFamily="18" charset="0"/>
                      </a:endParaRPr>
                    </a:p>
                    <a:p>
                      <a:pPr marL="285750" lvl="0" indent="-285750" algn="l">
                        <a:lnSpc>
                          <a:spcPct val="150000"/>
                        </a:lnSpc>
                        <a:buClr>
                          <a:srgbClr val="005EB8"/>
                        </a:buClr>
                        <a:buFont typeface="Arial" panose="020B0604020202020204" pitchFamily="34" charset="0"/>
                        <a:buChar char="•"/>
                      </a:pPr>
                      <a:r>
                        <a:rPr lang="en-GB" sz="1400" dirty="0">
                          <a:solidFill>
                            <a:srgbClr val="425563"/>
                          </a:solidFill>
                          <a:effectLst/>
                          <a:latin typeface="+mn-lt"/>
                          <a:ea typeface="Calibri" panose="020F0502020204030204" pitchFamily="34" charset="0"/>
                          <a:cs typeface="Times New Roman" panose="02020603050405020304" pitchFamily="18" charset="0"/>
                        </a:rPr>
                        <a:t>Paul Brown</a:t>
                      </a:r>
                    </a:p>
                    <a:p>
                      <a:pPr marL="285750" lvl="0" indent="-285750" algn="l">
                        <a:lnSpc>
                          <a:spcPct val="150000"/>
                        </a:lnSpc>
                        <a:buClr>
                          <a:srgbClr val="005EB8"/>
                        </a:buClr>
                        <a:buFont typeface="Arial" panose="020B0604020202020204" pitchFamily="34" charset="0"/>
                        <a:buChar char="•"/>
                      </a:pPr>
                      <a:r>
                        <a:rPr lang="en-GB" sz="1400" dirty="0">
                          <a:solidFill>
                            <a:srgbClr val="425563"/>
                          </a:solidFill>
                          <a:effectLst/>
                          <a:latin typeface="+mn-lt"/>
                          <a:ea typeface="Calibri" panose="020F0502020204030204" pitchFamily="34" charset="0"/>
                          <a:cs typeface="Times New Roman" panose="02020603050405020304" pitchFamily="18" charset="0"/>
                        </a:rPr>
                        <a:t>Gemma Treanor</a:t>
                      </a:r>
                    </a:p>
                    <a:p>
                      <a:pPr marL="285750" lvl="0" indent="-285750" algn="l">
                        <a:lnSpc>
                          <a:spcPct val="150000"/>
                        </a:lnSpc>
                        <a:buClr>
                          <a:srgbClr val="005EB8"/>
                        </a:buClr>
                        <a:buFont typeface="Arial" panose="020B0604020202020204" pitchFamily="34" charset="0"/>
                        <a:buChar char="•"/>
                      </a:pPr>
                      <a:r>
                        <a:rPr lang="en-GB" sz="1400" dirty="0">
                          <a:solidFill>
                            <a:srgbClr val="425563"/>
                          </a:solidFill>
                          <a:effectLst/>
                          <a:latin typeface="+mn-lt"/>
                          <a:ea typeface="Calibri" panose="020F0502020204030204" pitchFamily="34" charset="0"/>
                          <a:cs typeface="Times New Roman" panose="02020603050405020304" pitchFamily="18" charset="0"/>
                        </a:rPr>
                        <a:t>Heather Johnstone</a:t>
                      </a:r>
                      <a:endParaRPr lang="en-GB" sz="1400" kern="1200" dirty="0">
                        <a:solidFill>
                          <a:srgbClr val="425563"/>
                        </a:solidFill>
                        <a:effectLst/>
                        <a:latin typeface="+mn-lt"/>
                        <a:ea typeface="+mn-ea"/>
                        <a:cs typeface="+mn-cs"/>
                      </a:endParaRPr>
                    </a:p>
                  </a:txBody>
                  <a:tcPr marL="108000" marR="60908" marT="0" marB="0" anchor="ctr"/>
                </a:tc>
                <a:extLst>
                  <a:ext uri="{0D108BD9-81ED-4DB2-BD59-A6C34878D82A}">
                    <a16:rowId xmlns:a16="http://schemas.microsoft.com/office/drawing/2014/main" val="2262319635"/>
                  </a:ext>
                </a:extLst>
              </a:tr>
              <a:tr h="552805">
                <a:tc>
                  <a:txBody>
                    <a:bodyPr/>
                    <a:lstStyle/>
                    <a:p>
                      <a:pPr algn="ctr">
                        <a:lnSpc>
                          <a:spcPct val="107000"/>
                        </a:lnSpc>
                        <a:spcAft>
                          <a:spcPts val="800"/>
                        </a:spcAft>
                      </a:pPr>
                      <a:r>
                        <a:rPr lang="en-GB" sz="1400" dirty="0">
                          <a:effectLst/>
                          <a:latin typeface="+mn-lt"/>
                          <a:ea typeface="Calibri" panose="020F0502020204030204" pitchFamily="34" charset="0"/>
                          <a:cs typeface="Times New Roman" panose="02020603050405020304" pitchFamily="18" charset="0"/>
                        </a:rPr>
                        <a:t>5:05pm</a:t>
                      </a:r>
                    </a:p>
                  </a:txBody>
                  <a:tcPr marL="60908" marR="60908" marT="0" marB="0" anchor="ctr">
                    <a:solidFill>
                      <a:srgbClr val="002F87"/>
                    </a:solidFill>
                  </a:tcPr>
                </a:tc>
                <a:tc>
                  <a:txBody>
                    <a:bodyPr/>
                    <a:lstStyle/>
                    <a:p>
                      <a:pPr algn="l">
                        <a:lnSpc>
                          <a:spcPct val="107000"/>
                        </a:lnSpc>
                        <a:spcAft>
                          <a:spcPts val="800"/>
                        </a:spcAft>
                      </a:pPr>
                      <a:r>
                        <a:rPr lang="en-GB" sz="1400" dirty="0">
                          <a:solidFill>
                            <a:schemeClr val="tx1">
                              <a:lumMod val="75000"/>
                              <a:lumOff val="25000"/>
                            </a:schemeClr>
                          </a:solidFill>
                          <a:effectLst/>
                          <a:latin typeface="+mn-lt"/>
                        </a:rPr>
                        <a:t>Patient Story</a:t>
                      </a:r>
                      <a:endParaRPr lang="en-GB" sz="1400" dirty="0">
                        <a:solidFill>
                          <a:schemeClr val="tx1">
                            <a:lumMod val="75000"/>
                            <a:lumOff val="25000"/>
                          </a:schemeClr>
                        </a:solidFill>
                        <a:effectLst/>
                        <a:latin typeface="+mn-lt"/>
                        <a:ea typeface="Calibri" panose="020F0502020204030204" pitchFamily="34" charset="0"/>
                        <a:cs typeface="Times New Roman" panose="02020603050405020304" pitchFamily="18" charset="0"/>
                      </a:endParaRPr>
                    </a:p>
                  </a:txBody>
                  <a:tcPr marL="108000" marR="60908" marT="0" marB="0" anchor="ctr">
                    <a:solidFill>
                      <a:srgbClr val="CEE0F1"/>
                    </a:solidFill>
                  </a:tcPr>
                </a:tc>
                <a:tc>
                  <a:txBody>
                    <a:bodyPr/>
                    <a:lstStyle/>
                    <a:p>
                      <a:pPr algn="l">
                        <a:lnSpc>
                          <a:spcPct val="107000"/>
                        </a:lnSpc>
                        <a:spcAft>
                          <a:spcPts val="800"/>
                        </a:spcAft>
                      </a:pPr>
                      <a:r>
                        <a:rPr lang="en-GB" sz="1400" dirty="0">
                          <a:solidFill>
                            <a:schemeClr val="tx1">
                              <a:lumMod val="75000"/>
                              <a:lumOff val="25000"/>
                            </a:schemeClr>
                          </a:solidFill>
                          <a:effectLst/>
                          <a:latin typeface="+mn-lt"/>
                          <a:ea typeface="Calibri" panose="020F0502020204030204" pitchFamily="34" charset="0"/>
                          <a:cs typeface="Times New Roman" panose="02020603050405020304" pitchFamily="18" charset="0"/>
                        </a:rPr>
                        <a:t>Continuing Healthcare</a:t>
                      </a:r>
                    </a:p>
                  </a:txBody>
                  <a:tcPr marL="108000" marR="60908" marT="0" marB="0" anchor="ctr">
                    <a:solidFill>
                      <a:srgbClr val="CEE0F1"/>
                    </a:solidFill>
                  </a:tcPr>
                </a:tc>
                <a:tc>
                  <a:txBody>
                    <a:bodyPr/>
                    <a:lstStyle/>
                    <a:p>
                      <a:pPr marL="285750" indent="-285750" algn="l">
                        <a:lnSpc>
                          <a:spcPct val="107000"/>
                        </a:lnSpc>
                        <a:spcAft>
                          <a:spcPts val="800"/>
                        </a:spcAft>
                        <a:buClr>
                          <a:srgbClr val="005EB8"/>
                        </a:buClr>
                        <a:buFont typeface="Arial" panose="020B0604020202020204" pitchFamily="34" charset="0"/>
                        <a:buChar char="•"/>
                      </a:pPr>
                      <a:r>
                        <a:rPr lang="en-GB" sz="1400" dirty="0">
                          <a:solidFill>
                            <a:srgbClr val="425563"/>
                          </a:solidFill>
                          <a:effectLst/>
                          <a:latin typeface="+mn-lt"/>
                        </a:rPr>
                        <a:t>Claire Underwood</a:t>
                      </a:r>
                    </a:p>
                    <a:p>
                      <a:pPr marL="285750" indent="-285750" algn="l">
                        <a:lnSpc>
                          <a:spcPct val="107000"/>
                        </a:lnSpc>
                        <a:spcAft>
                          <a:spcPts val="800"/>
                        </a:spcAft>
                        <a:buClr>
                          <a:srgbClr val="005EB8"/>
                        </a:buClr>
                        <a:buFont typeface="Arial" panose="020B0604020202020204" pitchFamily="34" charset="0"/>
                        <a:buChar char="•"/>
                      </a:pPr>
                      <a:r>
                        <a:rPr lang="en-GB" sz="1400" dirty="0">
                          <a:solidFill>
                            <a:srgbClr val="425563"/>
                          </a:solidFill>
                          <a:effectLst/>
                          <a:latin typeface="+mn-lt"/>
                        </a:rPr>
                        <a:t>Paul Garner</a:t>
                      </a:r>
                      <a:endParaRPr lang="en-GB" sz="1400" dirty="0">
                        <a:solidFill>
                          <a:srgbClr val="425563"/>
                        </a:solidFill>
                        <a:effectLst/>
                        <a:highlight>
                          <a:srgbClr val="FFFF00"/>
                        </a:highlight>
                        <a:latin typeface="+mn-lt"/>
                      </a:endParaRPr>
                    </a:p>
                  </a:txBody>
                  <a:tcPr marL="108000" marR="60908" marT="0" marB="0" anchor="ctr">
                    <a:solidFill>
                      <a:srgbClr val="CEE0F1"/>
                    </a:solidFill>
                  </a:tcPr>
                </a:tc>
                <a:extLst>
                  <a:ext uri="{0D108BD9-81ED-4DB2-BD59-A6C34878D82A}">
                    <a16:rowId xmlns:a16="http://schemas.microsoft.com/office/drawing/2014/main" val="2222211009"/>
                  </a:ext>
                </a:extLst>
              </a:tr>
              <a:tr h="552805">
                <a:tc>
                  <a:txBody>
                    <a:bodyPr/>
                    <a:lstStyle/>
                    <a:p>
                      <a:pPr algn="ctr">
                        <a:lnSpc>
                          <a:spcPct val="107000"/>
                        </a:lnSpc>
                        <a:spcAft>
                          <a:spcPts val="800"/>
                        </a:spcAft>
                      </a:pPr>
                      <a:r>
                        <a:rPr lang="en-GB" sz="1400" dirty="0">
                          <a:effectLst/>
                          <a:latin typeface="+mn-lt"/>
                          <a:ea typeface="Calibri" panose="020F0502020204030204" pitchFamily="34" charset="0"/>
                          <a:cs typeface="Times New Roman" panose="02020603050405020304" pitchFamily="18" charset="0"/>
                        </a:rPr>
                        <a:t>5:10pm</a:t>
                      </a:r>
                    </a:p>
                  </a:txBody>
                  <a:tcPr marL="60908" marR="60908" marT="0" marB="0" anchor="ctr">
                    <a:solidFill>
                      <a:srgbClr val="002F87"/>
                    </a:solidFill>
                  </a:tcPr>
                </a:tc>
                <a:tc>
                  <a:txBody>
                    <a:bodyPr/>
                    <a:lstStyle/>
                    <a:p>
                      <a:pPr algn="l">
                        <a:lnSpc>
                          <a:spcPct val="107000"/>
                        </a:lnSpc>
                        <a:spcAft>
                          <a:spcPts val="800"/>
                        </a:spcAft>
                      </a:pPr>
                      <a:r>
                        <a:rPr lang="en-GB" sz="1400" dirty="0">
                          <a:solidFill>
                            <a:schemeClr val="tx1">
                              <a:lumMod val="75000"/>
                              <a:lumOff val="25000"/>
                            </a:schemeClr>
                          </a:solidFill>
                          <a:effectLst/>
                          <a:latin typeface="+mn-lt"/>
                        </a:rPr>
                        <a:t>Looking Forward</a:t>
                      </a:r>
                      <a:endParaRPr lang="en-GB" sz="1400" dirty="0">
                        <a:solidFill>
                          <a:schemeClr val="tx1">
                            <a:lumMod val="75000"/>
                            <a:lumOff val="25000"/>
                          </a:schemeClr>
                        </a:solidFill>
                        <a:effectLst/>
                        <a:latin typeface="+mn-lt"/>
                        <a:ea typeface="Calibri" panose="020F0502020204030204" pitchFamily="34" charset="0"/>
                        <a:cs typeface="Times New Roman" panose="02020603050405020304" pitchFamily="18" charset="0"/>
                      </a:endParaRPr>
                    </a:p>
                  </a:txBody>
                  <a:tcPr marL="108000" marR="60908" marT="0" marB="0" anchor="ctr"/>
                </a:tc>
                <a:tc>
                  <a:txBody>
                    <a:bodyPr/>
                    <a:lstStyle/>
                    <a:p>
                      <a:pPr marL="285750" indent="-285750" algn="l">
                        <a:lnSpc>
                          <a:spcPct val="107000"/>
                        </a:lnSpc>
                        <a:spcAft>
                          <a:spcPts val="800"/>
                        </a:spcAft>
                        <a:buClr>
                          <a:srgbClr val="005EB8"/>
                        </a:buClr>
                        <a:buFont typeface="Arial" panose="020B0604020202020204" pitchFamily="34" charset="0"/>
                        <a:buChar char="•"/>
                      </a:pPr>
                      <a:r>
                        <a:rPr lang="en-GB" sz="1400" dirty="0">
                          <a:solidFill>
                            <a:schemeClr val="tx1">
                              <a:lumMod val="75000"/>
                              <a:lumOff val="25000"/>
                            </a:schemeClr>
                          </a:solidFill>
                          <a:effectLst/>
                          <a:latin typeface="+mn-lt"/>
                        </a:rPr>
                        <a:t>Portfolios, Provider Collaboratives, Place</a:t>
                      </a:r>
                    </a:p>
                    <a:p>
                      <a:pPr marL="285750" indent="-285750" algn="l">
                        <a:lnSpc>
                          <a:spcPct val="107000"/>
                        </a:lnSpc>
                        <a:spcAft>
                          <a:spcPts val="800"/>
                        </a:spcAft>
                        <a:buClr>
                          <a:srgbClr val="005EB8"/>
                        </a:buClr>
                        <a:buFont typeface="Arial" panose="020B0604020202020204" pitchFamily="34" charset="0"/>
                        <a:buChar char="•"/>
                      </a:pPr>
                      <a:r>
                        <a:rPr lang="en-GB" sz="1400" dirty="0">
                          <a:solidFill>
                            <a:schemeClr val="tx1">
                              <a:lumMod val="75000"/>
                              <a:lumOff val="25000"/>
                            </a:schemeClr>
                          </a:solidFill>
                          <a:effectLst/>
                          <a:latin typeface="+mn-lt"/>
                        </a:rPr>
                        <a:t>Integrated Care Partnership update</a:t>
                      </a:r>
                    </a:p>
                  </a:txBody>
                  <a:tcPr marL="108000" marR="60908" marT="0" marB="0" anchor="ctr"/>
                </a:tc>
                <a:tc>
                  <a:txBody>
                    <a:bodyPr/>
                    <a:lstStyle/>
                    <a:p>
                      <a:pPr marL="285750" marR="0" lvl="0" indent="-285750" algn="l" defTabSz="914400" rtl="0" eaLnBrk="1" fontAlgn="auto" latinLnBrk="0" hangingPunct="1">
                        <a:lnSpc>
                          <a:spcPct val="107000"/>
                        </a:lnSpc>
                        <a:spcBef>
                          <a:spcPts val="0"/>
                        </a:spcBef>
                        <a:spcAft>
                          <a:spcPts val="800"/>
                        </a:spcAft>
                        <a:buClr>
                          <a:srgbClr val="005EB8"/>
                        </a:buClr>
                        <a:buSzTx/>
                        <a:buFont typeface="Arial" panose="020B0604020202020204" pitchFamily="34" charset="0"/>
                        <a:buChar char="•"/>
                        <a:tabLst/>
                        <a:defRPr/>
                      </a:pPr>
                      <a:r>
                        <a:rPr lang="en-GB" sz="1400" dirty="0">
                          <a:solidFill>
                            <a:srgbClr val="425563"/>
                          </a:solidFill>
                          <a:effectLst/>
                          <a:latin typeface="+mn-lt"/>
                          <a:ea typeface="Calibri" panose="020F0502020204030204" pitchFamily="34" charset="0"/>
                          <a:cs typeface="Times New Roman" panose="02020603050405020304" pitchFamily="18" charset="0"/>
                        </a:rPr>
                        <a:t>Nicky Harkness</a:t>
                      </a:r>
                    </a:p>
                    <a:p>
                      <a:pPr marL="285750" indent="-285750" algn="l">
                        <a:lnSpc>
                          <a:spcPct val="107000"/>
                        </a:lnSpc>
                        <a:spcAft>
                          <a:spcPts val="800"/>
                        </a:spcAft>
                        <a:buClr>
                          <a:srgbClr val="005EB8"/>
                        </a:buClr>
                        <a:buFont typeface="Arial" panose="020B0604020202020204" pitchFamily="34" charset="0"/>
                        <a:buChar char="•"/>
                      </a:pPr>
                      <a:r>
                        <a:rPr lang="en-GB" sz="1400" dirty="0">
                          <a:solidFill>
                            <a:srgbClr val="425563"/>
                          </a:solidFill>
                          <a:effectLst/>
                          <a:latin typeface="+mn-lt"/>
                        </a:rPr>
                        <a:t>Paul Edmondson-Jones</a:t>
                      </a:r>
                    </a:p>
                    <a:p>
                      <a:pPr marL="285750" indent="-285750" algn="l">
                        <a:lnSpc>
                          <a:spcPct val="107000"/>
                        </a:lnSpc>
                        <a:spcAft>
                          <a:spcPts val="800"/>
                        </a:spcAft>
                        <a:buClr>
                          <a:srgbClr val="005EB8"/>
                        </a:buClr>
                        <a:buFont typeface="Arial" panose="020B0604020202020204" pitchFamily="34" charset="0"/>
                        <a:buChar char="•"/>
                      </a:pPr>
                      <a:r>
                        <a:rPr lang="en-GB" sz="1400" dirty="0">
                          <a:solidFill>
                            <a:srgbClr val="425563"/>
                          </a:solidFill>
                          <a:effectLst/>
                        </a:rPr>
                        <a:t>Lynn Millar</a:t>
                      </a:r>
                      <a:endParaRPr lang="en-GB" sz="1400" dirty="0">
                        <a:solidFill>
                          <a:srgbClr val="425563"/>
                        </a:solidFill>
                        <a:effectLst/>
                        <a:latin typeface="+mn-lt"/>
                      </a:endParaRPr>
                    </a:p>
                  </a:txBody>
                  <a:tcPr marL="108000" marR="60908" marT="0" marB="0" anchor="ctr"/>
                </a:tc>
                <a:extLst>
                  <a:ext uri="{0D108BD9-81ED-4DB2-BD59-A6C34878D82A}">
                    <a16:rowId xmlns:a16="http://schemas.microsoft.com/office/drawing/2014/main" val="3959484529"/>
                  </a:ext>
                </a:extLst>
              </a:tr>
              <a:tr h="449102">
                <a:tc>
                  <a:txBody>
                    <a:bodyPr/>
                    <a:lstStyle/>
                    <a:p>
                      <a:pPr algn="ctr">
                        <a:lnSpc>
                          <a:spcPct val="107000"/>
                        </a:lnSpc>
                        <a:spcAft>
                          <a:spcPts val="800"/>
                        </a:spcAft>
                      </a:pPr>
                      <a:r>
                        <a:rPr lang="en-GB" sz="1400" dirty="0">
                          <a:effectLst/>
                          <a:latin typeface="+mn-lt"/>
                          <a:ea typeface="Calibri" panose="020F0502020204030204" pitchFamily="34" charset="0"/>
                          <a:cs typeface="Times New Roman" panose="02020603050405020304" pitchFamily="18" charset="0"/>
                        </a:rPr>
                        <a:t>5:30pm</a:t>
                      </a:r>
                    </a:p>
                  </a:txBody>
                  <a:tcPr marL="60908" marR="60908" marT="0" marB="0" anchor="ctr">
                    <a:solidFill>
                      <a:srgbClr val="002F87"/>
                    </a:solidFill>
                  </a:tcPr>
                </a:tc>
                <a:tc>
                  <a:txBody>
                    <a:bodyPr/>
                    <a:lstStyle/>
                    <a:p>
                      <a:pPr algn="l">
                        <a:lnSpc>
                          <a:spcPct val="107000"/>
                        </a:lnSpc>
                        <a:spcAft>
                          <a:spcPts val="800"/>
                        </a:spcAft>
                      </a:pPr>
                      <a:r>
                        <a:rPr lang="en-GB" sz="1400">
                          <a:solidFill>
                            <a:schemeClr val="tx1">
                              <a:lumMod val="75000"/>
                              <a:lumOff val="25000"/>
                            </a:schemeClr>
                          </a:solidFill>
                          <a:effectLst/>
                          <a:latin typeface="+mn-lt"/>
                        </a:rPr>
                        <a:t>Public open session</a:t>
                      </a:r>
                      <a:endParaRPr lang="en-GB" sz="1400">
                        <a:solidFill>
                          <a:schemeClr val="tx1">
                            <a:lumMod val="75000"/>
                            <a:lumOff val="25000"/>
                          </a:schemeClr>
                        </a:solidFill>
                        <a:effectLst/>
                        <a:latin typeface="+mn-lt"/>
                        <a:ea typeface="Calibri" panose="020F0502020204030204" pitchFamily="34" charset="0"/>
                        <a:cs typeface="Times New Roman" panose="02020603050405020304" pitchFamily="18" charset="0"/>
                      </a:endParaRPr>
                    </a:p>
                  </a:txBody>
                  <a:tcPr marL="108000" marR="60908" marT="0" marB="0" anchor="ctr">
                    <a:solidFill>
                      <a:srgbClr val="CEE0F1"/>
                    </a:solidFill>
                  </a:tcPr>
                </a:tc>
                <a:tc>
                  <a:txBody>
                    <a:bodyPr/>
                    <a:lstStyle/>
                    <a:p>
                      <a:pPr algn="l">
                        <a:lnSpc>
                          <a:spcPct val="107000"/>
                        </a:lnSpc>
                        <a:spcAft>
                          <a:spcPts val="800"/>
                        </a:spcAft>
                      </a:pPr>
                      <a:r>
                        <a:rPr lang="en-GB" sz="1400" dirty="0">
                          <a:solidFill>
                            <a:schemeClr val="tx1">
                              <a:lumMod val="75000"/>
                              <a:lumOff val="25000"/>
                            </a:schemeClr>
                          </a:solidFill>
                          <a:effectLst/>
                          <a:latin typeface="+mn-lt"/>
                        </a:rPr>
                        <a:t>Q&amp;A session</a:t>
                      </a:r>
                      <a:endParaRPr lang="en-GB" sz="1400" dirty="0">
                        <a:solidFill>
                          <a:schemeClr val="tx1">
                            <a:lumMod val="75000"/>
                            <a:lumOff val="25000"/>
                          </a:schemeClr>
                        </a:solidFill>
                        <a:effectLst/>
                        <a:latin typeface="+mn-lt"/>
                        <a:ea typeface="Calibri" panose="020F0502020204030204" pitchFamily="34" charset="0"/>
                        <a:cs typeface="Times New Roman" panose="02020603050405020304" pitchFamily="18" charset="0"/>
                      </a:endParaRPr>
                    </a:p>
                  </a:txBody>
                  <a:tcPr marL="108000" marR="60908" marT="0" marB="0" anchor="ctr">
                    <a:solidFill>
                      <a:srgbClr val="CEE0F1"/>
                    </a:solidFill>
                  </a:tcPr>
                </a:tc>
                <a:tc>
                  <a:txBody>
                    <a:bodyPr/>
                    <a:lstStyle/>
                    <a:p>
                      <a:pPr marL="285750" indent="-285750" algn="l">
                        <a:lnSpc>
                          <a:spcPct val="107000"/>
                        </a:lnSpc>
                        <a:spcAft>
                          <a:spcPts val="800"/>
                        </a:spcAft>
                        <a:buClr>
                          <a:srgbClr val="005EB8"/>
                        </a:buClr>
                        <a:buFont typeface="Arial" panose="020B0604020202020204" pitchFamily="34" charset="0"/>
                        <a:buChar char="•"/>
                      </a:pPr>
                      <a:r>
                        <a:rPr lang="en-GB" sz="1400" dirty="0">
                          <a:solidFill>
                            <a:srgbClr val="425563"/>
                          </a:solidFill>
                          <a:effectLst/>
                          <a:latin typeface="+mn-lt"/>
                        </a:rPr>
                        <a:t>David Pearson</a:t>
                      </a:r>
                    </a:p>
                  </a:txBody>
                  <a:tcPr marL="108000" marR="60908" marT="0" marB="0" anchor="ctr">
                    <a:solidFill>
                      <a:srgbClr val="CEE0F1"/>
                    </a:solidFill>
                  </a:tcPr>
                </a:tc>
                <a:extLst>
                  <a:ext uri="{0D108BD9-81ED-4DB2-BD59-A6C34878D82A}">
                    <a16:rowId xmlns:a16="http://schemas.microsoft.com/office/drawing/2014/main" val="3393419001"/>
                  </a:ext>
                </a:extLst>
              </a:tr>
              <a:tr h="288568">
                <a:tc>
                  <a:txBody>
                    <a:bodyPr/>
                    <a:lstStyle/>
                    <a:p>
                      <a:pPr algn="ctr">
                        <a:lnSpc>
                          <a:spcPct val="107000"/>
                        </a:lnSpc>
                        <a:spcAft>
                          <a:spcPts val="800"/>
                        </a:spcAft>
                      </a:pPr>
                      <a:r>
                        <a:rPr lang="en-GB" sz="1400">
                          <a:effectLst/>
                          <a:latin typeface="+mn-lt"/>
                          <a:ea typeface="Calibri" panose="020F0502020204030204" pitchFamily="34" charset="0"/>
                          <a:cs typeface="Times New Roman" panose="02020603050405020304" pitchFamily="18" charset="0"/>
                        </a:rPr>
                        <a:t>5:55pm</a:t>
                      </a:r>
                    </a:p>
                  </a:txBody>
                  <a:tcPr marL="60908" marR="60908" marT="0" marB="0" anchor="ctr">
                    <a:solidFill>
                      <a:srgbClr val="002F87"/>
                    </a:solidFill>
                  </a:tcPr>
                </a:tc>
                <a:tc>
                  <a:txBody>
                    <a:bodyPr/>
                    <a:lstStyle/>
                    <a:p>
                      <a:pPr algn="l">
                        <a:lnSpc>
                          <a:spcPct val="107000"/>
                        </a:lnSpc>
                        <a:spcAft>
                          <a:spcPts val="800"/>
                        </a:spcAft>
                      </a:pPr>
                      <a:r>
                        <a:rPr lang="en-GB" sz="1400">
                          <a:solidFill>
                            <a:schemeClr val="tx1">
                              <a:lumMod val="75000"/>
                              <a:lumOff val="25000"/>
                            </a:schemeClr>
                          </a:solidFill>
                          <a:effectLst/>
                          <a:latin typeface="+mn-lt"/>
                        </a:rPr>
                        <a:t>Closing remarks</a:t>
                      </a:r>
                      <a:endParaRPr lang="en-GB" sz="1400">
                        <a:solidFill>
                          <a:schemeClr val="tx1">
                            <a:lumMod val="75000"/>
                            <a:lumOff val="25000"/>
                          </a:schemeClr>
                        </a:solidFill>
                        <a:effectLst/>
                        <a:latin typeface="+mn-lt"/>
                        <a:ea typeface="Calibri" panose="020F0502020204030204" pitchFamily="34" charset="0"/>
                        <a:cs typeface="Times New Roman" panose="02020603050405020304" pitchFamily="18" charset="0"/>
                      </a:endParaRPr>
                    </a:p>
                  </a:txBody>
                  <a:tcPr marL="108000" marR="60908" marT="0" marB="0" anchor="ctr"/>
                </a:tc>
                <a:tc>
                  <a:txBody>
                    <a:bodyPr/>
                    <a:lstStyle/>
                    <a:p>
                      <a:pPr algn="l">
                        <a:lnSpc>
                          <a:spcPct val="107000"/>
                        </a:lnSpc>
                        <a:spcAft>
                          <a:spcPts val="800"/>
                        </a:spcAft>
                      </a:pPr>
                      <a:r>
                        <a:rPr lang="en-GB" sz="1400" dirty="0">
                          <a:solidFill>
                            <a:schemeClr val="tx1">
                              <a:lumMod val="75000"/>
                              <a:lumOff val="25000"/>
                            </a:schemeClr>
                          </a:solidFill>
                          <a:effectLst/>
                          <a:latin typeface="+mn-lt"/>
                        </a:rPr>
                        <a:t>Annual Report Summary</a:t>
                      </a:r>
                    </a:p>
                  </a:txBody>
                  <a:tcPr marL="108000" marR="60908" marT="0" marB="0" anchor="ctr"/>
                </a:tc>
                <a:tc>
                  <a:txBody>
                    <a:bodyPr/>
                    <a:lstStyle/>
                    <a:p>
                      <a:pPr marL="285750" indent="-285750" algn="l">
                        <a:lnSpc>
                          <a:spcPct val="107000"/>
                        </a:lnSpc>
                        <a:spcAft>
                          <a:spcPts val="800"/>
                        </a:spcAft>
                        <a:buClr>
                          <a:srgbClr val="005EB8"/>
                        </a:buClr>
                        <a:buFont typeface="Arial" panose="020B0604020202020204" pitchFamily="34" charset="0"/>
                        <a:buChar char="•"/>
                      </a:pPr>
                      <a:r>
                        <a:rPr lang="en-GB" sz="1400" dirty="0">
                          <a:solidFill>
                            <a:srgbClr val="425563"/>
                          </a:solidFill>
                          <a:effectLst/>
                          <a:latin typeface="+mn-lt"/>
                        </a:rPr>
                        <a:t>David Pearson</a:t>
                      </a:r>
                      <a:endParaRPr lang="en-GB" sz="1400" dirty="0">
                        <a:solidFill>
                          <a:srgbClr val="425563"/>
                        </a:solidFill>
                        <a:effectLst/>
                        <a:latin typeface="+mn-lt"/>
                        <a:ea typeface="Calibri" panose="020F0502020204030204" pitchFamily="34" charset="0"/>
                        <a:cs typeface="Times New Roman" panose="02020603050405020304" pitchFamily="18" charset="0"/>
                      </a:endParaRPr>
                    </a:p>
                  </a:txBody>
                  <a:tcPr marL="108000" marR="60908" marT="0" marB="0" anchor="ctr"/>
                </a:tc>
                <a:extLst>
                  <a:ext uri="{0D108BD9-81ED-4DB2-BD59-A6C34878D82A}">
                    <a16:rowId xmlns:a16="http://schemas.microsoft.com/office/drawing/2014/main" val="3994757207"/>
                  </a:ext>
                </a:extLst>
              </a:tr>
            </a:tbl>
          </a:graphicData>
        </a:graphic>
      </p:graphicFrame>
    </p:spTree>
    <p:extLst>
      <p:ext uri="{BB962C8B-B14F-4D97-AF65-F5344CB8AC3E}">
        <p14:creationId xmlns:p14="http://schemas.microsoft.com/office/powerpoint/2010/main" val="42727050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DBABF00-762D-A808-D613-C6725C6B3001}"/>
              </a:ext>
            </a:extLst>
          </p:cNvPr>
          <p:cNvSpPr>
            <a:spLocks noGrp="1"/>
          </p:cNvSpPr>
          <p:nvPr>
            <p:ph type="title"/>
          </p:nvPr>
        </p:nvSpPr>
        <p:spPr/>
        <p:txBody>
          <a:bodyPr>
            <a:noAutofit/>
          </a:bodyPr>
          <a:lstStyle/>
          <a:p>
            <a:pPr>
              <a:lnSpc>
                <a:spcPct val="100000"/>
              </a:lnSpc>
            </a:pPr>
            <a:r>
              <a:rPr lang="en-US" dirty="0"/>
              <a:t>Strategic Aim 6</a:t>
            </a:r>
            <a:br>
              <a:rPr lang="en-US" dirty="0"/>
            </a:br>
            <a:r>
              <a:rPr lang="en-US" sz="2400" b="0" dirty="0">
                <a:solidFill>
                  <a:schemeClr val="accent1"/>
                </a:solidFill>
              </a:rPr>
              <a:t>Continuous Quality Improvement through research and evidence-based care</a:t>
            </a:r>
          </a:p>
        </p:txBody>
      </p:sp>
      <p:sp>
        <p:nvSpPr>
          <p:cNvPr id="6" name="Content Placeholder 5">
            <a:extLst>
              <a:ext uri="{FF2B5EF4-FFF2-40B4-BE49-F238E27FC236}">
                <a16:creationId xmlns:a16="http://schemas.microsoft.com/office/drawing/2014/main" id="{B4F821FA-C975-8B78-9F6D-FA2A8ED62733}"/>
              </a:ext>
            </a:extLst>
          </p:cNvPr>
          <p:cNvSpPr>
            <a:spLocks noGrp="1"/>
          </p:cNvSpPr>
          <p:nvPr>
            <p:ph sz="half" idx="1"/>
          </p:nvPr>
        </p:nvSpPr>
        <p:spPr>
          <a:xfrm>
            <a:off x="838200" y="1959093"/>
            <a:ext cx="4301690" cy="3960444"/>
          </a:xfrm>
        </p:spPr>
        <p:txBody>
          <a:bodyPr lIns="180000" tIns="180000" rIns="180000" bIns="180000"/>
          <a:lstStyle/>
          <a:p>
            <a:pPr marL="314325" indent="-314325"/>
            <a:r>
              <a:rPr lang="en-US" sz="2200" dirty="0"/>
              <a:t>Continuous Quality Improvement </a:t>
            </a:r>
          </a:p>
          <a:p>
            <a:pPr marL="314325" indent="-314325"/>
            <a:r>
              <a:rPr lang="en-US" sz="2200" dirty="0"/>
              <a:t>Driving provision of high-quality care through evidenced based practice supported by research </a:t>
            </a:r>
          </a:p>
          <a:p>
            <a:pPr marL="0" indent="0">
              <a:buNone/>
            </a:pPr>
            <a:endParaRPr lang="en-US" dirty="0"/>
          </a:p>
        </p:txBody>
      </p:sp>
      <p:sp>
        <p:nvSpPr>
          <p:cNvPr id="9" name="Rectangle 8">
            <a:extLst>
              <a:ext uri="{FF2B5EF4-FFF2-40B4-BE49-F238E27FC236}">
                <a16:creationId xmlns:a16="http://schemas.microsoft.com/office/drawing/2014/main" id="{7C7D6DD8-268C-2F62-D6E3-5A193C4A6B26}"/>
              </a:ext>
              <a:ext uri="{C183D7F6-B498-43B3-948B-1728B52AA6E4}">
                <adec:decorative xmlns:adec="http://schemas.microsoft.com/office/drawing/2017/decorative" val="1"/>
              </a:ext>
            </a:extLst>
          </p:cNvPr>
          <p:cNvSpPr/>
          <p:nvPr/>
        </p:nvSpPr>
        <p:spPr>
          <a:xfrm>
            <a:off x="838201" y="1959093"/>
            <a:ext cx="4301690" cy="4177686"/>
          </a:xfrm>
          <a:prstGeom prst="rect">
            <a:avLst/>
          </a:prstGeom>
          <a:solidFill>
            <a:schemeClr val="accent2">
              <a:alpha val="1506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415CA6EF-34F8-48A8-BB37-65B4B7054A8B}"/>
              </a:ext>
              <a:ext uri="{C183D7F6-B498-43B3-948B-1728B52AA6E4}">
                <adec:decorative xmlns:adec="http://schemas.microsoft.com/office/drawing/2017/decorative" val="1"/>
              </a:ext>
            </a:extLst>
          </p:cNvPr>
          <p:cNvCxnSpPr>
            <a:cxnSpLocks/>
          </p:cNvCxnSpPr>
          <p:nvPr/>
        </p:nvCxnSpPr>
        <p:spPr>
          <a:xfrm>
            <a:off x="5411805" y="1959093"/>
            <a:ext cx="0" cy="4177686"/>
          </a:xfrm>
          <a:prstGeom prst="line">
            <a:avLst/>
          </a:prstGeom>
          <a:ln w="15875">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B0FEA2F6-76FD-7789-F1E6-05BFE6C4C2CC}"/>
              </a:ext>
              <a:ext uri="{C183D7F6-B498-43B3-948B-1728B52AA6E4}">
                <adec:decorative xmlns:adec="http://schemas.microsoft.com/office/drawing/2017/decorative" val="1"/>
              </a:ext>
            </a:extLst>
          </p:cNvPr>
          <p:cNvSpPr/>
          <p:nvPr/>
        </p:nvSpPr>
        <p:spPr>
          <a:xfrm>
            <a:off x="5683721" y="1959093"/>
            <a:ext cx="900113" cy="900113"/>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1" name="Oval 10">
            <a:extLst>
              <a:ext uri="{FF2B5EF4-FFF2-40B4-BE49-F238E27FC236}">
                <a16:creationId xmlns:a16="http://schemas.microsoft.com/office/drawing/2014/main" id="{C8F140C5-95FA-2404-78ED-77C1959EC132}"/>
              </a:ext>
            </a:extLst>
          </p:cNvPr>
          <p:cNvSpPr/>
          <p:nvPr/>
        </p:nvSpPr>
        <p:spPr>
          <a:xfrm>
            <a:off x="5683720" y="1959093"/>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01</a:t>
            </a:r>
          </a:p>
        </p:txBody>
      </p:sp>
      <p:sp>
        <p:nvSpPr>
          <p:cNvPr id="3" name="TextBox 18">
            <a:extLst>
              <a:ext uri="{FF2B5EF4-FFF2-40B4-BE49-F238E27FC236}">
                <a16:creationId xmlns:a16="http://schemas.microsoft.com/office/drawing/2014/main" id="{FE29568B-3607-3F85-CDFA-66BD05889C90}"/>
              </a:ext>
            </a:extLst>
          </p:cNvPr>
          <p:cNvSpPr txBox="1">
            <a:spLocks noChangeArrowheads="1"/>
          </p:cNvSpPr>
          <p:nvPr/>
        </p:nvSpPr>
        <p:spPr bwMode="auto">
          <a:xfrm>
            <a:off x="6828872" y="2101372"/>
            <a:ext cx="452492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Nursing Excellence – ensuring best practice and high standards of care </a:t>
            </a:r>
          </a:p>
        </p:txBody>
      </p:sp>
      <p:sp>
        <p:nvSpPr>
          <p:cNvPr id="14" name="Oval 13">
            <a:extLst>
              <a:ext uri="{FF2B5EF4-FFF2-40B4-BE49-F238E27FC236}">
                <a16:creationId xmlns:a16="http://schemas.microsoft.com/office/drawing/2014/main" id="{AFED904C-5F8C-9D86-853B-27DFF6CF2A46}"/>
              </a:ext>
              <a:ext uri="{C183D7F6-B498-43B3-948B-1728B52AA6E4}">
                <adec:decorative xmlns:adec="http://schemas.microsoft.com/office/drawing/2017/decorative" val="1"/>
              </a:ext>
            </a:extLst>
          </p:cNvPr>
          <p:cNvSpPr/>
          <p:nvPr/>
        </p:nvSpPr>
        <p:spPr>
          <a:xfrm>
            <a:off x="5683721" y="3248937"/>
            <a:ext cx="900113" cy="900113"/>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3" name="Oval 12">
            <a:extLst>
              <a:ext uri="{FF2B5EF4-FFF2-40B4-BE49-F238E27FC236}">
                <a16:creationId xmlns:a16="http://schemas.microsoft.com/office/drawing/2014/main" id="{03B727D7-4594-7B61-DAB8-0EDE24D77058}"/>
              </a:ext>
            </a:extLst>
          </p:cNvPr>
          <p:cNvSpPr/>
          <p:nvPr/>
        </p:nvSpPr>
        <p:spPr>
          <a:xfrm>
            <a:off x="5683720" y="3248937"/>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02</a:t>
            </a:r>
          </a:p>
        </p:txBody>
      </p:sp>
      <p:sp>
        <p:nvSpPr>
          <p:cNvPr id="4" name="TextBox 18">
            <a:extLst>
              <a:ext uri="{FF2B5EF4-FFF2-40B4-BE49-F238E27FC236}">
                <a16:creationId xmlns:a16="http://schemas.microsoft.com/office/drawing/2014/main" id="{A1EB3C1B-EABB-DC3D-2346-0163926865AE}"/>
              </a:ext>
            </a:extLst>
          </p:cNvPr>
          <p:cNvSpPr txBox="1">
            <a:spLocks noChangeArrowheads="1"/>
          </p:cNvSpPr>
          <p:nvPr/>
        </p:nvSpPr>
        <p:spPr bwMode="auto">
          <a:xfrm>
            <a:off x="6828872" y="3234003"/>
            <a:ext cx="452492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NHS IMPACT </a:t>
            </a:r>
            <a:r>
              <a:rPr lang="en-US" altLang="en-US" sz="2100" b="1" dirty="0">
                <a:solidFill>
                  <a:schemeClr val="tx1">
                    <a:lumMod val="75000"/>
                    <a:lumOff val="25000"/>
                  </a:schemeClr>
                </a:solidFill>
              </a:rPr>
              <a:t>–</a:t>
            </a:r>
            <a:r>
              <a:rPr lang="en-US" altLang="en-US" sz="2100" b="1" dirty="0">
                <a:solidFill>
                  <a:schemeClr val="tx1">
                    <a:lumMod val="75000"/>
                    <a:lumOff val="25000"/>
                  </a:schemeClr>
                </a:solidFill>
                <a:latin typeface="+mn-lt"/>
              </a:rPr>
              <a:t> improving patient care together by creating conditions for improvement</a:t>
            </a:r>
          </a:p>
        </p:txBody>
      </p:sp>
      <p:sp>
        <p:nvSpPr>
          <p:cNvPr id="15" name="Oval 14">
            <a:extLst>
              <a:ext uri="{FF2B5EF4-FFF2-40B4-BE49-F238E27FC236}">
                <a16:creationId xmlns:a16="http://schemas.microsoft.com/office/drawing/2014/main" id="{BC8A5A42-AB43-759F-E63E-70040575C3FC}"/>
              </a:ext>
              <a:ext uri="{C183D7F6-B498-43B3-948B-1728B52AA6E4}">
                <adec:decorative xmlns:adec="http://schemas.microsoft.com/office/drawing/2017/decorative" val="1"/>
              </a:ext>
            </a:extLst>
          </p:cNvPr>
          <p:cNvSpPr/>
          <p:nvPr/>
        </p:nvSpPr>
        <p:spPr>
          <a:xfrm>
            <a:off x="5683721" y="4532133"/>
            <a:ext cx="900113" cy="900113"/>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endParaRPr lang="en-US" sz="2400" b="1" dirty="0">
              <a:solidFill>
                <a:srgbClr val="FFFFFF"/>
              </a:solidFill>
            </a:endParaRPr>
          </a:p>
        </p:txBody>
      </p:sp>
      <p:sp>
        <p:nvSpPr>
          <p:cNvPr id="16" name="Oval 15">
            <a:extLst>
              <a:ext uri="{FF2B5EF4-FFF2-40B4-BE49-F238E27FC236}">
                <a16:creationId xmlns:a16="http://schemas.microsoft.com/office/drawing/2014/main" id="{F2846E31-92B4-D80E-E735-DE6D25FF04B9}"/>
              </a:ext>
            </a:extLst>
          </p:cNvPr>
          <p:cNvSpPr/>
          <p:nvPr/>
        </p:nvSpPr>
        <p:spPr>
          <a:xfrm>
            <a:off x="5683720" y="4532133"/>
            <a:ext cx="900113" cy="900113"/>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pPr algn="ctr" defTabSz="914217">
              <a:defRPr/>
            </a:pPr>
            <a:r>
              <a:rPr lang="en-US" sz="2400" b="1" dirty="0">
                <a:solidFill>
                  <a:srgbClr val="FFFFFF"/>
                </a:solidFill>
              </a:rPr>
              <a:t>03</a:t>
            </a:r>
          </a:p>
        </p:txBody>
      </p:sp>
      <p:sp>
        <p:nvSpPr>
          <p:cNvPr id="2" name="TextBox 18">
            <a:extLst>
              <a:ext uri="{FF2B5EF4-FFF2-40B4-BE49-F238E27FC236}">
                <a16:creationId xmlns:a16="http://schemas.microsoft.com/office/drawing/2014/main" id="{8FC8A29D-64DA-B9A8-28DD-3096B865B3F2}"/>
              </a:ext>
            </a:extLst>
          </p:cNvPr>
          <p:cNvSpPr txBox="1">
            <a:spLocks noChangeArrowheads="1"/>
          </p:cNvSpPr>
          <p:nvPr/>
        </p:nvSpPr>
        <p:spPr bwMode="auto">
          <a:xfrm>
            <a:off x="6828872" y="4674412"/>
            <a:ext cx="452492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a:defRPr sz="3600">
                <a:solidFill>
                  <a:schemeClr val="tx1"/>
                </a:solidFill>
                <a:latin typeface="Lato Light" panose="020F0502020204030203" pitchFamily="34" charset="0"/>
                <a:ea typeface="MS PGothic" panose="020B0600070205080204" pitchFamily="34" charset="-128"/>
              </a:defRPr>
            </a:lvl1pPr>
            <a:lvl2pPr marL="742950" indent="-285750">
              <a:defRPr sz="3600">
                <a:solidFill>
                  <a:schemeClr val="tx1"/>
                </a:solidFill>
                <a:latin typeface="Lato Light" panose="020F0502020204030203" pitchFamily="34" charset="0"/>
                <a:ea typeface="MS PGothic" panose="020B0600070205080204" pitchFamily="34" charset="-128"/>
              </a:defRPr>
            </a:lvl2pPr>
            <a:lvl3pPr marL="1143000" indent="-228600">
              <a:defRPr sz="3600">
                <a:solidFill>
                  <a:schemeClr val="tx1"/>
                </a:solidFill>
                <a:latin typeface="Lato Light" panose="020F0502020204030203" pitchFamily="34" charset="0"/>
                <a:ea typeface="MS PGothic" panose="020B0600070205080204" pitchFamily="34" charset="-128"/>
              </a:defRPr>
            </a:lvl3pPr>
            <a:lvl4pPr marL="1600200" indent="-228600">
              <a:defRPr sz="3600">
                <a:solidFill>
                  <a:schemeClr val="tx1"/>
                </a:solidFill>
                <a:latin typeface="Lato Light" panose="020F0502020204030203" pitchFamily="34" charset="0"/>
                <a:ea typeface="MS PGothic" panose="020B0600070205080204" pitchFamily="34" charset="-128"/>
              </a:defRPr>
            </a:lvl4pPr>
            <a:lvl5pPr marL="2057400" indent="-228600">
              <a:defRPr sz="3600">
                <a:solidFill>
                  <a:schemeClr val="tx1"/>
                </a:solidFill>
                <a:latin typeface="Lato Light" panose="020F05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502020204030203" pitchFamily="34" charset="0"/>
                <a:ea typeface="MS PGothic" panose="020B0600070205080204" pitchFamily="34" charset="-128"/>
              </a:defRPr>
            </a:lvl9pPr>
          </a:lstStyle>
          <a:p>
            <a:pPr defTabSz="913607" fontAlgn="base">
              <a:spcBef>
                <a:spcPct val="0"/>
              </a:spcBef>
              <a:spcAft>
                <a:spcPct val="0"/>
              </a:spcAft>
            </a:pPr>
            <a:r>
              <a:rPr lang="en-US" altLang="en-US" sz="2100" b="1" dirty="0">
                <a:solidFill>
                  <a:schemeClr val="tx1">
                    <a:lumMod val="75000"/>
                    <a:lumOff val="25000"/>
                  </a:schemeClr>
                </a:solidFill>
                <a:latin typeface="+mn-lt"/>
              </a:rPr>
              <a:t>Implementing the Chief Nursing Officer’s research strategy </a:t>
            </a:r>
          </a:p>
        </p:txBody>
      </p:sp>
    </p:spTree>
    <p:extLst>
      <p:ext uri="{BB962C8B-B14F-4D97-AF65-F5344CB8AC3E}">
        <p14:creationId xmlns:p14="http://schemas.microsoft.com/office/powerpoint/2010/main" val="4238000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6859C-F66F-800C-DA51-61A18D81E7F6}"/>
              </a:ext>
            </a:extLst>
          </p:cNvPr>
          <p:cNvSpPr>
            <a:spLocks noGrp="1"/>
          </p:cNvSpPr>
          <p:nvPr>
            <p:ph type="ctrTitle"/>
          </p:nvPr>
        </p:nvSpPr>
        <p:spPr>
          <a:xfrm>
            <a:off x="838200" y="1729887"/>
            <a:ext cx="6477000" cy="1423980"/>
          </a:xfrm>
        </p:spPr>
        <p:txBody>
          <a:bodyPr/>
          <a:lstStyle/>
          <a:p>
            <a:r>
              <a:rPr lang="en-GB" sz="3600" dirty="0"/>
              <a:t>Patient Story </a:t>
            </a:r>
          </a:p>
        </p:txBody>
      </p:sp>
      <p:sp>
        <p:nvSpPr>
          <p:cNvPr id="3" name="Subtitle 2">
            <a:extLst>
              <a:ext uri="{FF2B5EF4-FFF2-40B4-BE49-F238E27FC236}">
                <a16:creationId xmlns:a16="http://schemas.microsoft.com/office/drawing/2014/main" id="{CB73BB87-A9F5-CE2F-AD4D-BB9FFBB81144}"/>
              </a:ext>
            </a:extLst>
          </p:cNvPr>
          <p:cNvSpPr>
            <a:spLocks noGrp="1"/>
          </p:cNvSpPr>
          <p:nvPr>
            <p:ph type="subTitle" idx="1"/>
          </p:nvPr>
        </p:nvSpPr>
        <p:spPr>
          <a:xfrm>
            <a:off x="838199" y="3216730"/>
            <a:ext cx="6689271" cy="2440972"/>
          </a:xfrm>
        </p:spPr>
        <p:txBody>
          <a:bodyPr>
            <a:noAutofit/>
          </a:bodyPr>
          <a:lstStyle/>
          <a:p>
            <a:pPr>
              <a:spcAft>
                <a:spcPts val="600"/>
              </a:spcAft>
            </a:pPr>
            <a:r>
              <a:rPr lang="en-US" sz="2800" b="1" dirty="0">
                <a:solidFill>
                  <a:srgbClr val="425563"/>
                </a:solidFill>
                <a:effectLst/>
                <a:latin typeface="Arial" panose="020B0604020202020204" pitchFamily="34" charset="0"/>
                <a:ea typeface="Calibri" panose="020F0502020204030204" pitchFamily="34" charset="0"/>
              </a:rPr>
              <a:t>Claire Underwood, Director of Nursing, All Age Continuing Care  </a:t>
            </a:r>
          </a:p>
          <a:p>
            <a:pPr>
              <a:spcAft>
                <a:spcPts val="600"/>
              </a:spcAft>
            </a:pPr>
            <a:r>
              <a:rPr lang="en-US" sz="2800" b="1" dirty="0">
                <a:solidFill>
                  <a:srgbClr val="425563"/>
                </a:solidFill>
                <a:ea typeface="Calibri" panose="020F0502020204030204" pitchFamily="34" charset="0"/>
              </a:rPr>
              <a:t>Paul Garner, Transformation Clinical Lead for Palliative and End of Life Care</a:t>
            </a:r>
            <a:endParaRPr lang="en-GB" sz="2800" b="1" dirty="0">
              <a:solidFill>
                <a:srgbClr val="425563"/>
              </a:solidFill>
              <a:latin typeface="Calibri" panose="020F0502020204030204" pitchFamily="34" charset="0"/>
              <a:ea typeface="Calibri" panose="020F0502020204030204" pitchFamily="34" charset="0"/>
            </a:endParaRPr>
          </a:p>
          <a:p>
            <a:pPr>
              <a:spcAft>
                <a:spcPts val="600"/>
              </a:spcAft>
            </a:pPr>
            <a:endParaRPr lang="en-GB" sz="2800" b="1" dirty="0">
              <a:solidFill>
                <a:srgbClr val="425563"/>
              </a:solidFill>
              <a:effectLst/>
              <a:latin typeface="Calibri" panose="020F0502020204030204" pitchFamily="34" charset="0"/>
              <a:ea typeface="Calibri" panose="020F0502020204030204" pitchFamily="34" charset="0"/>
            </a:endParaRPr>
          </a:p>
        </p:txBody>
      </p:sp>
      <p:pic>
        <p:nvPicPr>
          <p:cNvPr id="7" name="Picture Placeholder 6">
            <a:extLst>
              <a:ext uri="{FF2B5EF4-FFF2-40B4-BE49-F238E27FC236}">
                <a16:creationId xmlns:a16="http://schemas.microsoft.com/office/drawing/2014/main" id="{E9F44D15-9EEE-088A-4D42-C373D42A5FB1}"/>
              </a:ext>
              <a:ext uri="{C183D7F6-B498-43B3-948B-1728B52AA6E4}">
                <adec:decorative xmlns:adec="http://schemas.microsoft.com/office/drawing/2017/decorative" val="1"/>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a:stretch/>
        </p:blipFill>
        <p:spPr/>
      </p:pic>
      <p:pic>
        <p:nvPicPr>
          <p:cNvPr id="14" name="Picture Placeholder 13">
            <a:extLst>
              <a:ext uri="{FF2B5EF4-FFF2-40B4-BE49-F238E27FC236}">
                <a16:creationId xmlns:a16="http://schemas.microsoft.com/office/drawing/2014/main" id="{0BEA9A73-943B-AD5A-EA3D-72A0F641BCCC}"/>
              </a:ext>
              <a:ext uri="{C183D7F6-B498-43B3-948B-1728B52AA6E4}">
                <adec:decorative xmlns:adec="http://schemas.microsoft.com/office/drawing/2017/decorative" val="1"/>
              </a:ext>
            </a:extLst>
          </p:cNvPr>
          <p:cNvPicPr>
            <a:picLocks noGrp="1" noChangeAspect="1"/>
          </p:cNvPicPr>
          <p:nvPr>
            <p:ph type="pic" sz="quarter" idx="11"/>
          </p:nvPr>
        </p:nvPicPr>
        <p:blipFill rotWithShape="1">
          <a:blip r:embed="rId4" cstate="print">
            <a:extLst>
              <a:ext uri="{28A0092B-C50C-407E-A947-70E740481C1C}">
                <a14:useLocalDpi xmlns:a14="http://schemas.microsoft.com/office/drawing/2010/main"/>
              </a:ext>
            </a:extLst>
          </a:blip>
          <a:srcRect/>
          <a:stretch/>
        </p:blipFill>
        <p:spPr/>
      </p:pic>
      <p:pic>
        <p:nvPicPr>
          <p:cNvPr id="12" name="Picture Placeholder 11">
            <a:extLst>
              <a:ext uri="{FF2B5EF4-FFF2-40B4-BE49-F238E27FC236}">
                <a16:creationId xmlns:a16="http://schemas.microsoft.com/office/drawing/2014/main" id="{33DF9B65-65AE-A322-C9EB-5AA0B4E858B0}"/>
              </a:ext>
              <a:ext uri="{C183D7F6-B498-43B3-948B-1728B52AA6E4}">
                <adec:decorative xmlns:adec="http://schemas.microsoft.com/office/drawing/2017/decorative" val="1"/>
              </a:ext>
            </a:extLst>
          </p:cNvPr>
          <p:cNvPicPr>
            <a:picLocks noGrp="1" noChangeAspect="1"/>
          </p:cNvPicPr>
          <p:nvPr>
            <p:ph type="pic" sz="quarter" idx="12"/>
          </p:nvPr>
        </p:nvPicPr>
        <p:blipFill rotWithShape="1">
          <a:blip r:embed="rId5" cstate="print">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19521581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31058-6AD8-4346-F6CE-86737CB997C5}"/>
              </a:ext>
            </a:extLst>
          </p:cNvPr>
          <p:cNvSpPr>
            <a:spLocks noGrp="1"/>
          </p:cNvSpPr>
          <p:nvPr>
            <p:ph type="title"/>
          </p:nvPr>
        </p:nvSpPr>
        <p:spPr>
          <a:xfrm>
            <a:off x="838200" y="365125"/>
            <a:ext cx="10515600" cy="553811"/>
          </a:xfrm>
        </p:spPr>
        <p:txBody>
          <a:bodyPr/>
          <a:lstStyle/>
          <a:p>
            <a:r>
              <a:rPr lang="en-GB" dirty="0"/>
              <a:t>Continuing Healthcare </a:t>
            </a:r>
          </a:p>
        </p:txBody>
      </p:sp>
      <p:sp>
        <p:nvSpPr>
          <p:cNvPr id="3" name="Picture Placeholder 2">
            <a:extLst>
              <a:ext uri="{FF2B5EF4-FFF2-40B4-BE49-F238E27FC236}">
                <a16:creationId xmlns:a16="http://schemas.microsoft.com/office/drawing/2014/main" id="{0F1977D3-2842-FCBA-8726-D3A01DA6BD5F}"/>
              </a:ext>
            </a:extLst>
          </p:cNvPr>
          <p:cNvSpPr>
            <a:spLocks noGrp="1"/>
          </p:cNvSpPr>
          <p:nvPr>
            <p:ph idx="1"/>
          </p:nvPr>
        </p:nvSpPr>
        <p:spPr>
          <a:xfrm>
            <a:off x="838200" y="1367064"/>
            <a:ext cx="10515600" cy="4572000"/>
          </a:xfrm>
        </p:spPr>
        <p:txBody>
          <a:bodyPr numCol="2" spcCol="288000">
            <a:noAutofit/>
          </a:bodyPr>
          <a:lstStyle/>
          <a:p>
            <a:pPr>
              <a:lnSpc>
                <a:spcPct val="100000"/>
              </a:lnSpc>
            </a:pPr>
            <a:r>
              <a:rPr lang="en-GB" sz="1800" dirty="0"/>
              <a:t>NHS Continuing Health Care (CHC) enables care for individuals over 18 years old who have been assessed as having a primary health need, this then means they are entitled to health care funding to support needs. </a:t>
            </a:r>
          </a:p>
          <a:p>
            <a:pPr>
              <a:lnSpc>
                <a:spcPct val="100000"/>
              </a:lnSpc>
            </a:pPr>
            <a:r>
              <a:rPr lang="en-GB" sz="1800" dirty="0"/>
              <a:t>CHC Funding includes care for individuals who are approaching end of life. This is nationally known as ‘Fast Track Care’ and is referred to within Staffordshire and Stoke-on-Trent as End-of-Life Care.</a:t>
            </a:r>
          </a:p>
          <a:p>
            <a:pPr>
              <a:lnSpc>
                <a:spcPct val="100000"/>
              </a:lnSpc>
            </a:pPr>
            <a:r>
              <a:rPr lang="en-GB" sz="1800" dirty="0"/>
              <a:t>Such care helps people to be cared for in their own homes or a care home, depending on their preferred place of care and death.</a:t>
            </a:r>
          </a:p>
          <a:p>
            <a:pPr>
              <a:lnSpc>
                <a:spcPct val="100000"/>
              </a:lnSpc>
            </a:pPr>
            <a:r>
              <a:rPr lang="en-GB" sz="1800" dirty="0"/>
              <a:t>The Palliative Care Coordination Centre (PCCC) develop and lead this care liaising with all colleagues involved in an individual's care and most importantly with the patient and their loved and important ones.</a:t>
            </a:r>
          </a:p>
          <a:p>
            <a:pPr>
              <a:lnSpc>
                <a:spcPct val="100000"/>
              </a:lnSpc>
            </a:pPr>
            <a:r>
              <a:rPr lang="en-GB" sz="1800" dirty="0"/>
              <a:t>Right Care at the Right Time in the Right Place with proactive and compassionate coordinated case monitoring supporting patients/families individualised and personalised needs.</a:t>
            </a:r>
          </a:p>
          <a:p>
            <a:pPr>
              <a:lnSpc>
                <a:spcPct val="100000"/>
              </a:lnSpc>
            </a:pPr>
            <a:r>
              <a:rPr lang="en-GB" sz="1800" dirty="0"/>
              <a:t>Supports safe discharge from hospital and reduces undesired and unnecessary admissions to hospital.</a:t>
            </a:r>
          </a:p>
          <a:p>
            <a:pPr>
              <a:lnSpc>
                <a:spcPct val="100000"/>
              </a:lnSpc>
            </a:pPr>
            <a:r>
              <a:rPr lang="en-GB" sz="1800" dirty="0"/>
              <a:t>Allows individuals to improve and step down off the Pathway if that is the right thing to do.</a:t>
            </a:r>
          </a:p>
        </p:txBody>
      </p:sp>
      <p:sp>
        <p:nvSpPr>
          <p:cNvPr id="4" name="Footer Placeholder 3">
            <a:extLst>
              <a:ext uri="{FF2B5EF4-FFF2-40B4-BE49-F238E27FC236}">
                <a16:creationId xmlns:a16="http://schemas.microsoft.com/office/drawing/2014/main" id="{80462FF0-4D0E-F6D7-0485-BCB6948EF122}"/>
              </a:ext>
            </a:extLst>
          </p:cNvPr>
          <p:cNvSpPr>
            <a:spLocks noGrp="1"/>
          </p:cNvSpPr>
          <p:nvPr>
            <p:ph type="ftr" sz="quarter" idx="11"/>
          </p:nvPr>
        </p:nvSpPr>
        <p:spPr>
          <a:prstGeom prst="rect">
            <a:avLst/>
          </a:prstGeom>
        </p:spPr>
        <p:txBody>
          <a:bodyPr/>
          <a:lstStyle/>
          <a:p>
            <a:r>
              <a:rPr lang="en-US" dirty="0"/>
              <a:t>Staffordshire and Stoke-on-Trent Integrated Care Board</a:t>
            </a:r>
          </a:p>
          <a:p>
            <a:r>
              <a:rPr lang="en-US" dirty="0"/>
              <a:t>
</a:t>
            </a:r>
          </a:p>
        </p:txBody>
      </p:sp>
      <p:sp>
        <p:nvSpPr>
          <p:cNvPr id="5" name="Slide Number Placeholder 4">
            <a:extLst>
              <a:ext uri="{FF2B5EF4-FFF2-40B4-BE49-F238E27FC236}">
                <a16:creationId xmlns:a16="http://schemas.microsoft.com/office/drawing/2014/main" id="{44FA172B-0257-F794-D310-A7FFA04AEE7F}"/>
              </a:ext>
            </a:extLst>
          </p:cNvPr>
          <p:cNvSpPr>
            <a:spLocks noGrp="1"/>
          </p:cNvSpPr>
          <p:nvPr>
            <p:ph type="sldNum" sz="quarter" idx="12"/>
          </p:nvPr>
        </p:nvSpPr>
        <p:spPr>
          <a:prstGeom prst="rect">
            <a:avLst/>
          </a:prstGeom>
        </p:spPr>
        <p:txBody>
          <a:bodyPr/>
          <a:lstStyle/>
          <a:p>
            <a:fld id="{CD8E907E-315C-F745-8CA6-CE49E976B740}" type="slidenum">
              <a:rPr lang="en-US" smtClean="0"/>
              <a:pPr/>
              <a:t>42</a:t>
            </a:fld>
            <a:endParaRPr lang="en-US" dirty="0"/>
          </a:p>
        </p:txBody>
      </p:sp>
    </p:spTree>
    <p:extLst>
      <p:ext uri="{BB962C8B-B14F-4D97-AF65-F5344CB8AC3E}">
        <p14:creationId xmlns:p14="http://schemas.microsoft.com/office/powerpoint/2010/main" val="40117068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8D62B-48C2-2CCE-562E-A376C4B546CB}"/>
              </a:ext>
            </a:extLst>
          </p:cNvPr>
          <p:cNvSpPr>
            <a:spLocks noGrp="1"/>
          </p:cNvSpPr>
          <p:nvPr>
            <p:ph type="title"/>
          </p:nvPr>
        </p:nvSpPr>
        <p:spPr>
          <a:xfrm>
            <a:off x="838200" y="365125"/>
            <a:ext cx="10515600" cy="614589"/>
          </a:xfrm>
        </p:spPr>
        <p:txBody>
          <a:bodyPr/>
          <a:lstStyle/>
          <a:p>
            <a:r>
              <a:rPr lang="en-GB" dirty="0"/>
              <a:t>Continuing Healthcare </a:t>
            </a:r>
            <a:r>
              <a:rPr lang="en-GB" sz="2400" b="0" i="1" dirty="0"/>
              <a:t>continued</a:t>
            </a:r>
            <a:r>
              <a:rPr lang="en-GB" dirty="0"/>
              <a:t> </a:t>
            </a:r>
          </a:p>
        </p:txBody>
      </p:sp>
      <p:sp>
        <p:nvSpPr>
          <p:cNvPr id="3" name="Content Placeholder 2"/>
          <p:cNvSpPr>
            <a:spLocks noGrp="1"/>
          </p:cNvSpPr>
          <p:nvPr>
            <p:ph sz="half" idx="1"/>
          </p:nvPr>
        </p:nvSpPr>
        <p:spPr>
          <a:xfrm>
            <a:off x="838200" y="1285570"/>
            <a:ext cx="5399314" cy="4804987"/>
          </a:xfrm>
        </p:spPr>
        <p:txBody>
          <a:bodyPr>
            <a:normAutofit fontScale="92500" lnSpcReduction="10000"/>
          </a:bodyPr>
          <a:lstStyle/>
          <a:p>
            <a:r>
              <a:rPr lang="en-GB" sz="1900" dirty="0"/>
              <a:t>78-year-old individual who had a diagnosis of dementia and a complex history of heart disease. </a:t>
            </a:r>
          </a:p>
          <a:p>
            <a:r>
              <a:rPr lang="en-GB" sz="1900" dirty="0"/>
              <a:t>Between March and April 2024 saw 3 emergency visits to Accident and Emergency, being admitted to hospital on 2 of these occasions. </a:t>
            </a:r>
          </a:p>
          <a:p>
            <a:r>
              <a:rPr lang="en-GB" sz="1900" dirty="0"/>
              <a:t>Admission being due to general deterioration</a:t>
            </a:r>
          </a:p>
          <a:p>
            <a:r>
              <a:rPr lang="en-GB" sz="1900" dirty="0"/>
              <a:t>Evidence that during last admission in March that an End-of-Life decision had been made but sadly this was not acted upon effectively with further admission to hospital after this.</a:t>
            </a:r>
          </a:p>
          <a:p>
            <a:r>
              <a:rPr lang="en-GB" sz="1900" dirty="0"/>
              <a:t>On the second admission the approach to end-of-life support was addressed and discharge was arranged to care home of choice within 24 hours.</a:t>
            </a:r>
          </a:p>
          <a:p>
            <a:r>
              <a:rPr lang="en-GB" sz="1900" dirty="0"/>
              <a:t>This then involved ongoing active expert monitoring and support for the patient and their loved ones to ensure as comfortable  death as possible.</a:t>
            </a:r>
          </a:p>
          <a:p>
            <a:pPr marL="0" indent="0">
              <a:lnSpc>
                <a:spcPct val="120000"/>
              </a:lnSpc>
              <a:buNone/>
            </a:pPr>
            <a:endParaRPr lang="en-GB" dirty="0"/>
          </a:p>
        </p:txBody>
      </p:sp>
      <p:sp>
        <p:nvSpPr>
          <p:cNvPr id="4" name="Footer Placeholder 3"/>
          <p:cNvSpPr>
            <a:spLocks noGrp="1"/>
          </p:cNvSpPr>
          <p:nvPr>
            <p:ph type="ftr" sz="quarter" idx="11"/>
          </p:nvPr>
        </p:nvSpPr>
        <p:spPr/>
        <p:txBody>
          <a:bodyPr/>
          <a:lstStyle/>
          <a:p>
            <a:r>
              <a:rPr lang="en-US" dirty="0"/>
              <a:t>Staffordshire and Stoke-on-Trent Integrated Care System</a:t>
            </a:r>
          </a:p>
          <a:p>
            <a:r>
              <a:rPr lang="en-US" dirty="0"/>
              <a:t>
</a:t>
            </a:r>
          </a:p>
        </p:txBody>
      </p:sp>
      <p:sp>
        <p:nvSpPr>
          <p:cNvPr id="5" name="Slide Number Placeholder 4"/>
          <p:cNvSpPr>
            <a:spLocks noGrp="1"/>
          </p:cNvSpPr>
          <p:nvPr>
            <p:ph type="sldNum" sz="quarter" idx="12"/>
          </p:nvPr>
        </p:nvSpPr>
        <p:spPr/>
        <p:txBody>
          <a:bodyPr/>
          <a:lstStyle/>
          <a:p>
            <a:fld id="{CD8E907E-315C-F745-8CA6-CE49E976B740}" type="slidenum">
              <a:rPr lang="en-US" smtClean="0"/>
              <a:pPr/>
              <a:t>43</a:t>
            </a:fld>
            <a:endParaRPr lang="en-US" dirty="0"/>
          </a:p>
        </p:txBody>
      </p:sp>
      <p:pic>
        <p:nvPicPr>
          <p:cNvPr id="10" name="Picture Placeholder 9">
            <a:extLst>
              <a:ext uri="{FF2B5EF4-FFF2-40B4-BE49-F238E27FC236}">
                <a16:creationId xmlns:a16="http://schemas.microsoft.com/office/drawing/2014/main" id="{00CF58F3-D575-1AE7-8CCF-51B392E12237}"/>
              </a:ext>
              <a:ext uri="{C183D7F6-B498-43B3-948B-1728B52AA6E4}">
                <adec:decorative xmlns:adec="http://schemas.microsoft.com/office/drawing/2017/decorative" val="1"/>
              </a:ext>
            </a:extLst>
          </p:cNvPr>
          <p:cNvPicPr>
            <a:picLocks noGrp="1" noChangeAspect="1"/>
          </p:cNvPicPr>
          <p:nvPr>
            <p:ph type="pic" sz="quarter" idx="16"/>
          </p:nvPr>
        </p:nvPicPr>
        <p:blipFill>
          <a:blip r:embed="rId3"/>
          <a:srcRect l="10288" r="10288"/>
          <a:stretch>
            <a:fillRect/>
          </a:stretch>
        </p:blipFill>
        <p:spPr>
          <a:xfrm>
            <a:off x="6237514" y="1285570"/>
            <a:ext cx="5181599" cy="4351338"/>
          </a:xfrm>
        </p:spPr>
      </p:pic>
    </p:spTree>
    <p:extLst>
      <p:ext uri="{BB962C8B-B14F-4D97-AF65-F5344CB8AC3E}">
        <p14:creationId xmlns:p14="http://schemas.microsoft.com/office/powerpoint/2010/main" val="2917884875"/>
      </p:ext>
    </p:extLst>
  </p:cSld>
  <p:clrMapOvr>
    <a:masterClrMapping/>
  </p:clrMapOvr>
  <p:extLst>
    <p:ext uri="{6950BFC3-D8DA-4A85-94F7-54DA5524770B}">
      <p188:commentRel xmlns:p188="http://schemas.microsoft.com/office/powerpoint/2018/8/main" r:id="rId2"/>
    </p:ext>
  </p:extLs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00230"/>
            <a:ext cx="10515600" cy="645664"/>
          </a:xfrm>
        </p:spPr>
        <p:txBody>
          <a:bodyPr/>
          <a:lstStyle/>
          <a:p>
            <a:r>
              <a:rPr lang="en-GB" dirty="0"/>
              <a:t>Feedback</a:t>
            </a:r>
          </a:p>
        </p:txBody>
      </p:sp>
      <p:sp>
        <p:nvSpPr>
          <p:cNvPr id="3" name="Content Placeholder 2"/>
          <p:cNvSpPr>
            <a:spLocks noGrp="1"/>
          </p:cNvSpPr>
          <p:nvPr>
            <p:ph idx="1"/>
          </p:nvPr>
        </p:nvSpPr>
        <p:spPr>
          <a:xfrm>
            <a:off x="1643743" y="1145892"/>
            <a:ext cx="9884229" cy="5031069"/>
          </a:xfrm>
        </p:spPr>
        <p:txBody>
          <a:bodyPr>
            <a:noAutofit/>
          </a:bodyPr>
          <a:lstStyle/>
          <a:p>
            <a:pPr marL="0" indent="0">
              <a:lnSpc>
                <a:spcPct val="100000"/>
              </a:lnSpc>
              <a:buNone/>
            </a:pPr>
            <a:r>
              <a:rPr lang="en-GB" sz="1700" dirty="0"/>
              <a:t>“I wanted to pass on my heartfelt gratitude for all of the work the palliative team has done for my loved one and our family.  Stays in hospital were really difficult, nobody really listened, everyone was so busy.  That is until the palliative team became involved.  From our first conversations, I felt supported.  You moved mountains to get my loved one discharged as quickly as possible and to the home we wanted.</a:t>
            </a:r>
          </a:p>
          <a:p>
            <a:pPr marL="0" indent="0">
              <a:lnSpc>
                <a:spcPct val="100000"/>
              </a:lnSpc>
              <a:buNone/>
            </a:pPr>
            <a:r>
              <a:rPr lang="en-GB" sz="1700" dirty="0"/>
              <a:t>Since then, you have called to check on how my loved one was doing and also asked if I had any concerns.  Whenever I had any questions and I called you were so lovely, nurse A, so kind, it meant the world to me.</a:t>
            </a:r>
          </a:p>
          <a:p>
            <a:pPr marL="0" indent="0">
              <a:lnSpc>
                <a:spcPct val="100000"/>
              </a:lnSpc>
              <a:buNone/>
            </a:pPr>
            <a:r>
              <a:rPr lang="en-GB" sz="1700" dirty="0"/>
              <a:t>Then there is nurse B .... what can I say?  They have been so supportive and so lovely with my loved one.  During visits the love and compassion shown to my loved one beamed from them,  always commented on Nurse B’s beautiful smile.  Nurse B dealt with my needs and completed the checklist and I know did her best for my loved one.  It was difficult to hand over the role of carer when  full time care </a:t>
            </a:r>
            <a:r>
              <a:rPr lang="en-GB" sz="1700"/>
              <a:t>was required, </a:t>
            </a:r>
            <a:r>
              <a:rPr lang="en-GB" sz="1700" dirty="0"/>
              <a:t>and I know I may have come across a little too much at times.</a:t>
            </a:r>
          </a:p>
          <a:p>
            <a:pPr marL="0" indent="0">
              <a:lnSpc>
                <a:spcPct val="100000"/>
              </a:lnSpc>
              <a:buNone/>
            </a:pPr>
            <a:r>
              <a:rPr lang="en-GB" sz="1700" dirty="0"/>
              <a:t>Unfortunately, my loved one passed away peacefully in their sleep on Tuesday morning, in a beautiful room where they had settled well and although I wasn’t there which I wanted to be, I know they would have wanted to go that way, and this gives me peace.</a:t>
            </a:r>
          </a:p>
          <a:p>
            <a:pPr marL="0" indent="0">
              <a:lnSpc>
                <a:spcPct val="100000"/>
              </a:lnSpc>
              <a:buNone/>
            </a:pPr>
            <a:r>
              <a:rPr lang="en-GB" sz="1700" dirty="0"/>
              <a:t>Once again, thank you so so much for all being the genuinely kindest, supportive. loveliest people in the world.”</a:t>
            </a:r>
          </a:p>
        </p:txBody>
      </p:sp>
      <p:sp>
        <p:nvSpPr>
          <p:cNvPr id="4" name="Footer Placeholder 3"/>
          <p:cNvSpPr>
            <a:spLocks noGrp="1"/>
          </p:cNvSpPr>
          <p:nvPr>
            <p:ph type="ftr" sz="quarter" idx="11"/>
          </p:nvPr>
        </p:nvSpPr>
        <p:spPr/>
        <p:txBody>
          <a:bodyPr/>
          <a:lstStyle/>
          <a:p>
            <a:r>
              <a:rPr lang="en-US" dirty="0"/>
              <a:t>Staffordshire and Stoke-on-Trent Integrated Care System</a:t>
            </a:r>
          </a:p>
          <a:p>
            <a:r>
              <a:rPr lang="en-US" dirty="0"/>
              <a:t>
</a:t>
            </a:r>
          </a:p>
        </p:txBody>
      </p:sp>
      <p:sp>
        <p:nvSpPr>
          <p:cNvPr id="5" name="Slide Number Placeholder 4"/>
          <p:cNvSpPr>
            <a:spLocks noGrp="1"/>
          </p:cNvSpPr>
          <p:nvPr>
            <p:ph type="sldNum" sz="quarter" idx="12"/>
          </p:nvPr>
        </p:nvSpPr>
        <p:spPr/>
        <p:txBody>
          <a:bodyPr/>
          <a:lstStyle/>
          <a:p>
            <a:fld id="{CD8E907E-315C-F745-8CA6-CE49E976B740}" type="slidenum">
              <a:rPr lang="en-US" smtClean="0"/>
              <a:pPr/>
              <a:t>44</a:t>
            </a:fld>
            <a:endParaRPr lang="en-US" dirty="0"/>
          </a:p>
        </p:txBody>
      </p:sp>
      <p:pic>
        <p:nvPicPr>
          <p:cNvPr id="6" name="Picture 5">
            <a:extLst>
              <a:ext uri="{FF2B5EF4-FFF2-40B4-BE49-F238E27FC236}">
                <a16:creationId xmlns:a16="http://schemas.microsoft.com/office/drawing/2014/main" id="{90708625-E82C-3556-8581-72F213A9C7E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78329" y="1145892"/>
            <a:ext cx="691242" cy="691242"/>
          </a:xfrm>
          <a:prstGeom prst="rect">
            <a:avLst/>
          </a:prstGeom>
        </p:spPr>
      </p:pic>
    </p:spTree>
    <p:extLst>
      <p:ext uri="{BB962C8B-B14F-4D97-AF65-F5344CB8AC3E}">
        <p14:creationId xmlns:p14="http://schemas.microsoft.com/office/powerpoint/2010/main" val="17968508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12448BD-CD69-37B9-D486-FD3EB002E01B}"/>
              </a:ext>
            </a:extLst>
          </p:cNvPr>
          <p:cNvSpPr>
            <a:spLocks noGrp="1"/>
          </p:cNvSpPr>
          <p:nvPr>
            <p:ph type="title"/>
          </p:nvPr>
        </p:nvSpPr>
        <p:spPr>
          <a:xfrm>
            <a:off x="838200" y="365125"/>
            <a:ext cx="6368716" cy="471891"/>
          </a:xfrm>
        </p:spPr>
        <p:txBody>
          <a:bodyPr>
            <a:normAutofit fontScale="90000"/>
          </a:bodyPr>
          <a:lstStyle/>
          <a:p>
            <a:r>
              <a:rPr lang="en-GB" dirty="0"/>
              <a:t>What does this mean?</a:t>
            </a:r>
          </a:p>
        </p:txBody>
      </p:sp>
      <p:sp>
        <p:nvSpPr>
          <p:cNvPr id="15" name="Oval 14">
            <a:extLst>
              <a:ext uri="{FF2B5EF4-FFF2-40B4-BE49-F238E27FC236}">
                <a16:creationId xmlns:a16="http://schemas.microsoft.com/office/drawing/2014/main" id="{FE71D4DA-0DD8-B3B4-A19E-FF5C46EFF368}"/>
              </a:ext>
            </a:extLst>
          </p:cNvPr>
          <p:cNvSpPr/>
          <p:nvPr/>
        </p:nvSpPr>
        <p:spPr>
          <a:xfrm>
            <a:off x="655108" y="1453671"/>
            <a:ext cx="1954404" cy="1767166"/>
          </a:xfrm>
          <a:prstGeom prst="ellipse">
            <a:avLst/>
          </a:prstGeom>
          <a:solidFill>
            <a:srgbClr val="CBE1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00000"/>
              </a:lnSpc>
            </a:pPr>
            <a:r>
              <a:rPr lang="en-GB" sz="1400" dirty="0">
                <a:solidFill>
                  <a:schemeClr val="tx1"/>
                </a:solidFill>
              </a:rPr>
              <a:t>Allows people to achieve an end they would and may wish for.</a:t>
            </a:r>
          </a:p>
        </p:txBody>
      </p:sp>
      <p:sp>
        <p:nvSpPr>
          <p:cNvPr id="17" name="Oval 16">
            <a:extLst>
              <a:ext uri="{FF2B5EF4-FFF2-40B4-BE49-F238E27FC236}">
                <a16:creationId xmlns:a16="http://schemas.microsoft.com/office/drawing/2014/main" id="{B5361743-8625-455F-EA8A-B542A3ECEB90}"/>
              </a:ext>
            </a:extLst>
          </p:cNvPr>
          <p:cNvSpPr/>
          <p:nvPr/>
        </p:nvSpPr>
        <p:spPr>
          <a:xfrm>
            <a:off x="820236" y="4076780"/>
            <a:ext cx="1954404" cy="1767166"/>
          </a:xfrm>
          <a:prstGeom prst="ellipse">
            <a:avLst/>
          </a:prstGeom>
          <a:solidFill>
            <a:srgbClr val="CBE1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00000"/>
              </a:lnSpc>
            </a:pPr>
            <a:r>
              <a:rPr lang="en-GB" sz="1400" dirty="0">
                <a:solidFill>
                  <a:schemeClr val="tx1"/>
                </a:solidFill>
              </a:rPr>
              <a:t>Prevents unnecessary attendances or admissions to hospital.</a:t>
            </a:r>
          </a:p>
        </p:txBody>
      </p:sp>
      <p:sp>
        <p:nvSpPr>
          <p:cNvPr id="10" name="Oval 9">
            <a:extLst>
              <a:ext uri="{FF2B5EF4-FFF2-40B4-BE49-F238E27FC236}">
                <a16:creationId xmlns:a16="http://schemas.microsoft.com/office/drawing/2014/main" id="{651CADF8-81C1-145E-0E39-954CA6BCB713}"/>
              </a:ext>
            </a:extLst>
          </p:cNvPr>
          <p:cNvSpPr/>
          <p:nvPr/>
        </p:nvSpPr>
        <p:spPr>
          <a:xfrm>
            <a:off x="3183929" y="924501"/>
            <a:ext cx="1842942" cy="1629467"/>
          </a:xfrm>
          <a:prstGeom prst="ellipse">
            <a:avLst/>
          </a:prstGeom>
          <a:solidFill>
            <a:srgbClr val="CBE1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00000"/>
              </a:lnSpc>
            </a:pPr>
            <a:r>
              <a:rPr lang="en-GB" sz="1400" dirty="0">
                <a:solidFill>
                  <a:schemeClr val="tx1"/>
                </a:solidFill>
              </a:rPr>
              <a:t>Improves experience, reduces pain and discomfort.</a:t>
            </a:r>
          </a:p>
        </p:txBody>
      </p:sp>
      <p:sp>
        <p:nvSpPr>
          <p:cNvPr id="19" name="Oval 18">
            <a:extLst>
              <a:ext uri="{FF2B5EF4-FFF2-40B4-BE49-F238E27FC236}">
                <a16:creationId xmlns:a16="http://schemas.microsoft.com/office/drawing/2014/main" id="{8D98BE26-CE08-4DDC-D091-E39079B715E8}"/>
              </a:ext>
            </a:extLst>
          </p:cNvPr>
          <p:cNvSpPr/>
          <p:nvPr/>
        </p:nvSpPr>
        <p:spPr>
          <a:xfrm>
            <a:off x="2509972" y="2576388"/>
            <a:ext cx="2192202" cy="1934494"/>
          </a:xfrm>
          <a:prstGeom prst="ellipse">
            <a:avLst/>
          </a:prstGeom>
          <a:solidFill>
            <a:srgbClr val="CBE1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00000"/>
              </a:lnSpc>
            </a:pPr>
            <a:r>
              <a:rPr lang="en-GB" sz="1400" dirty="0">
                <a:solidFill>
                  <a:schemeClr val="tx1"/>
                </a:solidFill>
              </a:rPr>
              <a:t>Better advance care planning makes this more likely to happen.</a:t>
            </a:r>
          </a:p>
        </p:txBody>
      </p:sp>
      <p:sp>
        <p:nvSpPr>
          <p:cNvPr id="30" name="Oval 29">
            <a:extLst>
              <a:ext uri="{FF2B5EF4-FFF2-40B4-BE49-F238E27FC236}">
                <a16:creationId xmlns:a16="http://schemas.microsoft.com/office/drawing/2014/main" id="{CDFA9713-7050-2C63-6171-C548461348DC}"/>
              </a:ext>
            </a:extLst>
          </p:cNvPr>
          <p:cNvSpPr/>
          <p:nvPr/>
        </p:nvSpPr>
        <p:spPr>
          <a:xfrm>
            <a:off x="3022421" y="4559053"/>
            <a:ext cx="1820606" cy="1728442"/>
          </a:xfrm>
          <a:prstGeom prst="ellipse">
            <a:avLst/>
          </a:prstGeom>
          <a:solidFill>
            <a:srgbClr val="CBE1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rPr>
              <a:t>Grieving and bereavement process. </a:t>
            </a:r>
          </a:p>
        </p:txBody>
      </p:sp>
      <p:sp>
        <p:nvSpPr>
          <p:cNvPr id="21" name="Oval 20">
            <a:extLst>
              <a:ext uri="{FF2B5EF4-FFF2-40B4-BE49-F238E27FC236}">
                <a16:creationId xmlns:a16="http://schemas.microsoft.com/office/drawing/2014/main" id="{AAD4C8CB-2CDC-36C4-2E69-9735808FC7D6}"/>
              </a:ext>
            </a:extLst>
          </p:cNvPr>
          <p:cNvSpPr/>
          <p:nvPr/>
        </p:nvSpPr>
        <p:spPr>
          <a:xfrm>
            <a:off x="6084287" y="197999"/>
            <a:ext cx="1894197" cy="1728442"/>
          </a:xfrm>
          <a:prstGeom prst="ellipse">
            <a:avLst/>
          </a:prstGeom>
          <a:solidFill>
            <a:srgbClr val="CBE1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lnSpc>
                <a:spcPct val="100000"/>
              </a:lnSpc>
              <a:buNone/>
            </a:pPr>
            <a:r>
              <a:rPr lang="en-GB" sz="1400" dirty="0">
                <a:solidFill>
                  <a:schemeClr val="tx1"/>
                </a:solidFill>
              </a:rPr>
              <a:t>Makes best and efficient use of appropriate resource. </a:t>
            </a:r>
          </a:p>
        </p:txBody>
      </p:sp>
      <p:sp>
        <p:nvSpPr>
          <p:cNvPr id="14" name="Oval 13">
            <a:extLst>
              <a:ext uri="{FF2B5EF4-FFF2-40B4-BE49-F238E27FC236}">
                <a16:creationId xmlns:a16="http://schemas.microsoft.com/office/drawing/2014/main" id="{61B65862-6CE1-7C27-2426-711E894D90FE}"/>
              </a:ext>
            </a:extLst>
          </p:cNvPr>
          <p:cNvSpPr/>
          <p:nvPr/>
        </p:nvSpPr>
        <p:spPr>
          <a:xfrm>
            <a:off x="7528519" y="2214316"/>
            <a:ext cx="1842941" cy="1728442"/>
          </a:xfrm>
          <a:prstGeom prst="ellipse">
            <a:avLst/>
          </a:prstGeom>
          <a:solidFill>
            <a:srgbClr val="CBE1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rPr>
              <a:t>Gives choice and control to individuals and their loved ones.</a:t>
            </a:r>
          </a:p>
        </p:txBody>
      </p:sp>
      <p:sp>
        <p:nvSpPr>
          <p:cNvPr id="9" name="Oval 8">
            <a:extLst>
              <a:ext uri="{FF2B5EF4-FFF2-40B4-BE49-F238E27FC236}">
                <a16:creationId xmlns:a16="http://schemas.microsoft.com/office/drawing/2014/main" id="{785F79B0-0DD9-D4BA-8B5A-DCEA3A6BA031}"/>
              </a:ext>
            </a:extLst>
          </p:cNvPr>
          <p:cNvSpPr/>
          <p:nvPr/>
        </p:nvSpPr>
        <p:spPr>
          <a:xfrm>
            <a:off x="7380042" y="4420288"/>
            <a:ext cx="1956533" cy="1728442"/>
          </a:xfrm>
          <a:prstGeom prst="ellipse">
            <a:avLst/>
          </a:prstGeom>
          <a:solidFill>
            <a:srgbClr val="CBE1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rPr>
              <a:t>Supports person centred decision making and personalised care.</a:t>
            </a:r>
          </a:p>
        </p:txBody>
      </p:sp>
      <p:sp>
        <p:nvSpPr>
          <p:cNvPr id="7" name="Oval 6">
            <a:extLst>
              <a:ext uri="{FF2B5EF4-FFF2-40B4-BE49-F238E27FC236}">
                <a16:creationId xmlns:a16="http://schemas.microsoft.com/office/drawing/2014/main" id="{63B75E7A-5E2B-D32A-5DDF-2C7CBC0578ED}"/>
              </a:ext>
            </a:extLst>
          </p:cNvPr>
          <p:cNvSpPr/>
          <p:nvPr/>
        </p:nvSpPr>
        <p:spPr>
          <a:xfrm>
            <a:off x="8623466" y="164103"/>
            <a:ext cx="2498209" cy="2248456"/>
          </a:xfrm>
          <a:prstGeom prst="ellipse">
            <a:avLst/>
          </a:prstGeom>
          <a:solidFill>
            <a:srgbClr val="CBE1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rPr>
              <a:t>Still more to do in some cases, to prevent admissions and ensuring timely response to diagnosis.</a:t>
            </a:r>
          </a:p>
        </p:txBody>
      </p:sp>
      <p:sp>
        <p:nvSpPr>
          <p:cNvPr id="13" name="Oval 12">
            <a:extLst>
              <a:ext uri="{FF2B5EF4-FFF2-40B4-BE49-F238E27FC236}">
                <a16:creationId xmlns:a16="http://schemas.microsoft.com/office/drawing/2014/main" id="{D0768204-BDA5-18EB-F21D-326E601314E3}"/>
              </a:ext>
            </a:extLst>
          </p:cNvPr>
          <p:cNvSpPr/>
          <p:nvPr/>
        </p:nvSpPr>
        <p:spPr>
          <a:xfrm>
            <a:off x="9693951" y="2367406"/>
            <a:ext cx="1842941" cy="1728442"/>
          </a:xfrm>
          <a:prstGeom prst="ellipse">
            <a:avLst/>
          </a:prstGeom>
          <a:solidFill>
            <a:srgbClr val="CBE1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00000"/>
              </a:lnSpc>
            </a:pPr>
            <a:r>
              <a:rPr lang="en-GB" sz="1400" dirty="0">
                <a:solidFill>
                  <a:schemeClr val="tx1"/>
                </a:solidFill>
              </a:rPr>
              <a:t>Enables improved comfort and symptom management.</a:t>
            </a:r>
          </a:p>
        </p:txBody>
      </p:sp>
      <p:sp>
        <p:nvSpPr>
          <p:cNvPr id="12" name="Oval 11">
            <a:extLst>
              <a:ext uri="{FF2B5EF4-FFF2-40B4-BE49-F238E27FC236}">
                <a16:creationId xmlns:a16="http://schemas.microsoft.com/office/drawing/2014/main" id="{B50AC3B3-DC47-9131-631D-9796F217161B}"/>
              </a:ext>
            </a:extLst>
          </p:cNvPr>
          <p:cNvSpPr/>
          <p:nvPr/>
        </p:nvSpPr>
        <p:spPr>
          <a:xfrm>
            <a:off x="9485670" y="4241477"/>
            <a:ext cx="2381815" cy="2057371"/>
          </a:xfrm>
          <a:prstGeom prst="ellipse">
            <a:avLst/>
          </a:prstGeom>
          <a:solidFill>
            <a:srgbClr val="CBE1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lnSpc>
                <a:spcPct val="100000"/>
              </a:lnSpc>
              <a:buNone/>
            </a:pPr>
            <a:r>
              <a:rPr lang="en-GB" sz="1400" dirty="0">
                <a:solidFill>
                  <a:schemeClr val="tx1"/>
                </a:solidFill>
              </a:rPr>
              <a:t>Allows access to experts in End of Life and Palliative Care for patients and their loved ones.</a:t>
            </a:r>
          </a:p>
        </p:txBody>
      </p:sp>
      <p:pic>
        <p:nvPicPr>
          <p:cNvPr id="29" name="Picture 28">
            <a:extLst>
              <a:ext uri="{FF2B5EF4-FFF2-40B4-BE49-F238E27FC236}">
                <a16:creationId xmlns:a16="http://schemas.microsoft.com/office/drawing/2014/main" id="{1AF60509-AF40-59F5-110A-22C718FE064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917574" y="2057130"/>
            <a:ext cx="2506015" cy="3100662"/>
          </a:xfrm>
          <a:prstGeom prst="round2DiagRect">
            <a:avLst/>
          </a:prstGeom>
        </p:spPr>
      </p:pic>
      <p:sp>
        <p:nvSpPr>
          <p:cNvPr id="31" name="Oval 30">
            <a:extLst>
              <a:ext uri="{FF2B5EF4-FFF2-40B4-BE49-F238E27FC236}">
                <a16:creationId xmlns:a16="http://schemas.microsoft.com/office/drawing/2014/main" id="{DA468956-FC8D-F286-6DA6-2AB760BAE872}"/>
              </a:ext>
              <a:ext uri="{C183D7F6-B498-43B3-948B-1728B52AA6E4}">
                <adec:decorative xmlns:adec="http://schemas.microsoft.com/office/drawing/2017/decorative" val="1"/>
              </a:ext>
            </a:extLst>
          </p:cNvPr>
          <p:cNvSpPr/>
          <p:nvPr/>
        </p:nvSpPr>
        <p:spPr>
          <a:xfrm>
            <a:off x="5322203" y="1287424"/>
            <a:ext cx="693733" cy="639017"/>
          </a:xfrm>
          <a:prstGeom prst="ellipse">
            <a:avLst/>
          </a:prstGeom>
          <a:solidFill>
            <a:srgbClr val="CBE1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lnSpc>
                <a:spcPct val="100000"/>
              </a:lnSpc>
              <a:buNone/>
            </a:pPr>
            <a:endParaRPr lang="en-GB" sz="1400" dirty="0">
              <a:solidFill>
                <a:schemeClr val="tx1"/>
              </a:solidFill>
            </a:endParaRPr>
          </a:p>
        </p:txBody>
      </p:sp>
      <p:sp>
        <p:nvSpPr>
          <p:cNvPr id="32" name="Oval 31">
            <a:extLst>
              <a:ext uri="{FF2B5EF4-FFF2-40B4-BE49-F238E27FC236}">
                <a16:creationId xmlns:a16="http://schemas.microsoft.com/office/drawing/2014/main" id="{7A1F234B-9D81-AF76-793C-30872E7AC7AE}"/>
              </a:ext>
              <a:ext uri="{C183D7F6-B498-43B3-948B-1728B52AA6E4}">
                <adec:decorative xmlns:adec="http://schemas.microsoft.com/office/drawing/2017/decorative" val="1"/>
              </a:ext>
            </a:extLst>
          </p:cNvPr>
          <p:cNvSpPr/>
          <p:nvPr/>
        </p:nvSpPr>
        <p:spPr>
          <a:xfrm>
            <a:off x="5790056" y="5509713"/>
            <a:ext cx="693733" cy="639017"/>
          </a:xfrm>
          <a:prstGeom prst="ellipse">
            <a:avLst/>
          </a:prstGeom>
          <a:solidFill>
            <a:srgbClr val="CBE1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lnSpc>
                <a:spcPct val="100000"/>
              </a:lnSpc>
              <a:buNone/>
            </a:pPr>
            <a:endParaRPr lang="en-GB" sz="1400" dirty="0">
              <a:solidFill>
                <a:schemeClr val="tx1"/>
              </a:solidFill>
            </a:endParaRPr>
          </a:p>
        </p:txBody>
      </p:sp>
      <p:sp>
        <p:nvSpPr>
          <p:cNvPr id="33" name="Oval 32">
            <a:extLst>
              <a:ext uri="{FF2B5EF4-FFF2-40B4-BE49-F238E27FC236}">
                <a16:creationId xmlns:a16="http://schemas.microsoft.com/office/drawing/2014/main" id="{CF407A35-F629-1AB0-E14C-1C6AD263A4EF}"/>
              </a:ext>
              <a:ext uri="{C183D7F6-B498-43B3-948B-1728B52AA6E4}">
                <adec:decorative xmlns:adec="http://schemas.microsoft.com/office/drawing/2017/decorative" val="1"/>
              </a:ext>
            </a:extLst>
          </p:cNvPr>
          <p:cNvSpPr/>
          <p:nvPr/>
        </p:nvSpPr>
        <p:spPr>
          <a:xfrm>
            <a:off x="888807" y="3326504"/>
            <a:ext cx="693733" cy="639017"/>
          </a:xfrm>
          <a:prstGeom prst="ellipse">
            <a:avLst/>
          </a:prstGeom>
          <a:solidFill>
            <a:srgbClr val="CBE1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lnSpc>
                <a:spcPct val="100000"/>
              </a:lnSpc>
              <a:buNone/>
            </a:pPr>
            <a:endParaRPr lang="en-GB" sz="1400" dirty="0">
              <a:solidFill>
                <a:schemeClr val="tx1"/>
              </a:solidFill>
            </a:endParaRPr>
          </a:p>
        </p:txBody>
      </p:sp>
      <p:sp>
        <p:nvSpPr>
          <p:cNvPr id="34" name="Oval 33">
            <a:extLst>
              <a:ext uri="{FF2B5EF4-FFF2-40B4-BE49-F238E27FC236}">
                <a16:creationId xmlns:a16="http://schemas.microsoft.com/office/drawing/2014/main" id="{05224018-AC23-2073-55D9-39BB6C58EBD0}"/>
              </a:ext>
              <a:ext uri="{C183D7F6-B498-43B3-948B-1728B52AA6E4}">
                <adec:decorative xmlns:adec="http://schemas.microsoft.com/office/drawing/2017/decorative" val="1"/>
              </a:ext>
            </a:extLst>
          </p:cNvPr>
          <p:cNvSpPr/>
          <p:nvPr/>
        </p:nvSpPr>
        <p:spPr>
          <a:xfrm>
            <a:off x="11331535" y="1698237"/>
            <a:ext cx="693733" cy="639017"/>
          </a:xfrm>
          <a:prstGeom prst="ellipse">
            <a:avLst/>
          </a:prstGeom>
          <a:solidFill>
            <a:srgbClr val="CBE1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lnSpc>
                <a:spcPct val="100000"/>
              </a:lnSpc>
              <a:buNone/>
            </a:pPr>
            <a:endParaRPr lang="en-GB" sz="1400" dirty="0">
              <a:solidFill>
                <a:schemeClr val="tx1"/>
              </a:solidFill>
            </a:endParaRPr>
          </a:p>
        </p:txBody>
      </p:sp>
      <p:sp>
        <p:nvSpPr>
          <p:cNvPr id="35" name="Oval 34">
            <a:extLst>
              <a:ext uri="{FF2B5EF4-FFF2-40B4-BE49-F238E27FC236}">
                <a16:creationId xmlns:a16="http://schemas.microsoft.com/office/drawing/2014/main" id="{A1FC48E2-3441-EA92-801B-D2E8D3DA76CB}"/>
              </a:ext>
              <a:ext uri="{C183D7F6-B498-43B3-948B-1728B52AA6E4}">
                <adec:decorative xmlns:adec="http://schemas.microsoft.com/office/drawing/2017/decorative" val="1"/>
              </a:ext>
            </a:extLst>
          </p:cNvPr>
          <p:cNvSpPr/>
          <p:nvPr/>
        </p:nvSpPr>
        <p:spPr>
          <a:xfrm>
            <a:off x="9195132" y="3932275"/>
            <a:ext cx="693733" cy="639017"/>
          </a:xfrm>
          <a:prstGeom prst="ellipse">
            <a:avLst/>
          </a:prstGeom>
          <a:solidFill>
            <a:srgbClr val="CBE1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lnSpc>
                <a:spcPct val="100000"/>
              </a:lnSpc>
              <a:buNone/>
            </a:pPr>
            <a:endParaRPr lang="en-GB" sz="1400" dirty="0">
              <a:solidFill>
                <a:schemeClr val="tx1"/>
              </a:solidFill>
            </a:endParaRPr>
          </a:p>
        </p:txBody>
      </p:sp>
      <p:sp>
        <p:nvSpPr>
          <p:cNvPr id="2" name="Footer Placeholder 3">
            <a:extLst>
              <a:ext uri="{FF2B5EF4-FFF2-40B4-BE49-F238E27FC236}">
                <a16:creationId xmlns:a16="http://schemas.microsoft.com/office/drawing/2014/main" id="{1A4A3427-3052-C2CD-0E84-80D7AB08C659}"/>
              </a:ext>
            </a:extLst>
          </p:cNvPr>
          <p:cNvSpPr>
            <a:spLocks noGrp="1"/>
          </p:cNvSpPr>
          <p:nvPr>
            <p:ph type="ftr" sz="quarter" idx="11"/>
          </p:nvPr>
        </p:nvSpPr>
        <p:spPr>
          <a:xfrm>
            <a:off x="838200" y="6460601"/>
            <a:ext cx="7321550" cy="273050"/>
          </a:xfrm>
        </p:spPr>
        <p:txBody>
          <a:bodyPr/>
          <a:lstStyle/>
          <a:p>
            <a:r>
              <a:rPr lang="en-US" dirty="0"/>
              <a:t>Staffordshire and Stoke-on-Trent Integrated Care System</a:t>
            </a:r>
          </a:p>
          <a:p>
            <a:r>
              <a:rPr lang="en-US" dirty="0"/>
              <a:t>
</a:t>
            </a:r>
          </a:p>
        </p:txBody>
      </p:sp>
      <p:sp>
        <p:nvSpPr>
          <p:cNvPr id="5" name="Slide Number Placeholder 4"/>
          <p:cNvSpPr>
            <a:spLocks noGrp="1"/>
          </p:cNvSpPr>
          <p:nvPr>
            <p:ph type="sldNum" sz="quarter" idx="12"/>
          </p:nvPr>
        </p:nvSpPr>
        <p:spPr/>
        <p:txBody>
          <a:bodyPr/>
          <a:lstStyle/>
          <a:p>
            <a:fld id="{CD8E907E-315C-F745-8CA6-CE49E976B740}" type="slidenum">
              <a:rPr lang="en-US" smtClean="0"/>
              <a:pPr/>
              <a:t>45</a:t>
            </a:fld>
            <a:endParaRPr lang="en-US" dirty="0"/>
          </a:p>
        </p:txBody>
      </p:sp>
    </p:spTree>
    <p:extLst>
      <p:ext uri="{BB962C8B-B14F-4D97-AF65-F5344CB8AC3E}">
        <p14:creationId xmlns:p14="http://schemas.microsoft.com/office/powerpoint/2010/main" val="36017896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83B17-B550-A877-9BE1-2F8B7D0B6BB7}"/>
              </a:ext>
            </a:extLst>
          </p:cNvPr>
          <p:cNvSpPr>
            <a:spLocks noGrp="1"/>
          </p:cNvSpPr>
          <p:nvPr>
            <p:ph type="ctrTitle"/>
          </p:nvPr>
        </p:nvSpPr>
        <p:spPr>
          <a:xfrm>
            <a:off x="777866" y="555121"/>
            <a:ext cx="6477000" cy="1634291"/>
          </a:xfrm>
        </p:spPr>
        <p:txBody>
          <a:bodyPr/>
          <a:lstStyle/>
          <a:p>
            <a:r>
              <a:rPr lang="en-GB" sz="3600" dirty="0"/>
              <a:t>Looking Forward</a:t>
            </a:r>
            <a:endParaRPr lang="en-US" sz="3600" dirty="0"/>
          </a:p>
        </p:txBody>
      </p:sp>
      <p:sp>
        <p:nvSpPr>
          <p:cNvPr id="3" name="Subtitle 2">
            <a:extLst>
              <a:ext uri="{FF2B5EF4-FFF2-40B4-BE49-F238E27FC236}">
                <a16:creationId xmlns:a16="http://schemas.microsoft.com/office/drawing/2014/main" id="{9EA19F4C-67C3-7F9E-F0B6-1B2F18384D30}"/>
              </a:ext>
            </a:extLst>
          </p:cNvPr>
          <p:cNvSpPr>
            <a:spLocks noGrp="1"/>
          </p:cNvSpPr>
          <p:nvPr>
            <p:ph type="subTitle" idx="1"/>
          </p:nvPr>
        </p:nvSpPr>
        <p:spPr>
          <a:xfrm>
            <a:off x="710657" y="2091491"/>
            <a:ext cx="6952969" cy="3394242"/>
          </a:xfrm>
        </p:spPr>
        <p:txBody>
          <a:bodyPr>
            <a:normAutofit fontScale="70000" lnSpcReduction="20000"/>
          </a:bodyPr>
          <a:lstStyle/>
          <a:p>
            <a:endParaRPr lang="en-GB" sz="3600" b="1" dirty="0">
              <a:solidFill>
                <a:srgbClr val="425563"/>
              </a:solidFill>
              <a:effectLst/>
            </a:endParaRPr>
          </a:p>
          <a:p>
            <a:endParaRPr lang="en-GB" sz="3600" b="1" dirty="0">
              <a:solidFill>
                <a:srgbClr val="425563"/>
              </a:solidFill>
              <a:effectLst/>
            </a:endParaRPr>
          </a:p>
          <a:p>
            <a:pPr>
              <a:spcBef>
                <a:spcPts val="600"/>
              </a:spcBef>
            </a:pPr>
            <a:r>
              <a:rPr lang="en-GB" sz="3600" b="1" dirty="0">
                <a:solidFill>
                  <a:srgbClr val="425563"/>
                </a:solidFill>
                <a:effectLst/>
              </a:rPr>
              <a:t>Nicky Harkness, Provider Collaborative Programme Director </a:t>
            </a:r>
          </a:p>
          <a:p>
            <a:pPr>
              <a:spcBef>
                <a:spcPts val="600"/>
              </a:spcBef>
            </a:pPr>
            <a:endParaRPr lang="en-GB" sz="3600" b="1" dirty="0">
              <a:solidFill>
                <a:srgbClr val="425563"/>
              </a:solidFill>
              <a:effectLst/>
            </a:endParaRPr>
          </a:p>
          <a:p>
            <a:pPr>
              <a:spcBef>
                <a:spcPts val="600"/>
              </a:spcBef>
            </a:pPr>
            <a:r>
              <a:rPr lang="en-GB" sz="3600" b="1" dirty="0">
                <a:solidFill>
                  <a:srgbClr val="425563"/>
                </a:solidFill>
                <a:effectLst/>
              </a:rPr>
              <a:t>Paul Edmondson-Jones, Deputy CEO and Chief Medical Officer</a:t>
            </a:r>
          </a:p>
          <a:p>
            <a:pPr>
              <a:spcBef>
                <a:spcPts val="600"/>
              </a:spcBef>
            </a:pPr>
            <a:endParaRPr lang="en-GB" sz="3600" b="1" dirty="0">
              <a:solidFill>
                <a:srgbClr val="425563"/>
              </a:solidFill>
              <a:effectLst/>
            </a:endParaRPr>
          </a:p>
          <a:p>
            <a:pPr>
              <a:spcBef>
                <a:spcPts val="600"/>
              </a:spcBef>
            </a:pPr>
            <a:r>
              <a:rPr lang="en-GB" sz="3600" b="1" dirty="0">
                <a:solidFill>
                  <a:srgbClr val="425563"/>
                </a:solidFill>
                <a:effectLst/>
              </a:rPr>
              <a:t>Lynn Millar, Portfolio Director, Improving Population Health </a:t>
            </a:r>
          </a:p>
          <a:p>
            <a:endParaRPr lang="en-US" b="1" dirty="0"/>
          </a:p>
        </p:txBody>
      </p:sp>
      <p:pic>
        <p:nvPicPr>
          <p:cNvPr id="7" name="Picture Placeholder 6">
            <a:extLst>
              <a:ext uri="{FF2B5EF4-FFF2-40B4-BE49-F238E27FC236}">
                <a16:creationId xmlns:a16="http://schemas.microsoft.com/office/drawing/2014/main" id="{E9F44D15-9EEE-088A-4D42-C373D42A5FB1}"/>
              </a:ext>
              <a:ext uri="{C183D7F6-B498-43B3-948B-1728B52AA6E4}">
                <adec:decorative xmlns:adec="http://schemas.microsoft.com/office/drawing/2017/decorative" val="1"/>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a:stretch/>
        </p:blipFill>
        <p:spPr/>
      </p:pic>
      <p:pic>
        <p:nvPicPr>
          <p:cNvPr id="14" name="Picture Placeholder 13">
            <a:extLst>
              <a:ext uri="{FF2B5EF4-FFF2-40B4-BE49-F238E27FC236}">
                <a16:creationId xmlns:a16="http://schemas.microsoft.com/office/drawing/2014/main" id="{0BEA9A73-943B-AD5A-EA3D-72A0F641BCCC}"/>
              </a:ext>
              <a:ext uri="{C183D7F6-B498-43B3-948B-1728B52AA6E4}">
                <adec:decorative xmlns:adec="http://schemas.microsoft.com/office/drawing/2017/decorative" val="1"/>
              </a:ext>
            </a:extLst>
          </p:cNvPr>
          <p:cNvPicPr>
            <a:picLocks noGrp="1" noChangeAspect="1"/>
          </p:cNvPicPr>
          <p:nvPr>
            <p:ph type="pic" sz="quarter" idx="11"/>
          </p:nvPr>
        </p:nvPicPr>
        <p:blipFill rotWithShape="1">
          <a:blip r:embed="rId4" cstate="print">
            <a:extLst>
              <a:ext uri="{28A0092B-C50C-407E-A947-70E740481C1C}">
                <a14:useLocalDpi xmlns:a14="http://schemas.microsoft.com/office/drawing/2010/main"/>
              </a:ext>
            </a:extLst>
          </a:blip>
          <a:srcRect/>
          <a:stretch/>
        </p:blipFill>
        <p:spPr/>
      </p:pic>
      <p:pic>
        <p:nvPicPr>
          <p:cNvPr id="12" name="Picture Placeholder 11">
            <a:extLst>
              <a:ext uri="{FF2B5EF4-FFF2-40B4-BE49-F238E27FC236}">
                <a16:creationId xmlns:a16="http://schemas.microsoft.com/office/drawing/2014/main" id="{33DF9B65-65AE-A322-C9EB-5AA0B4E858B0}"/>
              </a:ext>
              <a:ext uri="{C183D7F6-B498-43B3-948B-1728B52AA6E4}">
                <adec:decorative xmlns:adec="http://schemas.microsoft.com/office/drawing/2017/decorative" val="1"/>
              </a:ext>
            </a:extLst>
          </p:cNvPr>
          <p:cNvPicPr>
            <a:picLocks noGrp="1" noChangeAspect="1"/>
          </p:cNvPicPr>
          <p:nvPr>
            <p:ph type="pic" sz="quarter" idx="12"/>
          </p:nvPr>
        </p:nvPicPr>
        <p:blipFill rotWithShape="1">
          <a:blip r:embed="rId5" cstate="print">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24234016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27">
            <a:extLst>
              <a:ext uri="{FF2B5EF4-FFF2-40B4-BE49-F238E27FC236}">
                <a16:creationId xmlns:a16="http://schemas.microsoft.com/office/drawing/2014/main" id="{2D58D36B-E879-EBA5-9C23-C475A427C2BA}"/>
              </a:ext>
            </a:extLst>
          </p:cNvPr>
          <p:cNvSpPr>
            <a:spLocks noGrp="1"/>
          </p:cNvSpPr>
          <p:nvPr>
            <p:ph type="title"/>
          </p:nvPr>
        </p:nvSpPr>
        <p:spPr/>
        <p:txBody>
          <a:bodyPr/>
          <a:lstStyle/>
          <a:p>
            <a:r>
              <a:rPr lang="en-GB" sz="4000" dirty="0"/>
              <a:t>Portfolios and Provider Collaboratives</a:t>
            </a:r>
            <a:br>
              <a:rPr lang="en-GB" sz="4000" dirty="0"/>
            </a:br>
            <a:endParaRPr lang="en-US" dirty="0"/>
          </a:p>
        </p:txBody>
      </p:sp>
      <p:sp>
        <p:nvSpPr>
          <p:cNvPr id="2" name="Slide Number Placeholder 3">
            <a:extLst>
              <a:ext uri="{FF2B5EF4-FFF2-40B4-BE49-F238E27FC236}">
                <a16:creationId xmlns:a16="http://schemas.microsoft.com/office/drawing/2014/main" id="{03F1C78D-C988-A396-BF63-C41622A4ACE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8E907E-315C-F745-8CA6-CE49E976B740}" type="slidenum">
              <a:rPr kumimoji="0" lang="en-US" sz="1200" b="0" i="0" u="none" strike="noStrike" kern="1200" cap="none" spc="0" normalizeH="0" baseline="0" noProof="0" smtClean="0">
                <a:ln>
                  <a:noFill/>
                </a:ln>
                <a:solidFill>
                  <a:srgbClr val="002F86"/>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srgbClr val="002F86"/>
              </a:solidFill>
              <a:effectLst/>
              <a:uLnTx/>
              <a:uFillTx/>
              <a:latin typeface="Arial" panose="020B0604020202020204"/>
              <a:ea typeface="+mn-ea"/>
              <a:cs typeface="+mn-cs"/>
            </a:endParaRPr>
          </a:p>
        </p:txBody>
      </p:sp>
      <p:sp>
        <p:nvSpPr>
          <p:cNvPr id="4" name="Footer Placeholder 4">
            <a:extLst>
              <a:ext uri="{FF2B5EF4-FFF2-40B4-BE49-F238E27FC236}">
                <a16:creationId xmlns:a16="http://schemas.microsoft.com/office/drawing/2014/main" id="{6A79CEEB-A1B2-4A41-0855-ACEE73DE7BF6}"/>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2F86"/>
                </a:solidFill>
                <a:effectLst/>
                <a:uLnTx/>
                <a:uFillTx/>
                <a:latin typeface="Arial" panose="020B0604020202020204"/>
                <a:ea typeface="+mn-ea"/>
                <a:cs typeface="+mn-cs"/>
              </a:rPr>
              <a:t>Staffordshire and Stoke-on-Trent Integrated Care Board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2F86"/>
                </a:solidFill>
                <a:effectLst/>
                <a:uLnTx/>
                <a:uFillTx/>
                <a:latin typeface="Arial" panose="020B0604020202020204"/>
                <a:ea typeface="+mn-ea"/>
                <a:cs typeface="+mn-cs"/>
              </a:rPr>
              <a:t>
</a:t>
            </a:r>
          </a:p>
        </p:txBody>
      </p:sp>
      <p:sp>
        <p:nvSpPr>
          <p:cNvPr id="20" name="TextBox 19">
            <a:extLst>
              <a:ext uri="{FF2B5EF4-FFF2-40B4-BE49-F238E27FC236}">
                <a16:creationId xmlns:a16="http://schemas.microsoft.com/office/drawing/2014/main" id="{8BE026DF-CE01-A277-3594-C6E32B9C7FF5}"/>
              </a:ext>
            </a:extLst>
          </p:cNvPr>
          <p:cNvSpPr txBox="1"/>
          <p:nvPr/>
        </p:nvSpPr>
        <p:spPr>
          <a:xfrm>
            <a:off x="838199" y="4014062"/>
            <a:ext cx="5052663" cy="1938992"/>
          </a:xfrm>
          <a:prstGeom prst="rect">
            <a:avLst/>
          </a:prstGeom>
          <a:noFill/>
        </p:spPr>
        <p:txBody>
          <a:bodyPr wrap="square" lIns="0" tIns="0" rIns="0" bIns="0">
            <a:spAutoFit/>
          </a:bodyPr>
          <a:lstStyle/>
          <a:p>
            <a:pPr>
              <a:spcAft>
                <a:spcPts val="600"/>
              </a:spcAft>
            </a:pPr>
            <a:r>
              <a:rPr lang="en-US" dirty="0">
                <a:solidFill>
                  <a:srgbClr val="475C6D"/>
                </a:solidFill>
                <a:ea typeface="Calibri" panose="020F0502020204030204" pitchFamily="34" charset="0"/>
              </a:rPr>
              <a:t>Our seven portfolios have continued to plan and deliver tactical and strategic change across the system. We have strengthened our approach to service and performance improvement using population data and need analysis, for example, delivery of services in the north and south of the ICS aimed at preventing the progression of frailty.</a:t>
            </a:r>
          </a:p>
        </p:txBody>
      </p:sp>
      <p:sp>
        <p:nvSpPr>
          <p:cNvPr id="13" name="Rectangle 12">
            <a:extLst>
              <a:ext uri="{FF2B5EF4-FFF2-40B4-BE49-F238E27FC236}">
                <a16:creationId xmlns:a16="http://schemas.microsoft.com/office/drawing/2014/main" id="{CB57A881-1D99-5130-7448-39CE1E26E72C}"/>
              </a:ext>
              <a:ext uri="{C183D7F6-B498-43B3-948B-1728B52AA6E4}">
                <adec:decorative xmlns:adec="http://schemas.microsoft.com/office/drawing/2017/decorative" val="1"/>
              </a:ext>
            </a:extLst>
          </p:cNvPr>
          <p:cNvSpPr/>
          <p:nvPr/>
        </p:nvSpPr>
        <p:spPr>
          <a:xfrm>
            <a:off x="6548582" y="1312227"/>
            <a:ext cx="4805217" cy="516698"/>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CACACABA-5E65-62ED-9629-99750E784B89}"/>
              </a:ext>
              <a:ext uri="{C183D7F6-B498-43B3-948B-1728B52AA6E4}">
                <adec:decorative xmlns:adec="http://schemas.microsoft.com/office/drawing/2017/decorative" val="1"/>
              </a:ext>
            </a:extLst>
          </p:cNvPr>
          <p:cNvSpPr/>
          <p:nvPr/>
        </p:nvSpPr>
        <p:spPr>
          <a:xfrm>
            <a:off x="6264753" y="1204845"/>
            <a:ext cx="708302" cy="7083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5">
            <a:extLst>
              <a:ext uri="{FF2B5EF4-FFF2-40B4-BE49-F238E27FC236}">
                <a16:creationId xmlns:a16="http://schemas.microsoft.com/office/drawing/2014/main" id="{95537392-A859-9E17-7168-643AC969768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63081" y="1312581"/>
            <a:ext cx="511646" cy="492831"/>
          </a:xfrm>
          <a:prstGeom prst="rect">
            <a:avLst/>
          </a:prstGeom>
        </p:spPr>
      </p:pic>
      <p:sp>
        <p:nvSpPr>
          <p:cNvPr id="11" name="TextBox 10">
            <a:extLst>
              <a:ext uri="{FF2B5EF4-FFF2-40B4-BE49-F238E27FC236}">
                <a16:creationId xmlns:a16="http://schemas.microsoft.com/office/drawing/2014/main" id="{E7D9B6F8-A5C0-1052-BB19-E84387972844}"/>
              </a:ext>
            </a:extLst>
          </p:cNvPr>
          <p:cNvSpPr txBox="1"/>
          <p:nvPr/>
        </p:nvSpPr>
        <p:spPr>
          <a:xfrm>
            <a:off x="7071383" y="1343747"/>
            <a:ext cx="4197415" cy="461665"/>
          </a:xfrm>
          <a:prstGeom prst="rect">
            <a:avLst/>
          </a:prstGeom>
          <a:noFill/>
        </p:spPr>
        <p:txBody>
          <a:bodyPr wrap="square">
            <a:spAutoFit/>
          </a:bodyPr>
          <a:lstStyle/>
          <a:p>
            <a:r>
              <a:rPr lang="en-US" sz="2400" b="1" dirty="0">
                <a:solidFill>
                  <a:schemeClr val="bg1"/>
                </a:solidFill>
              </a:rPr>
              <a:t>Provider Collaboratives</a:t>
            </a:r>
            <a:endParaRPr lang="en-US" sz="2400" b="1" dirty="0"/>
          </a:p>
        </p:txBody>
      </p:sp>
      <p:sp>
        <p:nvSpPr>
          <p:cNvPr id="27" name="TextBox 26">
            <a:extLst>
              <a:ext uri="{FF2B5EF4-FFF2-40B4-BE49-F238E27FC236}">
                <a16:creationId xmlns:a16="http://schemas.microsoft.com/office/drawing/2014/main" id="{91729C4E-B49B-70CF-5745-AB068890B493}"/>
              </a:ext>
            </a:extLst>
          </p:cNvPr>
          <p:cNvSpPr txBox="1"/>
          <p:nvPr/>
        </p:nvSpPr>
        <p:spPr>
          <a:xfrm>
            <a:off x="6267448" y="2005270"/>
            <a:ext cx="5086352" cy="1938992"/>
          </a:xfrm>
          <a:prstGeom prst="rect">
            <a:avLst/>
          </a:prstGeom>
          <a:noFill/>
        </p:spPr>
        <p:txBody>
          <a:bodyPr wrap="square" lIns="0" tIns="0" rIns="0" bIns="0">
            <a:spAutoFit/>
          </a:bodyPr>
          <a:lstStyle/>
          <a:p>
            <a:pPr>
              <a:spcAft>
                <a:spcPts val="600"/>
              </a:spcAft>
            </a:pPr>
            <a:r>
              <a:rPr lang="en-US" dirty="0">
                <a:solidFill>
                  <a:srgbClr val="475C6D"/>
                </a:solidFill>
                <a:ea typeface="Calibri" panose="020F0502020204030204" pitchFamily="34" charset="0"/>
              </a:rPr>
              <a:t>Our approach to collaboration has worked well across several areas of change that required a multi-</a:t>
            </a:r>
            <a:r>
              <a:rPr lang="en-US" dirty="0" err="1">
                <a:solidFill>
                  <a:srgbClr val="475C6D"/>
                </a:solidFill>
                <a:ea typeface="Calibri" panose="020F0502020204030204" pitchFamily="34" charset="0"/>
              </a:rPr>
              <a:t>organisational</a:t>
            </a:r>
            <a:r>
              <a:rPr lang="en-US" dirty="0">
                <a:solidFill>
                  <a:srgbClr val="475C6D"/>
                </a:solidFill>
                <a:ea typeface="Calibri" panose="020F0502020204030204" pitchFamily="34" charset="0"/>
              </a:rPr>
              <a:t> approach – for example our System Collaboratives, our Lead provider arrangements across the region for Mental Health Services and Acute collaborations spanning ICBs into Shropshire and Cheshire.</a:t>
            </a:r>
          </a:p>
        </p:txBody>
      </p:sp>
      <p:sp>
        <p:nvSpPr>
          <p:cNvPr id="29" name="TextBox 28">
            <a:extLst>
              <a:ext uri="{FF2B5EF4-FFF2-40B4-BE49-F238E27FC236}">
                <a16:creationId xmlns:a16="http://schemas.microsoft.com/office/drawing/2014/main" id="{9AF9B566-D597-8F4E-11B9-A7ADF6D2B492}"/>
              </a:ext>
              <a:ext uri="{C183D7F6-B498-43B3-948B-1728B52AA6E4}">
                <adec:decorative xmlns:adec="http://schemas.microsoft.com/office/drawing/2017/decorative" val="1"/>
              </a:ext>
            </a:extLst>
          </p:cNvPr>
          <p:cNvSpPr txBox="1"/>
          <p:nvPr/>
        </p:nvSpPr>
        <p:spPr>
          <a:xfrm>
            <a:off x="6267447" y="4212940"/>
            <a:ext cx="5086352" cy="1734131"/>
          </a:xfrm>
          <a:prstGeom prst="rect">
            <a:avLst/>
          </a:prstGeom>
          <a:solidFill>
            <a:schemeClr val="accent3">
              <a:alpha val="80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wrap="square" lIns="180000" tIns="144000" rIns="144000" bIns="144000" anchor="ctr" anchorCtr="0">
            <a:noAutofit/>
          </a:bodyPr>
          <a:lstStyle/>
          <a:p>
            <a:pPr>
              <a:spcAft>
                <a:spcPts val="600"/>
              </a:spcAft>
            </a:pPr>
            <a:endParaRPr lang="en-US" dirty="0">
              <a:solidFill>
                <a:schemeClr val="tx1"/>
              </a:solidFill>
              <a:ea typeface="Calibri" panose="020F0502020204030204" pitchFamily="34" charset="0"/>
            </a:endParaRPr>
          </a:p>
        </p:txBody>
      </p:sp>
      <p:sp>
        <p:nvSpPr>
          <p:cNvPr id="7" name="TextBox 6">
            <a:extLst>
              <a:ext uri="{FF2B5EF4-FFF2-40B4-BE49-F238E27FC236}">
                <a16:creationId xmlns:a16="http://schemas.microsoft.com/office/drawing/2014/main" id="{F9CC7074-588C-D22C-FBD8-7D7F9D28582C}"/>
              </a:ext>
            </a:extLst>
          </p:cNvPr>
          <p:cNvSpPr txBox="1"/>
          <p:nvPr/>
        </p:nvSpPr>
        <p:spPr>
          <a:xfrm>
            <a:off x="6301401" y="4335315"/>
            <a:ext cx="4959353" cy="1477328"/>
          </a:xfrm>
          <a:prstGeom prst="rect">
            <a:avLst/>
          </a:prstGeom>
          <a:noFill/>
        </p:spPr>
        <p:txBody>
          <a:bodyPr wrap="square">
            <a:spAutoFit/>
          </a:bodyPr>
          <a:lstStyle/>
          <a:p>
            <a:pPr>
              <a:spcAft>
                <a:spcPts val="600"/>
              </a:spcAft>
            </a:pPr>
            <a:r>
              <a:rPr lang="en-US" dirty="0">
                <a:solidFill>
                  <a:schemeClr val="tx1"/>
                </a:solidFill>
                <a:ea typeface="Calibri" panose="020F0502020204030204" pitchFamily="34" charset="0"/>
              </a:rPr>
              <a:t>Portfolios and the Provider Collaborative remain critical parts of our ICS operating model and the ICB will continue to support their ongoing development as major vehicles for community transformation design and delivery.</a:t>
            </a:r>
          </a:p>
        </p:txBody>
      </p:sp>
      <p:sp>
        <p:nvSpPr>
          <p:cNvPr id="32" name="Rectangle 31">
            <a:extLst>
              <a:ext uri="{FF2B5EF4-FFF2-40B4-BE49-F238E27FC236}">
                <a16:creationId xmlns:a16="http://schemas.microsoft.com/office/drawing/2014/main" id="{687B0049-0888-F99E-D6C5-E06CF0C32202}"/>
              </a:ext>
              <a:ext uri="{C183D7F6-B498-43B3-948B-1728B52AA6E4}">
                <adec:decorative xmlns:adec="http://schemas.microsoft.com/office/drawing/2017/decorative" val="1"/>
              </a:ext>
            </a:extLst>
          </p:cNvPr>
          <p:cNvSpPr/>
          <p:nvPr/>
        </p:nvSpPr>
        <p:spPr>
          <a:xfrm rot="16200000">
            <a:off x="-121054" y="2271479"/>
            <a:ext cx="2435204" cy="516698"/>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1076BAB4-327B-7AB8-5BC4-D2A3FD6B766C}"/>
              </a:ext>
            </a:extLst>
          </p:cNvPr>
          <p:cNvSpPr txBox="1"/>
          <p:nvPr/>
        </p:nvSpPr>
        <p:spPr>
          <a:xfrm rot="16200000">
            <a:off x="293837" y="2340217"/>
            <a:ext cx="1611176" cy="461665"/>
          </a:xfrm>
          <a:prstGeom prst="rect">
            <a:avLst/>
          </a:prstGeom>
          <a:noFill/>
        </p:spPr>
        <p:txBody>
          <a:bodyPr wrap="square">
            <a:spAutoFit/>
          </a:bodyPr>
          <a:lstStyle/>
          <a:p>
            <a:pPr algn="ctr"/>
            <a:r>
              <a:rPr lang="en-US" sz="2400" b="1" dirty="0">
                <a:solidFill>
                  <a:schemeClr val="bg1"/>
                </a:solidFill>
              </a:rPr>
              <a:t>Portfolios</a:t>
            </a:r>
            <a:endParaRPr lang="en-US" sz="2400" b="1" dirty="0"/>
          </a:p>
        </p:txBody>
      </p:sp>
      <p:sp>
        <p:nvSpPr>
          <p:cNvPr id="34" name="Text Placeholder 5">
            <a:extLst>
              <a:ext uri="{FF2B5EF4-FFF2-40B4-BE49-F238E27FC236}">
                <a16:creationId xmlns:a16="http://schemas.microsoft.com/office/drawing/2014/main" id="{8D852C57-EB65-06AA-BB26-85458D02729E}"/>
              </a:ext>
            </a:extLst>
          </p:cNvPr>
          <p:cNvSpPr txBox="1">
            <a:spLocks noChangeAspect="1"/>
          </p:cNvSpPr>
          <p:nvPr/>
        </p:nvSpPr>
        <p:spPr>
          <a:xfrm>
            <a:off x="1580524" y="1751242"/>
            <a:ext cx="933050" cy="765512"/>
          </a:xfrm>
          <a:prstGeom prst="rect">
            <a:avLst/>
          </a:prstGeom>
          <a:solidFill>
            <a:schemeClr val="accent1">
              <a:alpha val="10000"/>
            </a:schemeClr>
          </a:solidFill>
        </p:spPr>
        <p:txBody>
          <a:bodyPr lIns="0" tIns="144000" rIns="0"/>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100" dirty="0"/>
              <a:t>Improving Population Health</a:t>
            </a:r>
          </a:p>
        </p:txBody>
      </p:sp>
      <p:sp>
        <p:nvSpPr>
          <p:cNvPr id="35" name="Text Placeholder 7">
            <a:extLst>
              <a:ext uri="{FF2B5EF4-FFF2-40B4-BE49-F238E27FC236}">
                <a16:creationId xmlns:a16="http://schemas.microsoft.com/office/drawing/2014/main" id="{F48C331E-2154-80C1-8BEC-1A0FDF0481F5}"/>
              </a:ext>
            </a:extLst>
          </p:cNvPr>
          <p:cNvSpPr txBox="1">
            <a:spLocks noChangeAspect="1"/>
          </p:cNvSpPr>
          <p:nvPr/>
        </p:nvSpPr>
        <p:spPr>
          <a:xfrm>
            <a:off x="2563159" y="1736790"/>
            <a:ext cx="933050" cy="765512"/>
          </a:xfrm>
          <a:prstGeom prst="rect">
            <a:avLst/>
          </a:prstGeom>
          <a:solidFill>
            <a:schemeClr val="accent2">
              <a:alpha val="14878"/>
            </a:schemeClr>
          </a:solidFill>
        </p:spPr>
        <p:txBody>
          <a:bodyPr lIns="0" tIns="144000" rIns="0"/>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100" dirty="0"/>
              <a:t>Planned </a:t>
            </a:r>
            <a:br>
              <a:rPr lang="en-GB" sz="1100" dirty="0"/>
            </a:br>
            <a:r>
              <a:rPr lang="en-GB" sz="1100" dirty="0"/>
              <a:t>Care and Cancer</a:t>
            </a:r>
          </a:p>
        </p:txBody>
      </p:sp>
      <p:sp>
        <p:nvSpPr>
          <p:cNvPr id="36" name="Text Placeholder 9">
            <a:extLst>
              <a:ext uri="{FF2B5EF4-FFF2-40B4-BE49-F238E27FC236}">
                <a16:creationId xmlns:a16="http://schemas.microsoft.com/office/drawing/2014/main" id="{0DB7F605-02E2-F64F-48C6-AB4FCB197F40}"/>
              </a:ext>
            </a:extLst>
          </p:cNvPr>
          <p:cNvSpPr txBox="1">
            <a:spLocks noChangeAspect="1"/>
          </p:cNvSpPr>
          <p:nvPr/>
        </p:nvSpPr>
        <p:spPr>
          <a:xfrm>
            <a:off x="3545794" y="1736790"/>
            <a:ext cx="933050" cy="765512"/>
          </a:xfrm>
          <a:prstGeom prst="rect">
            <a:avLst/>
          </a:prstGeom>
          <a:solidFill>
            <a:schemeClr val="accent3">
              <a:alpha val="14878"/>
            </a:schemeClr>
          </a:solidFill>
        </p:spPr>
        <p:txBody>
          <a:bodyPr lIns="0" tIns="144000" rIns="0"/>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100" dirty="0"/>
              <a:t>Children, Young People and Maternity</a:t>
            </a:r>
          </a:p>
        </p:txBody>
      </p:sp>
      <p:sp>
        <p:nvSpPr>
          <p:cNvPr id="38" name="Text Placeholder 11">
            <a:extLst>
              <a:ext uri="{FF2B5EF4-FFF2-40B4-BE49-F238E27FC236}">
                <a16:creationId xmlns:a16="http://schemas.microsoft.com/office/drawing/2014/main" id="{7C39E647-A869-6987-F530-9043E7F138CE}"/>
              </a:ext>
            </a:extLst>
          </p:cNvPr>
          <p:cNvSpPr txBox="1">
            <a:spLocks noChangeAspect="1"/>
          </p:cNvSpPr>
          <p:nvPr/>
        </p:nvSpPr>
        <p:spPr>
          <a:xfrm>
            <a:off x="4528428" y="1736790"/>
            <a:ext cx="933050" cy="765512"/>
          </a:xfrm>
          <a:prstGeom prst="rect">
            <a:avLst/>
          </a:prstGeom>
          <a:solidFill>
            <a:schemeClr val="accent4">
              <a:alpha val="14878"/>
            </a:schemeClr>
          </a:solidFill>
        </p:spPr>
        <p:txBody>
          <a:bodyPr lIns="0" tIns="144000" rIns="0"/>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100" dirty="0"/>
              <a:t>Urgent and Emergency Care</a:t>
            </a:r>
          </a:p>
        </p:txBody>
      </p:sp>
      <p:sp>
        <p:nvSpPr>
          <p:cNvPr id="40" name="Text Placeholder 13">
            <a:extLst>
              <a:ext uri="{FF2B5EF4-FFF2-40B4-BE49-F238E27FC236}">
                <a16:creationId xmlns:a16="http://schemas.microsoft.com/office/drawing/2014/main" id="{220F0984-9BD8-9428-2C5D-01E09D39C1C5}"/>
              </a:ext>
            </a:extLst>
          </p:cNvPr>
          <p:cNvSpPr txBox="1">
            <a:spLocks noChangeAspect="1"/>
          </p:cNvSpPr>
          <p:nvPr/>
        </p:nvSpPr>
        <p:spPr>
          <a:xfrm>
            <a:off x="1580524" y="2981917"/>
            <a:ext cx="933050" cy="765512"/>
          </a:xfrm>
          <a:prstGeom prst="rect">
            <a:avLst/>
          </a:prstGeom>
          <a:solidFill>
            <a:schemeClr val="accent5">
              <a:alpha val="14878"/>
            </a:schemeClr>
          </a:solidFill>
        </p:spPr>
        <p:txBody>
          <a:bodyPr lIns="0" tIns="144000" rIns="0"/>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100" dirty="0"/>
              <a:t>Frailty, </a:t>
            </a:r>
            <a:br>
              <a:rPr lang="en-GB" sz="1100" dirty="0"/>
            </a:br>
            <a:r>
              <a:rPr lang="en-GB" sz="1100" dirty="0"/>
              <a:t>Long-Term Conditions &amp; End of Life</a:t>
            </a:r>
            <a:endParaRPr lang="en-GB" sz="1000" dirty="0"/>
          </a:p>
        </p:txBody>
      </p:sp>
      <p:sp>
        <p:nvSpPr>
          <p:cNvPr id="42" name="Text Placeholder 15">
            <a:extLst>
              <a:ext uri="{FF2B5EF4-FFF2-40B4-BE49-F238E27FC236}">
                <a16:creationId xmlns:a16="http://schemas.microsoft.com/office/drawing/2014/main" id="{FF7979FE-A6B6-FA71-084B-CB88AB60402D}"/>
              </a:ext>
            </a:extLst>
          </p:cNvPr>
          <p:cNvSpPr txBox="1">
            <a:spLocks noChangeAspect="1"/>
          </p:cNvSpPr>
          <p:nvPr/>
        </p:nvSpPr>
        <p:spPr>
          <a:xfrm>
            <a:off x="2572186" y="2981917"/>
            <a:ext cx="933050" cy="765512"/>
          </a:xfrm>
          <a:prstGeom prst="rect">
            <a:avLst/>
          </a:prstGeom>
          <a:solidFill>
            <a:schemeClr val="tx2">
              <a:alpha val="14878"/>
            </a:schemeClr>
          </a:solidFill>
        </p:spPr>
        <p:txBody>
          <a:bodyPr lIns="0" tIns="144000" rIns="0"/>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100" dirty="0"/>
              <a:t>Mental Health, Learning Disabilities and Autism</a:t>
            </a:r>
            <a:endParaRPr lang="en-GB" sz="1400" dirty="0"/>
          </a:p>
        </p:txBody>
      </p:sp>
      <p:sp>
        <p:nvSpPr>
          <p:cNvPr id="44" name="Text Placeholder 17">
            <a:extLst>
              <a:ext uri="{FF2B5EF4-FFF2-40B4-BE49-F238E27FC236}">
                <a16:creationId xmlns:a16="http://schemas.microsoft.com/office/drawing/2014/main" id="{EE435465-2880-9531-3F37-3AE0DE0DD246}"/>
              </a:ext>
            </a:extLst>
          </p:cNvPr>
          <p:cNvSpPr txBox="1">
            <a:spLocks noChangeAspect="1"/>
          </p:cNvSpPr>
          <p:nvPr/>
        </p:nvSpPr>
        <p:spPr>
          <a:xfrm>
            <a:off x="3550307" y="2981917"/>
            <a:ext cx="933050" cy="765512"/>
          </a:xfrm>
          <a:prstGeom prst="rect">
            <a:avLst/>
          </a:prstGeom>
          <a:solidFill>
            <a:schemeClr val="accent6">
              <a:alpha val="14878"/>
            </a:schemeClr>
          </a:solidFill>
        </p:spPr>
        <p:txBody>
          <a:bodyPr lIns="0" tIns="144000" rIns="0"/>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100" dirty="0"/>
              <a:t>Primary </a:t>
            </a:r>
            <a:br>
              <a:rPr lang="en-GB" sz="1100" dirty="0"/>
            </a:br>
            <a:r>
              <a:rPr lang="en-GB" sz="1100" dirty="0"/>
              <a:t>Care</a:t>
            </a:r>
            <a:endParaRPr lang="en-GB" sz="700" dirty="0"/>
          </a:p>
        </p:txBody>
      </p:sp>
      <p:pic>
        <p:nvPicPr>
          <p:cNvPr id="46" name="Picture Placeholder 40">
            <a:extLst>
              <a:ext uri="{FF2B5EF4-FFF2-40B4-BE49-F238E27FC236}">
                <a16:creationId xmlns:a16="http://schemas.microsoft.com/office/drawing/2014/main" id="{13C9F949-E91B-BBE4-DFE4-DD3248AD3F9C}"/>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3753180" y="1335159"/>
            <a:ext cx="527304" cy="527304"/>
          </a:xfrm>
          <a:prstGeom prst="ellipse">
            <a:avLst/>
          </a:prstGeom>
          <a:solidFill>
            <a:schemeClr val="accent3"/>
          </a:solidFill>
        </p:spPr>
      </p:pic>
      <p:pic>
        <p:nvPicPr>
          <p:cNvPr id="48" name="Picture Placeholder 36">
            <a:extLst>
              <a:ext uri="{FF2B5EF4-FFF2-40B4-BE49-F238E27FC236}">
                <a16:creationId xmlns:a16="http://schemas.microsoft.com/office/drawing/2014/main" id="{4CFA6676-9EBE-3944-15BF-CB165C9ACFF0}"/>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1783397" y="1335159"/>
            <a:ext cx="527304" cy="527304"/>
          </a:xfrm>
          <a:prstGeom prst="ellipse">
            <a:avLst/>
          </a:prstGeom>
          <a:solidFill>
            <a:schemeClr val="accent1"/>
          </a:solidFill>
        </p:spPr>
      </p:pic>
      <p:pic>
        <p:nvPicPr>
          <p:cNvPr id="50" name="Picture Placeholder 42">
            <a:extLst>
              <a:ext uri="{FF2B5EF4-FFF2-40B4-BE49-F238E27FC236}">
                <a16:creationId xmlns:a16="http://schemas.microsoft.com/office/drawing/2014/main" id="{74E9324C-0E45-EC55-CF20-B646B7C7FCD1}"/>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4731301" y="1335159"/>
            <a:ext cx="527304" cy="527304"/>
          </a:xfrm>
          <a:prstGeom prst="ellipse">
            <a:avLst/>
          </a:prstGeom>
          <a:solidFill>
            <a:schemeClr val="accent4"/>
          </a:solidFill>
        </p:spPr>
      </p:pic>
      <p:pic>
        <p:nvPicPr>
          <p:cNvPr id="51" name="Picture Placeholder 46">
            <a:extLst>
              <a:ext uri="{FF2B5EF4-FFF2-40B4-BE49-F238E27FC236}">
                <a16:creationId xmlns:a16="http://schemas.microsoft.com/office/drawing/2014/main" id="{02789151-F588-5755-5AAD-00CC6EC193B4}"/>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2775059" y="2571050"/>
            <a:ext cx="527304" cy="527304"/>
          </a:xfrm>
          <a:prstGeom prst="ellipse">
            <a:avLst/>
          </a:prstGeom>
          <a:solidFill>
            <a:schemeClr val="tx2"/>
          </a:solidFill>
        </p:spPr>
      </p:pic>
      <p:pic>
        <p:nvPicPr>
          <p:cNvPr id="52" name="Picture Placeholder 48">
            <a:extLst>
              <a:ext uri="{FF2B5EF4-FFF2-40B4-BE49-F238E27FC236}">
                <a16:creationId xmlns:a16="http://schemas.microsoft.com/office/drawing/2014/main" id="{B8B32291-27B4-4912-7750-AB6C063685E5}"/>
              </a:ext>
              <a:ext uri="{C183D7F6-B498-43B3-948B-1728B52AA6E4}">
                <adec:decorative xmlns:adec="http://schemas.microsoft.com/office/drawing/2017/decorative" val="1"/>
              </a:ext>
            </a:extLst>
          </p:cNvPr>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a:xfrm>
            <a:off x="3753180" y="2571050"/>
            <a:ext cx="527304" cy="527304"/>
          </a:xfrm>
          <a:prstGeom prst="ellipse">
            <a:avLst/>
          </a:prstGeom>
          <a:solidFill>
            <a:schemeClr val="accent6"/>
          </a:solidFill>
        </p:spPr>
      </p:pic>
      <p:pic>
        <p:nvPicPr>
          <p:cNvPr id="53" name="Picture Placeholder 38">
            <a:extLst>
              <a:ext uri="{FF2B5EF4-FFF2-40B4-BE49-F238E27FC236}">
                <a16:creationId xmlns:a16="http://schemas.microsoft.com/office/drawing/2014/main" id="{B0C45E8E-538E-4761-B086-0AA905A4E14D}"/>
              </a:ext>
              <a:ext uri="{C183D7F6-B498-43B3-948B-1728B52AA6E4}">
                <adec:decorative xmlns:adec="http://schemas.microsoft.com/office/drawing/2017/decorative" val="1"/>
              </a:ext>
            </a:extLst>
          </p:cNvPr>
          <p:cNvPicPr>
            <a:picLocks noChangeAspect="1"/>
          </p:cNvPicPr>
          <p:nvPr/>
        </p:nvPicPr>
        <p:blipFill>
          <a:blip r:embed="rId9" cstate="print">
            <a:extLst>
              <a:ext uri="{28A0092B-C50C-407E-A947-70E740481C1C}">
                <a14:useLocalDpi xmlns:a14="http://schemas.microsoft.com/office/drawing/2010/main"/>
              </a:ext>
            </a:extLst>
          </a:blip>
          <a:srcRect/>
          <a:stretch>
            <a:fillRect/>
          </a:stretch>
        </p:blipFill>
        <p:spPr>
          <a:xfrm>
            <a:off x="2775059" y="1335159"/>
            <a:ext cx="527304" cy="527304"/>
          </a:xfrm>
          <a:prstGeom prst="ellipse">
            <a:avLst/>
          </a:prstGeom>
          <a:solidFill>
            <a:schemeClr val="accent2"/>
          </a:solidFill>
        </p:spPr>
      </p:pic>
      <p:pic>
        <p:nvPicPr>
          <p:cNvPr id="54" name="Picture Placeholder 44">
            <a:extLst>
              <a:ext uri="{FF2B5EF4-FFF2-40B4-BE49-F238E27FC236}">
                <a16:creationId xmlns:a16="http://schemas.microsoft.com/office/drawing/2014/main" id="{8B5F1CB5-3572-A93A-DC83-A1F72EEE83E7}"/>
              </a:ext>
              <a:ext uri="{C183D7F6-B498-43B3-948B-1728B52AA6E4}">
                <adec:decorative xmlns:adec="http://schemas.microsoft.com/office/drawing/2017/decorative" val="1"/>
              </a:ext>
            </a:extLst>
          </p:cNvPr>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a:xfrm>
            <a:off x="1783397" y="2571050"/>
            <a:ext cx="527304" cy="527304"/>
          </a:xfrm>
          <a:prstGeom prst="ellipse">
            <a:avLst/>
          </a:prstGeom>
          <a:solidFill>
            <a:schemeClr val="accent5"/>
          </a:solidFill>
        </p:spPr>
      </p:pic>
    </p:spTree>
    <p:extLst>
      <p:ext uri="{BB962C8B-B14F-4D97-AF65-F5344CB8AC3E}">
        <p14:creationId xmlns:p14="http://schemas.microsoft.com/office/powerpoint/2010/main" val="7349296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845E3836-FD8F-B03B-5367-19997D0CE588}"/>
              </a:ext>
            </a:extLst>
          </p:cNvPr>
          <p:cNvSpPr>
            <a:spLocks noGrp="1"/>
          </p:cNvSpPr>
          <p:nvPr>
            <p:ph type="title"/>
          </p:nvPr>
        </p:nvSpPr>
        <p:spPr>
          <a:xfrm>
            <a:off x="838200" y="365125"/>
            <a:ext cx="10515600" cy="1325563"/>
          </a:xfrm>
        </p:spPr>
        <p:txBody>
          <a:bodyPr/>
          <a:lstStyle/>
          <a:p>
            <a:r>
              <a:rPr lang="en-GB" dirty="0"/>
              <a:t>Place </a:t>
            </a:r>
          </a:p>
        </p:txBody>
      </p:sp>
      <p:sp>
        <p:nvSpPr>
          <p:cNvPr id="5" name="TextBox 4">
            <a:extLst>
              <a:ext uri="{FF2B5EF4-FFF2-40B4-BE49-F238E27FC236}">
                <a16:creationId xmlns:a16="http://schemas.microsoft.com/office/drawing/2014/main" id="{D53F456D-C00D-0DE4-091E-38AB438829DE}"/>
              </a:ext>
            </a:extLst>
          </p:cNvPr>
          <p:cNvSpPr txBox="1"/>
          <p:nvPr/>
        </p:nvSpPr>
        <p:spPr>
          <a:xfrm>
            <a:off x="759246" y="1425848"/>
            <a:ext cx="5086350" cy="2862322"/>
          </a:xfrm>
          <a:prstGeom prst="rect">
            <a:avLst/>
          </a:prstGeom>
          <a:noFill/>
        </p:spPr>
        <p:txBody>
          <a:bodyPr wrap="square">
            <a:spAutoFit/>
          </a:bodyPr>
          <a:lstStyle/>
          <a:p>
            <a:pPr>
              <a:spcAft>
                <a:spcPts val="600"/>
              </a:spcAft>
            </a:pPr>
            <a:r>
              <a:rPr lang="en-US" dirty="0">
                <a:solidFill>
                  <a:srgbClr val="475C6D"/>
                </a:solidFill>
                <a:ea typeface="Calibri" panose="020F0502020204030204" pitchFamily="34" charset="0"/>
              </a:rPr>
              <a:t>We have continued the strong partnership approach with our two places – Staffordshire and Stoke. In support of our ongoing operating model development, we will continue to build the function of our Joint Commissioning Boards as the vehicles for turning our plans into commissioned services. Throughout 25/26 we will further develop the delivery arms of our places, linking in broader partners at area, locality and </a:t>
            </a:r>
            <a:r>
              <a:rPr lang="en-US" dirty="0" err="1">
                <a:solidFill>
                  <a:srgbClr val="475C6D"/>
                </a:solidFill>
                <a:ea typeface="Calibri" panose="020F0502020204030204" pitchFamily="34" charset="0"/>
              </a:rPr>
              <a:t>neighbourhood</a:t>
            </a:r>
            <a:r>
              <a:rPr lang="en-US" dirty="0">
                <a:solidFill>
                  <a:srgbClr val="475C6D"/>
                </a:solidFill>
                <a:ea typeface="Calibri" panose="020F0502020204030204" pitchFamily="34" charset="0"/>
              </a:rPr>
              <a:t> levels.</a:t>
            </a:r>
          </a:p>
        </p:txBody>
      </p:sp>
      <p:sp>
        <p:nvSpPr>
          <p:cNvPr id="6" name="TextBox 5">
            <a:extLst>
              <a:ext uri="{FF2B5EF4-FFF2-40B4-BE49-F238E27FC236}">
                <a16:creationId xmlns:a16="http://schemas.microsoft.com/office/drawing/2014/main" id="{3F869ED1-9D23-59B6-9234-9359BB174563}"/>
              </a:ext>
            </a:extLst>
          </p:cNvPr>
          <p:cNvSpPr txBox="1"/>
          <p:nvPr/>
        </p:nvSpPr>
        <p:spPr>
          <a:xfrm>
            <a:off x="6267449" y="1425848"/>
            <a:ext cx="5086350" cy="3801041"/>
          </a:xfrm>
          <a:prstGeom prst="rect">
            <a:avLst/>
          </a:prstGeom>
          <a:noFill/>
        </p:spPr>
        <p:txBody>
          <a:bodyPr wrap="square">
            <a:spAutoFit/>
          </a:bodyPr>
          <a:lstStyle/>
          <a:p>
            <a:pPr>
              <a:spcAft>
                <a:spcPts val="600"/>
              </a:spcAft>
            </a:pPr>
            <a:r>
              <a:rPr lang="en-US" dirty="0">
                <a:solidFill>
                  <a:srgbClr val="475C6D"/>
                </a:solidFill>
                <a:ea typeface="Calibri" panose="020F0502020204030204" pitchFamily="34" charset="0"/>
              </a:rPr>
              <a:t>We will focus on transformation of our community services across our geography during 25/26 with a specific view to providing:</a:t>
            </a:r>
          </a:p>
          <a:p>
            <a:pPr marL="285750" indent="-285750">
              <a:spcAft>
                <a:spcPts val="600"/>
              </a:spcAft>
              <a:buFont typeface="Arial" panose="020B0604020202020204" pitchFamily="34" charset="0"/>
              <a:buChar char="•"/>
            </a:pPr>
            <a:r>
              <a:rPr lang="en-US" dirty="0">
                <a:solidFill>
                  <a:srgbClr val="475C6D"/>
                </a:solidFill>
                <a:ea typeface="Calibri" panose="020F0502020204030204" pitchFamily="34" charset="0"/>
              </a:rPr>
              <a:t>Care closer to home</a:t>
            </a:r>
          </a:p>
          <a:p>
            <a:pPr marL="285750" indent="-285750">
              <a:spcAft>
                <a:spcPts val="600"/>
              </a:spcAft>
              <a:buFont typeface="Arial" panose="020B0604020202020204" pitchFamily="34" charset="0"/>
              <a:buChar char="•"/>
            </a:pPr>
            <a:r>
              <a:rPr lang="en-US" dirty="0">
                <a:solidFill>
                  <a:srgbClr val="475C6D"/>
                </a:solidFill>
                <a:ea typeface="Calibri" panose="020F0502020204030204" pitchFamily="34" charset="0"/>
              </a:rPr>
              <a:t>Care that is proactive and preventative</a:t>
            </a:r>
          </a:p>
          <a:p>
            <a:pPr marL="285750" indent="-285750">
              <a:spcAft>
                <a:spcPts val="600"/>
              </a:spcAft>
              <a:buFont typeface="Arial" panose="020B0604020202020204" pitchFamily="34" charset="0"/>
              <a:buChar char="•"/>
            </a:pPr>
            <a:r>
              <a:rPr lang="en-US" dirty="0">
                <a:solidFill>
                  <a:srgbClr val="475C6D"/>
                </a:solidFill>
                <a:ea typeface="Calibri" panose="020F0502020204030204" pitchFamily="34" charset="0"/>
              </a:rPr>
              <a:t>Care that is digitally enabled.  </a:t>
            </a:r>
          </a:p>
          <a:p>
            <a:pPr>
              <a:spcAft>
                <a:spcPts val="600"/>
              </a:spcAft>
            </a:pPr>
            <a:r>
              <a:rPr lang="en-US" dirty="0">
                <a:solidFill>
                  <a:srgbClr val="475C6D"/>
                </a:solidFill>
                <a:ea typeface="Calibri" panose="020F0502020204030204" pitchFamily="34" charset="0"/>
              </a:rPr>
              <a:t>We will begin by developing a core offer for our frail population, including reactive care for severe frailty, proactive care for moderate frailty, and preventative care for mild frailty.</a:t>
            </a:r>
          </a:p>
          <a:p>
            <a:pPr>
              <a:spcAft>
                <a:spcPts val="600"/>
              </a:spcAft>
            </a:pPr>
            <a:r>
              <a:rPr lang="en-US" dirty="0">
                <a:solidFill>
                  <a:srgbClr val="475C6D"/>
                </a:solidFill>
                <a:ea typeface="Calibri" panose="020F0502020204030204" pitchFamily="34" charset="0"/>
              </a:rPr>
              <a:t>We will use delivery teams at sub-place level to deliver new services.</a:t>
            </a:r>
          </a:p>
        </p:txBody>
      </p:sp>
      <p:sp>
        <p:nvSpPr>
          <p:cNvPr id="10" name="Footer Placeholder 9">
            <a:extLst>
              <a:ext uri="{FF2B5EF4-FFF2-40B4-BE49-F238E27FC236}">
                <a16:creationId xmlns:a16="http://schemas.microsoft.com/office/drawing/2014/main" id="{4D71B48D-B12C-4B3B-E5EC-7EB291F7425B}"/>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11" name="Slide Number Placeholder 10">
            <a:extLst>
              <a:ext uri="{FF2B5EF4-FFF2-40B4-BE49-F238E27FC236}">
                <a16:creationId xmlns:a16="http://schemas.microsoft.com/office/drawing/2014/main" id="{3490CE3D-6D91-AF04-FD86-FE7B7E034A2B}"/>
              </a:ext>
            </a:extLst>
          </p:cNvPr>
          <p:cNvSpPr>
            <a:spLocks noGrp="1"/>
          </p:cNvSpPr>
          <p:nvPr>
            <p:ph type="sldNum" sz="quarter" idx="12"/>
          </p:nvPr>
        </p:nvSpPr>
        <p:spPr/>
        <p:txBody>
          <a:bodyPr/>
          <a:lstStyle/>
          <a:p>
            <a:fld id="{CD8E907E-315C-F745-8CA6-CE49E976B740}" type="slidenum">
              <a:rPr lang="en-US" smtClean="0"/>
              <a:pPr/>
              <a:t>48</a:t>
            </a:fld>
            <a:endParaRPr lang="en-US"/>
          </a:p>
        </p:txBody>
      </p:sp>
    </p:spTree>
    <p:extLst>
      <p:ext uri="{BB962C8B-B14F-4D97-AF65-F5344CB8AC3E}">
        <p14:creationId xmlns:p14="http://schemas.microsoft.com/office/powerpoint/2010/main" val="197706798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31058-6AD8-4346-F6CE-86737CB997C5}"/>
              </a:ext>
            </a:extLst>
          </p:cNvPr>
          <p:cNvSpPr>
            <a:spLocks noGrp="1"/>
          </p:cNvSpPr>
          <p:nvPr>
            <p:ph type="title"/>
          </p:nvPr>
        </p:nvSpPr>
        <p:spPr/>
        <p:txBody>
          <a:bodyPr/>
          <a:lstStyle/>
          <a:p>
            <a:r>
              <a:rPr lang="en-GB" dirty="0"/>
              <a:t>Our Journey</a:t>
            </a:r>
          </a:p>
        </p:txBody>
      </p:sp>
      <p:sp>
        <p:nvSpPr>
          <p:cNvPr id="12" name="TextBox 11">
            <a:extLst>
              <a:ext uri="{FF2B5EF4-FFF2-40B4-BE49-F238E27FC236}">
                <a16:creationId xmlns:a16="http://schemas.microsoft.com/office/drawing/2014/main" id="{1340F761-995F-7374-7040-C72F52B21E8A}"/>
              </a:ext>
            </a:extLst>
          </p:cNvPr>
          <p:cNvSpPr txBox="1"/>
          <p:nvPr/>
        </p:nvSpPr>
        <p:spPr>
          <a:xfrm>
            <a:off x="838200" y="4044382"/>
            <a:ext cx="1368000" cy="1938992"/>
          </a:xfrm>
          <a:prstGeom prst="rect">
            <a:avLst/>
          </a:prstGeom>
          <a:noFill/>
        </p:spPr>
        <p:txBody>
          <a:bodyPr wrap="square">
            <a:noAutofit/>
          </a:bodyPr>
          <a:lstStyle/>
          <a:p>
            <a:r>
              <a:rPr lang="en-GB" sz="3600" b="1" dirty="0">
                <a:solidFill>
                  <a:srgbClr val="005EB8"/>
                </a:solidFill>
              </a:rPr>
              <a:t>2 </a:t>
            </a:r>
          </a:p>
          <a:p>
            <a:r>
              <a:rPr lang="en-GB" sz="1400" dirty="0">
                <a:solidFill>
                  <a:schemeClr val="tx1">
                    <a:lumMod val="75000"/>
                    <a:lumOff val="25000"/>
                  </a:schemeClr>
                </a:solidFill>
              </a:rPr>
              <a:t>Health and Wellbeing Boards and Strategies</a:t>
            </a:r>
          </a:p>
        </p:txBody>
      </p:sp>
      <p:cxnSp>
        <p:nvCxnSpPr>
          <p:cNvPr id="22" name="Straight Connector 21">
            <a:extLst>
              <a:ext uri="{FF2B5EF4-FFF2-40B4-BE49-F238E27FC236}">
                <a16:creationId xmlns:a16="http://schemas.microsoft.com/office/drawing/2014/main" id="{0BCA8D3D-534B-DCBF-C338-80F47CA909C3}"/>
              </a:ext>
              <a:ext uri="{C183D7F6-B498-43B3-948B-1728B52AA6E4}">
                <adec:decorative xmlns:adec="http://schemas.microsoft.com/office/drawing/2017/decorative" val="1"/>
              </a:ext>
            </a:extLst>
          </p:cNvPr>
          <p:cNvCxnSpPr>
            <a:cxnSpLocks/>
          </p:cNvCxnSpPr>
          <p:nvPr/>
        </p:nvCxnSpPr>
        <p:spPr>
          <a:xfrm flipV="1">
            <a:off x="2264886" y="3990114"/>
            <a:ext cx="0" cy="2047528"/>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A5750C0-81CC-5384-EB41-6D629A78A787}"/>
              </a:ext>
            </a:extLst>
          </p:cNvPr>
          <p:cNvSpPr txBox="1"/>
          <p:nvPr/>
        </p:nvSpPr>
        <p:spPr>
          <a:xfrm>
            <a:off x="2323572" y="4044382"/>
            <a:ext cx="1368000" cy="1938992"/>
          </a:xfrm>
          <a:prstGeom prst="rect">
            <a:avLst/>
          </a:prstGeom>
          <a:noFill/>
        </p:spPr>
        <p:txBody>
          <a:bodyPr wrap="square">
            <a:noAutofit/>
          </a:bodyPr>
          <a:lstStyle/>
          <a:p>
            <a:r>
              <a:rPr lang="en-GB" sz="3600" b="1" dirty="0">
                <a:solidFill>
                  <a:schemeClr val="accent1"/>
                </a:solidFill>
              </a:rPr>
              <a:t>2</a:t>
            </a:r>
            <a:r>
              <a:rPr lang="en-GB" sz="3600" b="1" dirty="0">
                <a:solidFill>
                  <a:srgbClr val="005EB8"/>
                </a:solidFill>
              </a:rPr>
              <a:t> </a:t>
            </a:r>
          </a:p>
          <a:p>
            <a:r>
              <a:rPr lang="en-GB" sz="1400" dirty="0">
                <a:solidFill>
                  <a:schemeClr val="tx1">
                    <a:lumMod val="75000"/>
                    <a:lumOff val="25000"/>
                  </a:schemeClr>
                </a:solidFill>
              </a:rPr>
              <a:t>Overview and Scrutiny Committees for Health and Social Care </a:t>
            </a:r>
          </a:p>
        </p:txBody>
      </p:sp>
      <p:cxnSp>
        <p:nvCxnSpPr>
          <p:cNvPr id="24" name="Straight Connector 23">
            <a:extLst>
              <a:ext uri="{FF2B5EF4-FFF2-40B4-BE49-F238E27FC236}">
                <a16:creationId xmlns:a16="http://schemas.microsoft.com/office/drawing/2014/main" id="{2A57D9F0-30D4-F340-A740-E1053FD3B010}"/>
              </a:ext>
              <a:ext uri="{C183D7F6-B498-43B3-948B-1728B52AA6E4}">
                <adec:decorative xmlns:adec="http://schemas.microsoft.com/office/drawing/2017/decorative" val="1"/>
              </a:ext>
            </a:extLst>
          </p:cNvPr>
          <p:cNvCxnSpPr>
            <a:cxnSpLocks/>
          </p:cNvCxnSpPr>
          <p:nvPr/>
        </p:nvCxnSpPr>
        <p:spPr>
          <a:xfrm flipV="1">
            <a:off x="3750258" y="3990114"/>
            <a:ext cx="0" cy="204752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0988F40-2F1C-9A27-3832-F37011A9BC25}"/>
              </a:ext>
            </a:extLst>
          </p:cNvPr>
          <p:cNvSpPr txBox="1"/>
          <p:nvPr/>
        </p:nvSpPr>
        <p:spPr>
          <a:xfrm>
            <a:off x="3808944" y="4044382"/>
            <a:ext cx="1368000" cy="1938992"/>
          </a:xfrm>
          <a:prstGeom prst="rect">
            <a:avLst/>
          </a:prstGeom>
          <a:noFill/>
        </p:spPr>
        <p:txBody>
          <a:bodyPr wrap="square">
            <a:noAutofit/>
          </a:bodyPr>
          <a:lstStyle/>
          <a:p>
            <a:r>
              <a:rPr lang="en-GB" sz="3600" b="1" dirty="0">
                <a:solidFill>
                  <a:schemeClr val="accent4"/>
                </a:solidFill>
              </a:rPr>
              <a:t>2</a:t>
            </a:r>
            <a:r>
              <a:rPr lang="en-GB" sz="3600" dirty="0">
                <a:solidFill>
                  <a:srgbClr val="005EB8"/>
                </a:solidFill>
              </a:rPr>
              <a:t> </a:t>
            </a:r>
          </a:p>
          <a:p>
            <a:r>
              <a:rPr lang="en-GB" sz="1400" dirty="0">
                <a:solidFill>
                  <a:schemeClr val="tx1">
                    <a:lumMod val="75000"/>
                    <a:lumOff val="25000"/>
                  </a:schemeClr>
                </a:solidFill>
              </a:rPr>
              <a:t>Healthwatch partners</a:t>
            </a:r>
          </a:p>
        </p:txBody>
      </p:sp>
      <p:cxnSp>
        <p:nvCxnSpPr>
          <p:cNvPr id="25" name="Straight Connector 24">
            <a:extLst>
              <a:ext uri="{FF2B5EF4-FFF2-40B4-BE49-F238E27FC236}">
                <a16:creationId xmlns:a16="http://schemas.microsoft.com/office/drawing/2014/main" id="{745AC525-E3E9-962D-1B6D-0BE16B0BFD94}"/>
              </a:ext>
              <a:ext uri="{C183D7F6-B498-43B3-948B-1728B52AA6E4}">
                <adec:decorative xmlns:adec="http://schemas.microsoft.com/office/drawing/2017/decorative" val="1"/>
              </a:ext>
            </a:extLst>
          </p:cNvPr>
          <p:cNvCxnSpPr>
            <a:cxnSpLocks/>
          </p:cNvCxnSpPr>
          <p:nvPr/>
        </p:nvCxnSpPr>
        <p:spPr>
          <a:xfrm flipV="1">
            <a:off x="5235630" y="3990114"/>
            <a:ext cx="0" cy="2047528"/>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92BBA3F-E927-B51F-BD1F-6D2740EDAEC7}"/>
              </a:ext>
            </a:extLst>
          </p:cNvPr>
          <p:cNvSpPr txBox="1"/>
          <p:nvPr/>
        </p:nvSpPr>
        <p:spPr>
          <a:xfrm>
            <a:off x="5294316" y="4044382"/>
            <a:ext cx="1368000" cy="1938992"/>
          </a:xfrm>
          <a:prstGeom prst="rect">
            <a:avLst/>
          </a:prstGeom>
          <a:noFill/>
        </p:spPr>
        <p:txBody>
          <a:bodyPr wrap="square">
            <a:noAutofit/>
          </a:bodyPr>
          <a:lstStyle/>
          <a:p>
            <a:r>
              <a:rPr lang="en-GB" sz="3600" b="1" dirty="0">
                <a:solidFill>
                  <a:srgbClr val="005EB8"/>
                </a:solidFill>
              </a:rPr>
              <a:t>2 </a:t>
            </a:r>
          </a:p>
          <a:p>
            <a:r>
              <a:rPr lang="en-GB" sz="1400" dirty="0">
                <a:solidFill>
                  <a:schemeClr val="tx1">
                    <a:lumMod val="75000"/>
                    <a:lumOff val="25000"/>
                  </a:schemeClr>
                </a:solidFill>
              </a:rPr>
              <a:t>Voluntary sector association partners – with representation on our Board</a:t>
            </a:r>
          </a:p>
        </p:txBody>
      </p:sp>
      <p:cxnSp>
        <p:nvCxnSpPr>
          <p:cNvPr id="26" name="Straight Connector 25">
            <a:extLst>
              <a:ext uri="{FF2B5EF4-FFF2-40B4-BE49-F238E27FC236}">
                <a16:creationId xmlns:a16="http://schemas.microsoft.com/office/drawing/2014/main" id="{17A584E1-7737-8ABC-6014-11D14492FD73}"/>
              </a:ext>
              <a:ext uri="{C183D7F6-B498-43B3-948B-1728B52AA6E4}">
                <adec:decorative xmlns:adec="http://schemas.microsoft.com/office/drawing/2017/decorative" val="1"/>
              </a:ext>
            </a:extLst>
          </p:cNvPr>
          <p:cNvCxnSpPr>
            <a:cxnSpLocks/>
          </p:cNvCxnSpPr>
          <p:nvPr/>
        </p:nvCxnSpPr>
        <p:spPr>
          <a:xfrm flipV="1">
            <a:off x="6721002" y="3990114"/>
            <a:ext cx="0" cy="2047528"/>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15FB343-8F35-EB4D-3758-A3AA3A0D643A}"/>
              </a:ext>
            </a:extLst>
          </p:cNvPr>
          <p:cNvSpPr txBox="1"/>
          <p:nvPr/>
        </p:nvSpPr>
        <p:spPr>
          <a:xfrm>
            <a:off x="6779687" y="4044382"/>
            <a:ext cx="1368000" cy="1938992"/>
          </a:xfrm>
          <a:prstGeom prst="rect">
            <a:avLst/>
          </a:prstGeom>
          <a:noFill/>
        </p:spPr>
        <p:txBody>
          <a:bodyPr wrap="square">
            <a:noAutofit/>
          </a:bodyPr>
          <a:lstStyle/>
          <a:p>
            <a:r>
              <a:rPr lang="en-GB" sz="3600" b="1" dirty="0">
                <a:solidFill>
                  <a:schemeClr val="accent1"/>
                </a:solidFill>
              </a:rPr>
              <a:t>1</a:t>
            </a:r>
            <a:r>
              <a:rPr lang="en-GB" sz="3600" b="1" dirty="0">
                <a:solidFill>
                  <a:srgbClr val="005EB8"/>
                </a:solidFill>
              </a:rPr>
              <a:t> </a:t>
            </a:r>
          </a:p>
          <a:p>
            <a:r>
              <a:rPr lang="en-GB" sz="1400" dirty="0">
                <a:solidFill>
                  <a:schemeClr val="tx1">
                    <a:lumMod val="75000"/>
                    <a:lumOff val="25000"/>
                  </a:schemeClr>
                </a:solidFill>
              </a:rPr>
              <a:t>Health and Care Senate – clinical and professional leadership</a:t>
            </a:r>
          </a:p>
        </p:txBody>
      </p:sp>
      <p:pic>
        <p:nvPicPr>
          <p:cNvPr id="8" name="Picture 7" descr="the diagram shows all the system partners that work together as part of the Integrated Care System">
            <a:extLst>
              <a:ext uri="{FF2B5EF4-FFF2-40B4-BE49-F238E27FC236}">
                <a16:creationId xmlns:a16="http://schemas.microsoft.com/office/drawing/2014/main" id="{DF014D8E-721F-66F1-084F-10687807ABB7}"/>
              </a:ext>
            </a:extLst>
          </p:cNvPr>
          <p:cNvPicPr>
            <a:picLocks noChangeAspect="1"/>
          </p:cNvPicPr>
          <p:nvPr/>
        </p:nvPicPr>
        <p:blipFill>
          <a:blip r:embed="rId3" cstate="print">
            <a:extLst>
              <a:ext uri="{28A0092B-C50C-407E-A947-70E740481C1C}">
                <a14:useLocalDpi xmlns:a14="http://schemas.microsoft.com/office/drawing/2010/main"/>
              </a:ext>
            </a:extLst>
          </a:blip>
          <a:srcRect l="2631" r="727" b="1905"/>
          <a:stretch/>
        </p:blipFill>
        <p:spPr>
          <a:xfrm>
            <a:off x="6552419" y="240634"/>
            <a:ext cx="5284727" cy="6013292"/>
          </a:xfrm>
          <a:prstGeom prst="rect">
            <a:avLst/>
          </a:prstGeom>
        </p:spPr>
      </p:pic>
      <p:sp>
        <p:nvSpPr>
          <p:cNvPr id="4" name="Footer Placeholder 3">
            <a:extLst>
              <a:ext uri="{FF2B5EF4-FFF2-40B4-BE49-F238E27FC236}">
                <a16:creationId xmlns:a16="http://schemas.microsoft.com/office/drawing/2014/main" id="{80462FF0-4D0E-F6D7-0485-BCB6948EF122}"/>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5" name="Slide Number Placeholder 4">
            <a:extLst>
              <a:ext uri="{FF2B5EF4-FFF2-40B4-BE49-F238E27FC236}">
                <a16:creationId xmlns:a16="http://schemas.microsoft.com/office/drawing/2014/main" id="{44FA172B-0257-F794-D310-A7FFA04AEE7F}"/>
              </a:ext>
            </a:extLst>
          </p:cNvPr>
          <p:cNvSpPr>
            <a:spLocks noGrp="1"/>
          </p:cNvSpPr>
          <p:nvPr>
            <p:ph type="sldNum" sz="quarter" idx="12"/>
          </p:nvPr>
        </p:nvSpPr>
        <p:spPr/>
        <p:txBody>
          <a:bodyPr/>
          <a:lstStyle/>
          <a:p>
            <a:fld id="{CD8E907E-315C-F745-8CA6-CE49E976B740}" type="slidenum">
              <a:rPr lang="en-US" smtClean="0"/>
              <a:pPr/>
              <a:t>49</a:t>
            </a:fld>
            <a:endParaRPr lang="en-US"/>
          </a:p>
        </p:txBody>
      </p:sp>
    </p:spTree>
    <p:extLst>
      <p:ext uri="{BB962C8B-B14F-4D97-AF65-F5344CB8AC3E}">
        <p14:creationId xmlns:p14="http://schemas.microsoft.com/office/powerpoint/2010/main" val="3885972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BC328-CEBC-49BF-3237-D3EF0974A47A}"/>
              </a:ext>
            </a:extLst>
          </p:cNvPr>
          <p:cNvSpPr>
            <a:spLocks noGrp="1"/>
          </p:cNvSpPr>
          <p:nvPr>
            <p:ph type="ctrTitle"/>
          </p:nvPr>
        </p:nvSpPr>
        <p:spPr/>
        <p:txBody>
          <a:bodyPr/>
          <a:lstStyle/>
          <a:p>
            <a:r>
              <a:rPr lang="en-GB" sz="3400" dirty="0"/>
              <a:t>System Evolution</a:t>
            </a:r>
            <a:br>
              <a:rPr lang="en-GB" sz="2500" dirty="0"/>
            </a:br>
            <a:r>
              <a:rPr lang="en-GB" sz="2800" dirty="0">
                <a:solidFill>
                  <a:srgbClr val="425563"/>
                </a:solidFill>
              </a:rPr>
              <a:t>Peter Axon, Chief Executive Officer </a:t>
            </a:r>
            <a:endParaRPr lang="en-US" sz="2800" dirty="0"/>
          </a:p>
        </p:txBody>
      </p:sp>
      <p:sp>
        <p:nvSpPr>
          <p:cNvPr id="3" name="Subtitle 2">
            <a:extLst>
              <a:ext uri="{FF2B5EF4-FFF2-40B4-BE49-F238E27FC236}">
                <a16:creationId xmlns:a16="http://schemas.microsoft.com/office/drawing/2014/main" id="{E36A13D8-E503-AE4E-0B3B-5FCE106AEA7F}"/>
              </a:ext>
            </a:extLst>
          </p:cNvPr>
          <p:cNvSpPr>
            <a:spLocks noGrp="1"/>
          </p:cNvSpPr>
          <p:nvPr>
            <p:ph type="subTitle" idx="1"/>
          </p:nvPr>
        </p:nvSpPr>
        <p:spPr/>
        <p:txBody>
          <a:bodyPr/>
          <a:lstStyle/>
          <a:p>
            <a:endParaRPr lang="en-US"/>
          </a:p>
        </p:txBody>
      </p:sp>
      <p:pic>
        <p:nvPicPr>
          <p:cNvPr id="7" name="Picture Placeholder 6">
            <a:extLst>
              <a:ext uri="{FF2B5EF4-FFF2-40B4-BE49-F238E27FC236}">
                <a16:creationId xmlns:a16="http://schemas.microsoft.com/office/drawing/2014/main" id="{E9F44D15-9EEE-088A-4D42-C373D42A5FB1}"/>
              </a:ext>
              <a:ext uri="{C183D7F6-B498-43B3-948B-1728B52AA6E4}">
                <adec:decorative xmlns:adec="http://schemas.microsoft.com/office/drawing/2017/decorative" val="1"/>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t="31" b="31"/>
          <a:stretch/>
        </p:blipFill>
        <p:spPr/>
      </p:pic>
      <p:pic>
        <p:nvPicPr>
          <p:cNvPr id="14" name="Picture Placeholder 13">
            <a:extLst>
              <a:ext uri="{FF2B5EF4-FFF2-40B4-BE49-F238E27FC236}">
                <a16:creationId xmlns:a16="http://schemas.microsoft.com/office/drawing/2014/main" id="{0BEA9A73-943B-AD5A-EA3D-72A0F641BCCC}"/>
              </a:ext>
              <a:ext uri="{C183D7F6-B498-43B3-948B-1728B52AA6E4}">
                <adec:decorative xmlns:adec="http://schemas.microsoft.com/office/drawing/2017/decorative" val="1"/>
              </a:ext>
            </a:extLst>
          </p:cNvPr>
          <p:cNvPicPr>
            <a:picLocks noGrp="1" noChangeAspect="1"/>
          </p:cNvPicPr>
          <p:nvPr>
            <p:ph type="pic" sz="quarter" idx="11"/>
          </p:nvPr>
        </p:nvPicPr>
        <p:blipFill rotWithShape="1">
          <a:blip r:embed="rId4" cstate="print">
            <a:extLst>
              <a:ext uri="{28A0092B-C50C-407E-A947-70E740481C1C}">
                <a14:useLocalDpi xmlns:a14="http://schemas.microsoft.com/office/drawing/2010/main"/>
              </a:ext>
            </a:extLst>
          </a:blip>
          <a:srcRect/>
          <a:stretch/>
        </p:blipFill>
        <p:spPr/>
      </p:pic>
      <p:pic>
        <p:nvPicPr>
          <p:cNvPr id="12" name="Picture Placeholder 11">
            <a:extLst>
              <a:ext uri="{FF2B5EF4-FFF2-40B4-BE49-F238E27FC236}">
                <a16:creationId xmlns:a16="http://schemas.microsoft.com/office/drawing/2014/main" id="{33DF9B65-65AE-A322-C9EB-5AA0B4E858B0}"/>
              </a:ext>
              <a:ext uri="{C183D7F6-B498-43B3-948B-1728B52AA6E4}">
                <adec:decorative xmlns:adec="http://schemas.microsoft.com/office/drawing/2017/decorative" val="1"/>
              </a:ext>
            </a:extLst>
          </p:cNvPr>
          <p:cNvPicPr>
            <a:picLocks noGrp="1" noChangeAspect="1"/>
          </p:cNvPicPr>
          <p:nvPr>
            <p:ph type="pic" sz="quarter" idx="12"/>
          </p:nvPr>
        </p:nvPicPr>
        <p:blipFill rotWithShape="1">
          <a:blip r:embed="rId5" cstate="print">
            <a:extLst>
              <a:ext uri="{28A0092B-C50C-407E-A947-70E740481C1C}">
                <a14:useLocalDpi xmlns:a14="http://schemas.microsoft.com/office/drawing/2010/main"/>
              </a:ext>
            </a:extLst>
          </a:blip>
          <a:srcRect l="56" r="56"/>
          <a:stretch/>
        </p:blipFill>
        <p:spPr/>
      </p:pic>
    </p:spTree>
    <p:extLst>
      <p:ext uri="{BB962C8B-B14F-4D97-AF65-F5344CB8AC3E}">
        <p14:creationId xmlns:p14="http://schemas.microsoft.com/office/powerpoint/2010/main" val="150342086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2A00DA8-4C56-EA1C-95EB-29E232F7FE31}"/>
              </a:ext>
            </a:extLst>
          </p:cNvPr>
          <p:cNvSpPr>
            <a:spLocks noGrp="1"/>
          </p:cNvSpPr>
          <p:nvPr>
            <p:ph type="title"/>
          </p:nvPr>
        </p:nvSpPr>
        <p:spPr/>
        <p:txBody>
          <a:bodyPr/>
          <a:lstStyle/>
          <a:p>
            <a:r>
              <a:rPr lang="en-GB" dirty="0"/>
              <a:t>How we are working differently to improve population health</a:t>
            </a:r>
            <a:endParaRPr lang="en-US" dirty="0"/>
          </a:p>
        </p:txBody>
      </p:sp>
      <p:graphicFrame>
        <p:nvGraphicFramePr>
          <p:cNvPr id="4" name="Content Placeholder 3">
            <a:extLst>
              <a:ext uri="{FF2B5EF4-FFF2-40B4-BE49-F238E27FC236}">
                <a16:creationId xmlns:a16="http://schemas.microsoft.com/office/drawing/2014/main" id="{03D2EA77-89DD-D081-DD70-1722CEF3C3ED}"/>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2667684059"/>
              </p:ext>
            </p:extLst>
          </p:nvPr>
        </p:nvGraphicFramePr>
        <p:xfrm>
          <a:off x="838200" y="1686546"/>
          <a:ext cx="8483929"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 name="Pentagon 4">
            <a:extLst>
              <a:ext uri="{FF2B5EF4-FFF2-40B4-BE49-F238E27FC236}">
                <a16:creationId xmlns:a16="http://schemas.microsoft.com/office/drawing/2014/main" id="{864CF5FD-9023-8D9B-91A6-EB0A74593031}"/>
              </a:ext>
            </a:extLst>
          </p:cNvPr>
          <p:cNvSpPr txBox="1"/>
          <p:nvPr/>
        </p:nvSpPr>
        <p:spPr>
          <a:xfrm>
            <a:off x="1951993" y="1686546"/>
            <a:ext cx="6698491" cy="70220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9652" tIns="60960" rIns="113792"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accent2"/>
                </a:solidFill>
              </a:rPr>
              <a:t>People and communities</a:t>
            </a:r>
            <a:br>
              <a:rPr lang="en-GB" sz="1600" kern="1200" dirty="0"/>
            </a:br>
            <a:r>
              <a:rPr lang="en-GB" sz="1600" kern="1200" dirty="0"/>
              <a:t>working with people and communities to empower them to build healthy, supportive and thriving neighbourhoods</a:t>
            </a:r>
          </a:p>
        </p:txBody>
      </p:sp>
      <p:sp>
        <p:nvSpPr>
          <p:cNvPr id="21" name="Pentagon 6">
            <a:extLst>
              <a:ext uri="{FF2B5EF4-FFF2-40B4-BE49-F238E27FC236}">
                <a16:creationId xmlns:a16="http://schemas.microsoft.com/office/drawing/2014/main" id="{8E0EE630-9EA0-5EFA-E1A4-474CAD72BEB6}"/>
              </a:ext>
            </a:extLst>
          </p:cNvPr>
          <p:cNvSpPr txBox="1"/>
          <p:nvPr/>
        </p:nvSpPr>
        <p:spPr>
          <a:xfrm>
            <a:off x="1951993" y="2598361"/>
            <a:ext cx="6698491" cy="70220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9652" tIns="60960" rIns="113792"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accent2"/>
                </a:solidFill>
              </a:rPr>
              <a:t>Personalised care</a:t>
            </a:r>
            <a:br>
              <a:rPr lang="en-GB" sz="1600" kern="1200" dirty="0"/>
            </a:br>
            <a:r>
              <a:rPr lang="en-GB" sz="1600" kern="1200" dirty="0"/>
              <a:t>holistic, integrated care designed around personal needs and preferences</a:t>
            </a:r>
          </a:p>
        </p:txBody>
      </p:sp>
      <p:sp>
        <p:nvSpPr>
          <p:cNvPr id="19" name="Pentagon 8">
            <a:extLst>
              <a:ext uri="{FF2B5EF4-FFF2-40B4-BE49-F238E27FC236}">
                <a16:creationId xmlns:a16="http://schemas.microsoft.com/office/drawing/2014/main" id="{0C1A8A49-B079-77FC-0E3B-600CD5C013F2}"/>
              </a:ext>
            </a:extLst>
          </p:cNvPr>
          <p:cNvSpPr txBox="1"/>
          <p:nvPr/>
        </p:nvSpPr>
        <p:spPr>
          <a:xfrm>
            <a:off x="1951993" y="3510176"/>
            <a:ext cx="6698491" cy="70220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9652" tIns="60960" rIns="113792"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accent2"/>
                </a:solidFill>
              </a:rPr>
              <a:t>Personal responsibility</a:t>
            </a:r>
            <a:br>
              <a:rPr lang="en-GB" sz="1600" kern="1200" dirty="0"/>
            </a:br>
            <a:r>
              <a:rPr lang="en-GB" sz="1600" kern="1200" dirty="0"/>
              <a:t>working with individuals to empower them to make healthy choices and manage their health and wellbeing as an active partner</a:t>
            </a:r>
          </a:p>
        </p:txBody>
      </p:sp>
      <p:sp>
        <p:nvSpPr>
          <p:cNvPr id="16" name="Pentagon 10">
            <a:extLst>
              <a:ext uri="{FF2B5EF4-FFF2-40B4-BE49-F238E27FC236}">
                <a16:creationId xmlns:a16="http://schemas.microsoft.com/office/drawing/2014/main" id="{99916A3F-7ADB-4165-13F6-F01F0E57A043}"/>
              </a:ext>
            </a:extLst>
          </p:cNvPr>
          <p:cNvSpPr txBox="1"/>
          <p:nvPr/>
        </p:nvSpPr>
        <p:spPr>
          <a:xfrm>
            <a:off x="1951993" y="4421991"/>
            <a:ext cx="6698491" cy="70220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9652" tIns="60960" rIns="113792"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accent2"/>
                </a:solidFill>
              </a:rPr>
              <a:t>Prevention and health inequalities</a:t>
            </a:r>
            <a:br>
              <a:rPr lang="en-GB" sz="1600" kern="1200" dirty="0"/>
            </a:br>
            <a:r>
              <a:rPr lang="en-GB" sz="1600" kern="1200" dirty="0"/>
              <a:t>promoting healthy decision making, optimising health and wellbeing and ensure fair and equal access for all</a:t>
            </a:r>
          </a:p>
        </p:txBody>
      </p:sp>
      <p:sp>
        <p:nvSpPr>
          <p:cNvPr id="14" name="Pentagon 12">
            <a:extLst>
              <a:ext uri="{FF2B5EF4-FFF2-40B4-BE49-F238E27FC236}">
                <a16:creationId xmlns:a16="http://schemas.microsoft.com/office/drawing/2014/main" id="{C487510B-1380-5029-7F5A-B907A87AEB5C}"/>
              </a:ext>
            </a:extLst>
          </p:cNvPr>
          <p:cNvSpPr txBox="1"/>
          <p:nvPr/>
        </p:nvSpPr>
        <p:spPr>
          <a:xfrm>
            <a:off x="1951993" y="5333807"/>
            <a:ext cx="6698491" cy="70220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9652" tIns="60960" rIns="113792"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accent2"/>
                </a:solidFill>
              </a:rPr>
              <a:t>Productivity</a:t>
            </a:r>
            <a:br>
              <a:rPr lang="en-GB" sz="1600" kern="1200" dirty="0"/>
            </a:br>
            <a:r>
              <a:rPr lang="en-GB" sz="1600" kern="1200" dirty="0"/>
              <a:t>making best use of resources and targeting those in greatest need, </a:t>
            </a:r>
            <a:br>
              <a:rPr lang="en-GB" sz="1600" kern="1200" dirty="0"/>
            </a:br>
            <a:r>
              <a:rPr lang="en-GB" sz="1600" kern="1200" dirty="0"/>
              <a:t>or with greatest ability to benefit</a:t>
            </a:r>
          </a:p>
        </p:txBody>
      </p:sp>
      <p:grpSp>
        <p:nvGrpSpPr>
          <p:cNvPr id="27" name="Group 26">
            <a:extLst>
              <a:ext uri="{FF2B5EF4-FFF2-40B4-BE49-F238E27FC236}">
                <a16:creationId xmlns:a16="http://schemas.microsoft.com/office/drawing/2014/main" id="{359405BF-FFA8-1DC6-BE59-51F16EF891D3}"/>
              </a:ext>
              <a:ext uri="{C183D7F6-B498-43B3-948B-1728B52AA6E4}">
                <adec:decorative xmlns:adec="http://schemas.microsoft.com/office/drawing/2017/decorative" val="1"/>
              </a:ext>
            </a:extLst>
          </p:cNvPr>
          <p:cNvGrpSpPr/>
          <p:nvPr/>
        </p:nvGrpSpPr>
        <p:grpSpPr>
          <a:xfrm>
            <a:off x="8550234" y="2090057"/>
            <a:ext cx="1139017" cy="3823854"/>
            <a:chOff x="8550234" y="2090057"/>
            <a:chExt cx="1139017" cy="3823854"/>
          </a:xfrm>
        </p:grpSpPr>
        <p:cxnSp>
          <p:nvCxnSpPr>
            <p:cNvPr id="18" name="Straight Connector 17">
              <a:extLst>
                <a:ext uri="{FF2B5EF4-FFF2-40B4-BE49-F238E27FC236}">
                  <a16:creationId xmlns:a16="http://schemas.microsoft.com/office/drawing/2014/main" id="{FF4451C9-68AD-7190-D14A-950D1494F9AA}"/>
                </a:ext>
                <a:ext uri="{C183D7F6-B498-43B3-948B-1728B52AA6E4}">
                  <adec:decorative xmlns:adec="http://schemas.microsoft.com/office/drawing/2017/decorative" val="1"/>
                </a:ext>
              </a:extLst>
            </p:cNvPr>
            <p:cNvCxnSpPr>
              <a:cxnSpLocks/>
            </p:cNvCxnSpPr>
            <p:nvPr/>
          </p:nvCxnSpPr>
          <p:spPr>
            <a:xfrm>
              <a:off x="9239003" y="2090057"/>
              <a:ext cx="0" cy="3823854"/>
            </a:xfrm>
            <a:prstGeom prst="line">
              <a:avLst/>
            </a:prstGeom>
            <a:ln w="190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2" name="Straight Connector 21">
              <a:extLst>
                <a:ext uri="{FF2B5EF4-FFF2-40B4-BE49-F238E27FC236}">
                  <a16:creationId xmlns:a16="http://schemas.microsoft.com/office/drawing/2014/main" id="{0D1EC16F-EDE9-FB17-62AB-C425CF3AC7FC}"/>
                </a:ext>
                <a:ext uri="{C183D7F6-B498-43B3-948B-1728B52AA6E4}">
                  <adec:decorative xmlns:adec="http://schemas.microsoft.com/office/drawing/2017/decorative" val="1"/>
                </a:ext>
              </a:extLst>
            </p:cNvPr>
            <p:cNvCxnSpPr/>
            <p:nvPr/>
          </p:nvCxnSpPr>
          <p:spPr>
            <a:xfrm flipH="1">
              <a:off x="8550234" y="2090057"/>
              <a:ext cx="688769" cy="0"/>
            </a:xfrm>
            <a:prstGeom prst="line">
              <a:avLst/>
            </a:prstGeom>
            <a:ln w="190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3" name="Straight Connector 22">
              <a:extLst>
                <a:ext uri="{FF2B5EF4-FFF2-40B4-BE49-F238E27FC236}">
                  <a16:creationId xmlns:a16="http://schemas.microsoft.com/office/drawing/2014/main" id="{EBAB6A65-EA67-4934-232A-FBDB6C2271A8}"/>
                </a:ext>
                <a:ext uri="{C183D7F6-B498-43B3-948B-1728B52AA6E4}">
                  <adec:decorative xmlns:adec="http://schemas.microsoft.com/office/drawing/2017/decorative" val="1"/>
                </a:ext>
              </a:extLst>
            </p:cNvPr>
            <p:cNvCxnSpPr/>
            <p:nvPr/>
          </p:nvCxnSpPr>
          <p:spPr>
            <a:xfrm flipH="1">
              <a:off x="8573073" y="5899297"/>
              <a:ext cx="688769" cy="0"/>
            </a:xfrm>
            <a:prstGeom prst="line">
              <a:avLst/>
            </a:prstGeom>
            <a:ln w="190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8" name="Picture 7">
              <a:extLst>
                <a:ext uri="{FF2B5EF4-FFF2-40B4-BE49-F238E27FC236}">
                  <a16:creationId xmlns:a16="http://schemas.microsoft.com/office/drawing/2014/main" id="{32D1C2CA-2B27-107F-04E0-BC27C8BC5700}"/>
                </a:ext>
                <a:ext uri="{C183D7F6-B498-43B3-948B-1728B52AA6E4}">
                  <adec:decorative xmlns:adec="http://schemas.microsoft.com/office/drawing/2017/decorative" val="1"/>
                </a:ext>
              </a:extLst>
            </p:cNvPr>
            <p:cNvPicPr>
              <a:picLocks noChangeAspect="1"/>
            </p:cNvPicPr>
            <p:nvPr/>
          </p:nvPicPr>
          <p:blipFill>
            <a:blip r:embed="rId8" cstate="print">
              <a:extLst>
                <a:ext uri="{28A0092B-C50C-407E-A947-70E740481C1C}">
                  <a14:useLocalDpi xmlns:a14="http://schemas.microsoft.com/office/drawing/2010/main"/>
                </a:ext>
              </a:extLst>
            </a:blip>
            <a:srcRect/>
            <a:stretch/>
          </p:blipFill>
          <p:spPr>
            <a:xfrm>
              <a:off x="8788896" y="3412038"/>
              <a:ext cx="900355" cy="900355"/>
            </a:xfrm>
            <a:prstGeom prst="rect">
              <a:avLst/>
            </a:prstGeom>
          </p:spPr>
        </p:pic>
      </p:grpSp>
      <p:sp>
        <p:nvSpPr>
          <p:cNvPr id="2" name="Footer Placeholder 1">
            <a:extLst>
              <a:ext uri="{FF2B5EF4-FFF2-40B4-BE49-F238E27FC236}">
                <a16:creationId xmlns:a16="http://schemas.microsoft.com/office/drawing/2014/main" id="{330032B4-51C8-166A-695F-EB5FFCE7D033}"/>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415563"/>
                </a:solidFill>
                <a:effectLst/>
                <a:uLnTx/>
                <a:uFillTx/>
                <a:latin typeface="Arial" panose="020B0604020202020204"/>
                <a:ea typeface="+mn-ea"/>
                <a:cs typeface="+mn-cs"/>
              </a:rPr>
              <a:t>Staffordshire and Stoke-on-Trent Integrated Care Board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415563"/>
                </a:solidFill>
                <a:effectLst/>
                <a:uLnTx/>
                <a:uFillTx/>
                <a:latin typeface="Arial" panose="020B0604020202020204"/>
                <a:ea typeface="+mn-ea"/>
                <a:cs typeface="+mn-cs"/>
              </a:rPr>
              <a:t>
</a:t>
            </a:r>
            <a:endParaRPr kumimoji="0" lang="en-US" sz="1200" b="0" i="0" u="none" strike="noStrike" kern="1200" cap="none" spc="0" normalizeH="0" baseline="0" noProof="0" dirty="0">
              <a:ln>
                <a:noFill/>
              </a:ln>
              <a:solidFill>
                <a:srgbClr val="415563"/>
              </a:solidFill>
              <a:effectLst/>
              <a:uLnTx/>
              <a:uFillTx/>
              <a:latin typeface="Arial" panose="020B0604020202020204"/>
              <a:ea typeface="+mn-ea"/>
              <a:cs typeface="+mn-cs"/>
            </a:endParaRPr>
          </a:p>
        </p:txBody>
      </p:sp>
      <p:sp>
        <p:nvSpPr>
          <p:cNvPr id="9" name="TextBox 8">
            <a:extLst>
              <a:ext uri="{FF2B5EF4-FFF2-40B4-BE49-F238E27FC236}">
                <a16:creationId xmlns:a16="http://schemas.microsoft.com/office/drawing/2014/main" id="{E3C6606B-FBD4-AC7F-7C2A-50B65F0A775C}"/>
              </a:ext>
            </a:extLst>
          </p:cNvPr>
          <p:cNvSpPr txBox="1"/>
          <p:nvPr/>
        </p:nvSpPr>
        <p:spPr>
          <a:xfrm>
            <a:off x="9686611" y="3012668"/>
            <a:ext cx="1964259" cy="206210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chemeClr val="accent5"/>
                </a:solidFill>
                <a:effectLst/>
                <a:uLnTx/>
                <a:uFillTx/>
                <a:latin typeface="Arial" panose="020B0604020202020204"/>
                <a:ea typeface="+mn-ea"/>
                <a:cs typeface="+mn-cs"/>
              </a:rPr>
              <a:t>Underpinned by Population Health Management (PHM)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a:ea typeface="+mn-ea"/>
                <a:cs typeface="+mn-cs"/>
              </a:rPr>
              <a:t>Improve population health outcomes through intelligent decision making</a:t>
            </a:r>
          </a:p>
        </p:txBody>
      </p:sp>
      <p:sp>
        <p:nvSpPr>
          <p:cNvPr id="3" name="Slide Number Placeholder 2">
            <a:extLst>
              <a:ext uri="{FF2B5EF4-FFF2-40B4-BE49-F238E27FC236}">
                <a16:creationId xmlns:a16="http://schemas.microsoft.com/office/drawing/2014/main" id="{578C0A63-C187-054F-4D2A-BC5B8CD51AB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8E907E-315C-F745-8CA6-CE49E976B740}" type="slidenum">
              <a:rPr kumimoji="0" lang="en-US" sz="1200" b="0" i="0" u="none" strike="noStrike" kern="1200" cap="none" spc="0" normalizeH="0" baseline="0" noProof="0" smtClean="0">
                <a:ln>
                  <a:noFill/>
                </a:ln>
                <a:solidFill>
                  <a:srgbClr val="41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dirty="0">
              <a:ln>
                <a:noFill/>
              </a:ln>
              <a:solidFill>
                <a:srgbClr val="415563"/>
              </a:solidFill>
              <a:effectLst/>
              <a:uLnTx/>
              <a:uFillTx/>
              <a:latin typeface="Arial" panose="020B0604020202020204"/>
              <a:ea typeface="+mn-ea"/>
              <a:cs typeface="+mn-cs"/>
            </a:endParaRPr>
          </a:p>
        </p:txBody>
      </p:sp>
    </p:spTree>
    <p:extLst>
      <p:ext uri="{BB962C8B-B14F-4D97-AF65-F5344CB8AC3E}">
        <p14:creationId xmlns:p14="http://schemas.microsoft.com/office/powerpoint/2010/main" val="34650197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969383F-E68D-92C9-F804-5B63187367B8}"/>
              </a:ext>
            </a:extLst>
          </p:cNvPr>
          <p:cNvSpPr>
            <a:spLocks noGrp="1"/>
          </p:cNvSpPr>
          <p:nvPr>
            <p:ph type="title"/>
          </p:nvPr>
        </p:nvSpPr>
        <p:spPr/>
        <p:txBody>
          <a:bodyPr/>
          <a:lstStyle/>
          <a:p>
            <a:r>
              <a:rPr lang="en-GB" dirty="0"/>
              <a:t>Tackling Health Inequality &amp; Prevention</a:t>
            </a:r>
          </a:p>
        </p:txBody>
      </p:sp>
      <p:pic>
        <p:nvPicPr>
          <p:cNvPr id="17" name="Content Placeholder 16" descr="Map of Staffordshire and Stoke-on-Trent">
            <a:extLst>
              <a:ext uri="{FF2B5EF4-FFF2-40B4-BE49-F238E27FC236}">
                <a16:creationId xmlns:a16="http://schemas.microsoft.com/office/drawing/2014/main" id="{E6504726-09D5-F66C-CCC5-30D9A79D4E6B}"/>
              </a:ext>
            </a:extLst>
          </p:cNvPr>
          <p:cNvPicPr>
            <a:picLocks noGrp="1" noChangeAspect="1"/>
          </p:cNvPicPr>
          <p:nvPr>
            <p:ph idx="1"/>
          </p:nvPr>
        </p:nvPicPr>
        <p:blipFill rotWithShape="1">
          <a:blip r:embed="rId3" cstate="print">
            <a:extLst>
              <a:ext uri="{28A0092B-C50C-407E-A947-70E740481C1C}">
                <a14:useLocalDpi xmlns:a14="http://schemas.microsoft.com/office/drawing/2010/main"/>
              </a:ext>
            </a:extLst>
          </a:blip>
          <a:srcRect l="983"/>
          <a:stretch/>
        </p:blipFill>
        <p:spPr>
          <a:xfrm>
            <a:off x="779205" y="915377"/>
            <a:ext cx="5561451" cy="5434563"/>
          </a:xfrm>
        </p:spPr>
      </p:pic>
      <p:sp>
        <p:nvSpPr>
          <p:cNvPr id="12" name="TextBox 11">
            <a:extLst>
              <a:ext uri="{FF2B5EF4-FFF2-40B4-BE49-F238E27FC236}">
                <a16:creationId xmlns:a16="http://schemas.microsoft.com/office/drawing/2014/main" id="{9929C212-E75E-682B-89F9-CD713E8D0755}"/>
              </a:ext>
            </a:extLst>
          </p:cNvPr>
          <p:cNvSpPr txBox="1"/>
          <p:nvPr/>
        </p:nvSpPr>
        <p:spPr>
          <a:xfrm>
            <a:off x="1963907" y="5903841"/>
            <a:ext cx="2259106"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5EB8"/>
                </a:solidFill>
                <a:effectLst/>
                <a:uLnTx/>
                <a:uFillTx/>
                <a:latin typeface="Arial" panose="020B0604020202020204"/>
                <a:ea typeface="+mn-ea"/>
                <a:cs typeface="+mn-cs"/>
              </a:rPr>
              <a:t>* locality footprint</a:t>
            </a:r>
          </a:p>
        </p:txBody>
      </p:sp>
      <p:sp>
        <p:nvSpPr>
          <p:cNvPr id="7" name="Rectangle 6">
            <a:extLst>
              <a:ext uri="{FF2B5EF4-FFF2-40B4-BE49-F238E27FC236}">
                <a16:creationId xmlns:a16="http://schemas.microsoft.com/office/drawing/2014/main" id="{E465E75E-D9D2-BDAC-5983-FAEBB3CEA35B}"/>
              </a:ext>
              <a:ext uri="{C183D7F6-B498-43B3-948B-1728B52AA6E4}">
                <adec:decorative xmlns:adec="http://schemas.microsoft.com/office/drawing/2017/decorative" val="1"/>
              </a:ext>
            </a:extLst>
          </p:cNvPr>
          <p:cNvSpPr/>
          <p:nvPr/>
        </p:nvSpPr>
        <p:spPr>
          <a:xfrm>
            <a:off x="6400800" y="1485498"/>
            <a:ext cx="4952999" cy="1052052"/>
          </a:xfrm>
          <a:prstGeom prst="rect">
            <a:avLst/>
          </a:prstGeom>
          <a:solidFill>
            <a:schemeClr val="accent1">
              <a:alpha val="20000"/>
            </a:schemeClr>
          </a:solidFill>
        </p:spPr>
        <p:style>
          <a:lnRef idx="0">
            <a:schemeClr val="dk1">
              <a:hueOff val="0"/>
              <a:satOff val="0"/>
              <a:lumOff val="0"/>
              <a:alphaOff val="0"/>
            </a:schemeClr>
          </a:lnRef>
          <a:fillRef idx="1">
            <a:scrgbClr r="0" g="0" b="0"/>
          </a:fillRef>
          <a:effectRef idx="0">
            <a:schemeClr val="bg1">
              <a:lumMod val="95000"/>
              <a:hueOff val="0"/>
              <a:satOff val="0"/>
              <a:lumOff val="0"/>
              <a:alphaOff val="0"/>
            </a:schemeClr>
          </a:effectRef>
          <a:fontRef idx="minor">
            <a:schemeClr val="dk1">
              <a:hueOff val="0"/>
              <a:satOff val="0"/>
              <a:lumOff val="0"/>
              <a:alphaOff val="0"/>
            </a:schemeClr>
          </a:fontRef>
        </p:style>
        <p:txBody>
          <a:bodyPr/>
          <a:lstStyle/>
          <a:p>
            <a:endParaRPr lang="en-GB"/>
          </a:p>
        </p:txBody>
      </p:sp>
      <p:pic>
        <p:nvPicPr>
          <p:cNvPr id="23" name="Picture 22">
            <a:extLst>
              <a:ext uri="{FF2B5EF4-FFF2-40B4-BE49-F238E27FC236}">
                <a16:creationId xmlns:a16="http://schemas.microsoft.com/office/drawing/2014/main" id="{13557128-EAE7-DC49-D367-4F8EB5E2F7C2}"/>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541200" y="1602924"/>
            <a:ext cx="817200" cy="817200"/>
          </a:xfrm>
          <a:prstGeom prst="rect">
            <a:avLst/>
          </a:prstGeom>
        </p:spPr>
      </p:pic>
      <p:sp>
        <p:nvSpPr>
          <p:cNvPr id="30" name="TextBox 29">
            <a:extLst>
              <a:ext uri="{FF2B5EF4-FFF2-40B4-BE49-F238E27FC236}">
                <a16:creationId xmlns:a16="http://schemas.microsoft.com/office/drawing/2014/main" id="{C4B2A7F3-86EE-4BBE-67F6-72D64D3DA028}"/>
              </a:ext>
            </a:extLst>
          </p:cNvPr>
          <p:cNvSpPr txBox="1"/>
          <p:nvPr/>
        </p:nvSpPr>
        <p:spPr>
          <a:xfrm>
            <a:off x="7499950" y="1485497"/>
            <a:ext cx="3793706" cy="1051297"/>
          </a:xfrm>
          <a:prstGeom prst="rect">
            <a:avLst/>
          </a:prstGeom>
          <a:noFill/>
        </p:spPr>
        <p:txBody>
          <a:bodyPr wrap="square" rtlCol="0" anchor="ctr" anchorCtr="0">
            <a:noAutofit/>
          </a:bodyPr>
          <a:lstStyle/>
          <a:p>
            <a:r>
              <a:rPr lang="en-GB" sz="1800" kern="1200" dirty="0"/>
              <a:t>Working across our locality footprint* to support healthy neighbourhoods </a:t>
            </a:r>
            <a:endParaRPr lang="en-US" sz="1800" kern="1200" dirty="0"/>
          </a:p>
        </p:txBody>
      </p:sp>
      <p:sp>
        <p:nvSpPr>
          <p:cNvPr id="13" name="Rectangle 12">
            <a:extLst>
              <a:ext uri="{FF2B5EF4-FFF2-40B4-BE49-F238E27FC236}">
                <a16:creationId xmlns:a16="http://schemas.microsoft.com/office/drawing/2014/main" id="{559F5CE4-6999-4142-4868-F9B6D71F811D}"/>
              </a:ext>
              <a:ext uri="{C183D7F6-B498-43B3-948B-1728B52AA6E4}">
                <adec:decorative xmlns:adec="http://schemas.microsoft.com/office/drawing/2017/decorative" val="1"/>
              </a:ext>
            </a:extLst>
          </p:cNvPr>
          <p:cNvSpPr/>
          <p:nvPr/>
        </p:nvSpPr>
        <p:spPr>
          <a:xfrm>
            <a:off x="6400800" y="2698033"/>
            <a:ext cx="4952999" cy="1052052"/>
          </a:xfrm>
          <a:prstGeom prst="rect">
            <a:avLst/>
          </a:prstGeom>
          <a:solidFill>
            <a:schemeClr val="accent2">
              <a:alpha val="20000"/>
            </a:schemeClr>
          </a:solidFill>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txBody>
          <a:bodyPr/>
          <a:lstStyle/>
          <a:p>
            <a:endParaRPr lang="en-GB"/>
          </a:p>
        </p:txBody>
      </p:sp>
      <p:pic>
        <p:nvPicPr>
          <p:cNvPr id="25" name="Picture 24">
            <a:extLst>
              <a:ext uri="{FF2B5EF4-FFF2-40B4-BE49-F238E27FC236}">
                <a16:creationId xmlns:a16="http://schemas.microsoft.com/office/drawing/2014/main" id="{9BA0AF6B-1E29-598E-CF74-E1BEF43A800C}"/>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541200" y="2815459"/>
            <a:ext cx="817200" cy="817200"/>
          </a:xfrm>
          <a:prstGeom prst="rect">
            <a:avLst/>
          </a:prstGeom>
        </p:spPr>
      </p:pic>
      <p:sp>
        <p:nvSpPr>
          <p:cNvPr id="31" name="TextBox 30">
            <a:extLst>
              <a:ext uri="{FF2B5EF4-FFF2-40B4-BE49-F238E27FC236}">
                <a16:creationId xmlns:a16="http://schemas.microsoft.com/office/drawing/2014/main" id="{9356468D-BCC6-82E8-FDE1-C544C80D083F}"/>
              </a:ext>
            </a:extLst>
          </p:cNvPr>
          <p:cNvSpPr txBox="1"/>
          <p:nvPr/>
        </p:nvSpPr>
        <p:spPr>
          <a:xfrm>
            <a:off x="7499950" y="2697277"/>
            <a:ext cx="3793706" cy="1051297"/>
          </a:xfrm>
          <a:prstGeom prst="rect">
            <a:avLst/>
          </a:prstGeom>
          <a:noFill/>
        </p:spPr>
        <p:txBody>
          <a:bodyPr wrap="square" rtlCol="0" anchor="ctr" anchorCtr="0">
            <a:noAutofit/>
          </a:bodyPr>
          <a:lstStyle/>
          <a:p>
            <a:pPr marL="0" lvl="0" indent="0" algn="l" defTabSz="711200">
              <a:lnSpc>
                <a:spcPct val="100000"/>
              </a:lnSpc>
              <a:spcBef>
                <a:spcPct val="0"/>
              </a:spcBef>
              <a:spcAft>
                <a:spcPct val="35000"/>
              </a:spcAft>
              <a:buNone/>
            </a:pPr>
            <a:r>
              <a:rPr lang="en-GB" sz="1800" kern="1200" dirty="0"/>
              <a:t>Building on the wider determinants of health to create the environments for good health</a:t>
            </a:r>
            <a:endParaRPr lang="en-US" sz="1800" kern="1200" dirty="0"/>
          </a:p>
        </p:txBody>
      </p:sp>
      <p:sp>
        <p:nvSpPr>
          <p:cNvPr id="16" name="Rectangle 15">
            <a:extLst>
              <a:ext uri="{FF2B5EF4-FFF2-40B4-BE49-F238E27FC236}">
                <a16:creationId xmlns:a16="http://schemas.microsoft.com/office/drawing/2014/main" id="{0F40B925-B0AB-EEE8-526D-B1198E968F40}"/>
              </a:ext>
              <a:ext uri="{C183D7F6-B498-43B3-948B-1728B52AA6E4}">
                <adec:decorative xmlns:adec="http://schemas.microsoft.com/office/drawing/2017/decorative" val="1"/>
              </a:ext>
            </a:extLst>
          </p:cNvPr>
          <p:cNvSpPr/>
          <p:nvPr/>
        </p:nvSpPr>
        <p:spPr>
          <a:xfrm>
            <a:off x="6400800" y="3910568"/>
            <a:ext cx="4952999" cy="1052052"/>
          </a:xfrm>
          <a:prstGeom prst="rect">
            <a:avLst/>
          </a:prstGeom>
          <a:solidFill>
            <a:schemeClr val="accent4">
              <a:alpha val="25000"/>
            </a:schemeClr>
          </a:solidFill>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txBody>
          <a:bodyPr/>
          <a:lstStyle/>
          <a:p>
            <a:endParaRPr lang="en-GB"/>
          </a:p>
        </p:txBody>
      </p:sp>
      <p:pic>
        <p:nvPicPr>
          <p:cNvPr id="27" name="Picture 26">
            <a:extLst>
              <a:ext uri="{FF2B5EF4-FFF2-40B4-BE49-F238E27FC236}">
                <a16:creationId xmlns:a16="http://schemas.microsoft.com/office/drawing/2014/main" id="{84D381A1-51A0-3936-E82B-71685984B263}"/>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541200" y="4027994"/>
            <a:ext cx="817200" cy="817200"/>
          </a:xfrm>
          <a:prstGeom prst="rect">
            <a:avLst/>
          </a:prstGeom>
        </p:spPr>
      </p:pic>
      <p:sp>
        <p:nvSpPr>
          <p:cNvPr id="32" name="TextBox 31">
            <a:extLst>
              <a:ext uri="{FF2B5EF4-FFF2-40B4-BE49-F238E27FC236}">
                <a16:creationId xmlns:a16="http://schemas.microsoft.com/office/drawing/2014/main" id="{061C92BE-CC2D-E9D6-C6D1-EC1FE5577708}"/>
              </a:ext>
            </a:extLst>
          </p:cNvPr>
          <p:cNvSpPr txBox="1"/>
          <p:nvPr/>
        </p:nvSpPr>
        <p:spPr>
          <a:xfrm>
            <a:off x="7499950" y="3908301"/>
            <a:ext cx="3793706" cy="1051297"/>
          </a:xfrm>
          <a:prstGeom prst="rect">
            <a:avLst/>
          </a:prstGeom>
          <a:noFill/>
        </p:spPr>
        <p:txBody>
          <a:bodyPr wrap="square" rtlCol="0" anchor="ctr" anchorCtr="0">
            <a:noAutofit/>
          </a:bodyPr>
          <a:lstStyle/>
          <a:p>
            <a:pPr marL="0" lvl="0" indent="0" algn="l" defTabSz="711200">
              <a:lnSpc>
                <a:spcPct val="100000"/>
              </a:lnSpc>
              <a:spcBef>
                <a:spcPct val="0"/>
              </a:spcBef>
              <a:spcAft>
                <a:spcPct val="35000"/>
              </a:spcAft>
              <a:buNone/>
            </a:pPr>
            <a:r>
              <a:rPr lang="en-GB" sz="1800" kern="1200" dirty="0"/>
              <a:t>Supporting healthy lifestyle choices and preventative measures to promote health happy lives </a:t>
            </a:r>
            <a:endParaRPr lang="en-US" sz="1800" kern="1200" dirty="0"/>
          </a:p>
        </p:txBody>
      </p:sp>
      <p:sp>
        <p:nvSpPr>
          <p:cNvPr id="19" name="Rectangle 18">
            <a:extLst>
              <a:ext uri="{FF2B5EF4-FFF2-40B4-BE49-F238E27FC236}">
                <a16:creationId xmlns:a16="http://schemas.microsoft.com/office/drawing/2014/main" id="{2DCF6D59-F3AB-8108-C0BD-7C0A4D3C0D4A}"/>
              </a:ext>
              <a:ext uri="{C183D7F6-B498-43B3-948B-1728B52AA6E4}">
                <adec:decorative xmlns:adec="http://schemas.microsoft.com/office/drawing/2017/decorative" val="1"/>
              </a:ext>
            </a:extLst>
          </p:cNvPr>
          <p:cNvSpPr/>
          <p:nvPr/>
        </p:nvSpPr>
        <p:spPr>
          <a:xfrm>
            <a:off x="6400800" y="5123104"/>
            <a:ext cx="4952999" cy="1052052"/>
          </a:xfrm>
          <a:prstGeom prst="rect">
            <a:avLst/>
          </a:prstGeom>
          <a:solidFill>
            <a:schemeClr val="accent3">
              <a:alpha val="25000"/>
            </a:schemeClr>
          </a:solidFill>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txBody>
          <a:bodyPr/>
          <a:lstStyle/>
          <a:p>
            <a:endParaRPr lang="en-GB"/>
          </a:p>
        </p:txBody>
      </p:sp>
      <p:pic>
        <p:nvPicPr>
          <p:cNvPr id="29" name="Picture 28">
            <a:extLst>
              <a:ext uri="{FF2B5EF4-FFF2-40B4-BE49-F238E27FC236}">
                <a16:creationId xmlns:a16="http://schemas.microsoft.com/office/drawing/2014/main" id="{A12AB374-1F55-9368-3533-6E9E78E4B215}"/>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541200" y="5240530"/>
            <a:ext cx="817200" cy="817200"/>
          </a:xfrm>
          <a:prstGeom prst="rect">
            <a:avLst/>
          </a:prstGeom>
        </p:spPr>
      </p:pic>
      <p:sp>
        <p:nvSpPr>
          <p:cNvPr id="33" name="TextBox 32">
            <a:extLst>
              <a:ext uri="{FF2B5EF4-FFF2-40B4-BE49-F238E27FC236}">
                <a16:creationId xmlns:a16="http://schemas.microsoft.com/office/drawing/2014/main" id="{D371D518-FCCA-8F41-6E67-22060D532195}"/>
              </a:ext>
            </a:extLst>
          </p:cNvPr>
          <p:cNvSpPr txBox="1"/>
          <p:nvPr/>
        </p:nvSpPr>
        <p:spPr>
          <a:xfrm>
            <a:off x="7499950" y="5123859"/>
            <a:ext cx="3793706" cy="1051297"/>
          </a:xfrm>
          <a:prstGeom prst="rect">
            <a:avLst/>
          </a:prstGeom>
          <a:noFill/>
        </p:spPr>
        <p:txBody>
          <a:bodyPr wrap="square" rtlCol="0" anchor="ctr" anchorCtr="0">
            <a:noAutofit/>
          </a:bodyPr>
          <a:lstStyle/>
          <a:p>
            <a:pPr marL="0" lvl="0" indent="0" algn="l" defTabSz="711200">
              <a:lnSpc>
                <a:spcPct val="100000"/>
              </a:lnSpc>
              <a:spcBef>
                <a:spcPct val="0"/>
              </a:spcBef>
              <a:spcAft>
                <a:spcPct val="35000"/>
              </a:spcAft>
              <a:buNone/>
            </a:pPr>
            <a:r>
              <a:rPr lang="en-GB" sz="1800" kern="1200" dirty="0"/>
              <a:t>Creating joined up teams to provide better access, experience and outcomes</a:t>
            </a:r>
            <a:endParaRPr lang="en-US" sz="1800" kern="1200" dirty="0"/>
          </a:p>
        </p:txBody>
      </p:sp>
      <p:sp>
        <p:nvSpPr>
          <p:cNvPr id="4" name="Footer Placeholder 3">
            <a:extLst>
              <a:ext uri="{FF2B5EF4-FFF2-40B4-BE49-F238E27FC236}">
                <a16:creationId xmlns:a16="http://schemas.microsoft.com/office/drawing/2014/main" id="{CD0AED00-0F5B-AEF8-2B59-85BEA9AF0B0B}"/>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415563"/>
                </a:solidFill>
                <a:effectLst/>
                <a:uLnTx/>
                <a:uFillTx/>
                <a:latin typeface="Arial" panose="020B0604020202020204"/>
                <a:ea typeface="+mn-ea"/>
                <a:cs typeface="+mn-cs"/>
              </a:rPr>
              <a:t>Staffordshire and Stoke-on-Trent Integrated Care System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415563"/>
                </a:solidFill>
                <a:effectLst/>
                <a:uLnTx/>
                <a:uFillTx/>
                <a:latin typeface="Arial" panose="020B0604020202020204"/>
                <a:ea typeface="+mn-ea"/>
                <a:cs typeface="+mn-cs"/>
              </a:rPr>
              <a:t>
</a:t>
            </a:r>
            <a:endParaRPr kumimoji="0" lang="en-US" sz="1200" b="0" i="0" u="none" strike="noStrike" kern="1200" cap="none" spc="0" normalizeH="0" baseline="0" noProof="0" dirty="0">
              <a:ln>
                <a:noFill/>
              </a:ln>
              <a:solidFill>
                <a:srgbClr val="415563"/>
              </a:solidFill>
              <a:effectLst/>
              <a:uLnTx/>
              <a:uFillTx/>
              <a:latin typeface="Arial" panose="020B0604020202020204"/>
              <a:ea typeface="+mn-ea"/>
              <a:cs typeface="+mn-cs"/>
            </a:endParaRPr>
          </a:p>
        </p:txBody>
      </p:sp>
      <p:sp>
        <p:nvSpPr>
          <p:cNvPr id="5" name="Slide Number Placeholder 4">
            <a:extLst>
              <a:ext uri="{FF2B5EF4-FFF2-40B4-BE49-F238E27FC236}">
                <a16:creationId xmlns:a16="http://schemas.microsoft.com/office/drawing/2014/main" id="{33B37A10-16DE-2180-25DD-80032A7E6E1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8E907E-315C-F745-8CA6-CE49E976B740}" type="slidenum">
              <a:rPr kumimoji="0" lang="en-US" sz="1200" b="0" i="0" u="none" strike="noStrike" kern="1200" cap="none" spc="0" normalizeH="0" baseline="0" noProof="0" smtClean="0">
                <a:ln>
                  <a:noFill/>
                </a:ln>
                <a:solidFill>
                  <a:srgbClr val="415563"/>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srgbClr val="415563"/>
              </a:solidFill>
              <a:effectLst/>
              <a:uLnTx/>
              <a:uFillTx/>
              <a:latin typeface="Arial" panose="020B0604020202020204"/>
              <a:ea typeface="+mn-ea"/>
              <a:cs typeface="+mn-cs"/>
            </a:endParaRPr>
          </a:p>
        </p:txBody>
      </p:sp>
    </p:spTree>
    <p:extLst>
      <p:ext uri="{BB962C8B-B14F-4D97-AF65-F5344CB8AC3E}">
        <p14:creationId xmlns:p14="http://schemas.microsoft.com/office/powerpoint/2010/main" val="3897592507"/>
      </p:ext>
    </p:extLst>
  </p:cSld>
  <p:clrMapOvr>
    <a:masterClrMapping/>
  </p:clrMapOvr>
  <p:extLst>
    <p:ext uri="{6950BFC3-D8DA-4A85-94F7-54DA5524770B}">
      <p188:commentRel xmlns:p188="http://schemas.microsoft.com/office/powerpoint/2018/8/main" r:id="rId2"/>
    </p:ext>
  </p:extLs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B03E7-A668-7AC1-6211-E03A3ECECD0F}"/>
              </a:ext>
            </a:extLst>
          </p:cNvPr>
          <p:cNvSpPr>
            <a:spLocks noGrp="1"/>
          </p:cNvSpPr>
          <p:nvPr>
            <p:ph type="title"/>
          </p:nvPr>
        </p:nvSpPr>
        <p:spPr>
          <a:xfrm>
            <a:off x="838200" y="365125"/>
            <a:ext cx="4622800" cy="854075"/>
          </a:xfrm>
        </p:spPr>
        <p:txBody>
          <a:bodyPr>
            <a:noAutofit/>
          </a:bodyPr>
          <a:lstStyle/>
          <a:p>
            <a:r>
              <a:rPr lang="en-GB" sz="2800" dirty="0"/>
              <a:t>Working in the community with our VCSE Partners</a:t>
            </a:r>
          </a:p>
        </p:txBody>
      </p:sp>
      <p:pic>
        <p:nvPicPr>
          <p:cNvPr id="1028" name="Picture 4" descr="Community Health Champions logo">
            <a:extLst>
              <a:ext uri="{FF2B5EF4-FFF2-40B4-BE49-F238E27FC236}">
                <a16:creationId xmlns:a16="http://schemas.microsoft.com/office/drawing/2014/main" id="{E580C12C-CB69-ACAB-5285-19487B83B451}"/>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197100" y="1446957"/>
            <a:ext cx="1905000" cy="1684020"/>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a:extLst>
              <a:ext uri="{FF2B5EF4-FFF2-40B4-BE49-F238E27FC236}">
                <a16:creationId xmlns:a16="http://schemas.microsoft.com/office/drawing/2014/main" id="{F2BBDF1E-9A71-34A5-DFFE-A788985CB9BF}"/>
              </a:ext>
            </a:extLst>
          </p:cNvPr>
          <p:cNvSpPr>
            <a:spLocks noGrp="1"/>
          </p:cNvSpPr>
          <p:nvPr>
            <p:ph sz="half" idx="1"/>
          </p:nvPr>
        </p:nvSpPr>
        <p:spPr>
          <a:xfrm>
            <a:off x="838200" y="3533775"/>
            <a:ext cx="5257800" cy="2643188"/>
          </a:xfrm>
        </p:spPr>
        <p:txBody>
          <a:bodyPr>
            <a:normAutofit/>
          </a:bodyPr>
          <a:lstStyle/>
          <a:p>
            <a:pPr marL="0" indent="0" algn="l">
              <a:buNone/>
            </a:pPr>
            <a:r>
              <a:rPr lang="en-GB" sz="2000" b="1" i="0" dirty="0">
                <a:solidFill>
                  <a:srgbClr val="425563"/>
                </a:solidFill>
                <a:effectLst/>
                <a:highlight>
                  <a:srgbClr val="FFFFFF"/>
                </a:highlight>
                <a:latin typeface="+mn-lt"/>
                <a:ea typeface="Calibri" panose="020F0502020204030204" pitchFamily="34" charset="0"/>
                <a:cs typeface="Calibri" panose="020F0502020204030204" pitchFamily="34" charset="0"/>
              </a:rPr>
              <a:t>Community Health Champions are local volunteers who help improve the health and wellbeing of people in Stoke-on-Trent.</a:t>
            </a:r>
            <a:endParaRPr lang="en-GB" sz="2000" b="0" i="0" dirty="0">
              <a:solidFill>
                <a:srgbClr val="425563"/>
              </a:solidFill>
              <a:effectLst/>
              <a:highlight>
                <a:srgbClr val="FFFFFF"/>
              </a:highlight>
              <a:latin typeface="+mn-lt"/>
              <a:ea typeface="Calibri" panose="020F0502020204030204" pitchFamily="34" charset="0"/>
              <a:cs typeface="Calibri" panose="020F0502020204030204" pitchFamily="34" charset="0"/>
            </a:endParaRPr>
          </a:p>
          <a:p>
            <a:pPr marL="0" indent="0" algn="l">
              <a:buNone/>
            </a:pPr>
            <a:r>
              <a:rPr lang="en-GB" sz="2000" b="0" i="0" dirty="0">
                <a:solidFill>
                  <a:srgbClr val="425563"/>
                </a:solidFill>
                <a:effectLst/>
                <a:highlight>
                  <a:srgbClr val="FFFFFF"/>
                </a:highlight>
                <a:latin typeface="+mn-lt"/>
                <a:ea typeface="Calibri" panose="020F0502020204030204" pitchFamily="34" charset="0"/>
                <a:cs typeface="Calibri" panose="020F0502020204030204" pitchFamily="34" charset="0"/>
              </a:rPr>
              <a:t>Our network of Community Health Champions are well informed. The project aims to help people better understand health issues and to share clear and accurate health information in their communities.</a:t>
            </a:r>
          </a:p>
          <a:p>
            <a:endParaRPr lang="en-GB" sz="2000" dirty="0">
              <a:latin typeface="Calibri" panose="020F0502020204030204" pitchFamily="34" charset="0"/>
              <a:ea typeface="Calibri" panose="020F0502020204030204" pitchFamily="34" charset="0"/>
              <a:cs typeface="Calibri" panose="020F0502020204030204" pitchFamily="34" charset="0"/>
            </a:endParaRPr>
          </a:p>
        </p:txBody>
      </p:sp>
      <p:pic>
        <p:nvPicPr>
          <p:cNvPr id="1030" name="Picture 6" descr="Support Staffordshire logo">
            <a:extLst>
              <a:ext uri="{FF2B5EF4-FFF2-40B4-BE49-F238E27FC236}">
                <a16:creationId xmlns:a16="http://schemas.microsoft.com/office/drawing/2014/main" id="{177E7F7E-237C-EDBC-3B09-E90E180239F6}"/>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613652" y="694134"/>
            <a:ext cx="2857500" cy="1050131"/>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8">
            <a:extLst>
              <a:ext uri="{FF2B5EF4-FFF2-40B4-BE49-F238E27FC236}">
                <a16:creationId xmlns:a16="http://schemas.microsoft.com/office/drawing/2014/main" id="{6C345781-27F2-7546-587B-D9EE405186ED}"/>
              </a:ext>
            </a:extLst>
          </p:cNvPr>
          <p:cNvSpPr>
            <a:spLocks noGrp="1"/>
          </p:cNvSpPr>
          <p:nvPr>
            <p:ph sz="half" idx="2"/>
          </p:nvPr>
        </p:nvSpPr>
        <p:spPr>
          <a:xfrm>
            <a:off x="7137400" y="2288967"/>
            <a:ext cx="4622800" cy="3028950"/>
          </a:xfrm>
        </p:spPr>
        <p:txBody>
          <a:bodyPr>
            <a:normAutofit/>
          </a:bodyPr>
          <a:lstStyle/>
          <a:p>
            <a:pPr marL="0" indent="0">
              <a:buNone/>
            </a:pPr>
            <a:r>
              <a:rPr lang="en-GB" sz="2000" b="1" i="0" dirty="0">
                <a:effectLst/>
                <a:latin typeface="+mn-lt"/>
                <a:ea typeface="Calibri" panose="020F0502020204030204" pitchFamily="34" charset="0"/>
                <a:cs typeface="Calibri" panose="020F0502020204030204" pitchFamily="34" charset="0"/>
              </a:rPr>
              <a:t>Support Staffordshire’s Community Connectors are on a mission to eradicate health inequalities.</a:t>
            </a:r>
          </a:p>
          <a:p>
            <a:pPr marL="0" indent="0">
              <a:buNone/>
            </a:pPr>
            <a:r>
              <a:rPr lang="en-GB" sz="2000" b="0" i="0" dirty="0">
                <a:effectLst/>
                <a:latin typeface="+mn-lt"/>
                <a:ea typeface="Calibri" panose="020F0502020204030204" pitchFamily="34" charset="0"/>
                <a:cs typeface="Calibri" panose="020F0502020204030204" pitchFamily="34" charset="0"/>
              </a:rPr>
              <a:t>The </a:t>
            </a:r>
            <a:r>
              <a:rPr lang="en-GB" sz="2000" dirty="0">
                <a:latin typeface="+mn-lt"/>
                <a:ea typeface="Calibri" panose="020F0502020204030204" pitchFamily="34" charset="0"/>
                <a:cs typeface="Calibri" panose="020F0502020204030204" pitchFamily="34" charset="0"/>
              </a:rPr>
              <a:t>C</a:t>
            </a:r>
            <a:r>
              <a:rPr lang="en-GB" sz="2000" b="0" i="0" dirty="0">
                <a:effectLst/>
                <a:latin typeface="+mn-lt"/>
                <a:ea typeface="Calibri" panose="020F0502020204030204" pitchFamily="34" charset="0"/>
                <a:cs typeface="Calibri" panose="020F0502020204030204" pitchFamily="34" charset="0"/>
              </a:rPr>
              <a:t>ommunity Connectors are out and about, listening to the community and helping the community to build action plans and improve engagement with the health services locally available.</a:t>
            </a:r>
            <a:endParaRPr lang="en-GB" sz="2000" dirty="0">
              <a:latin typeface="+mn-lt"/>
              <a:ea typeface="Calibri" panose="020F0502020204030204" pitchFamily="34" charset="0"/>
              <a:cs typeface="Calibri" panose="020F0502020204030204" pitchFamily="34" charset="0"/>
            </a:endParaRPr>
          </a:p>
        </p:txBody>
      </p:sp>
      <p:sp>
        <p:nvSpPr>
          <p:cNvPr id="4" name="Footer Placeholder 3">
            <a:extLst>
              <a:ext uri="{FF2B5EF4-FFF2-40B4-BE49-F238E27FC236}">
                <a16:creationId xmlns:a16="http://schemas.microsoft.com/office/drawing/2014/main" id="{B77A8CD8-7DEE-480B-F6AE-971DB123F8DA}"/>
              </a:ext>
            </a:extLst>
          </p:cNvPr>
          <p:cNvSpPr>
            <a:spLocks noGrp="1"/>
          </p:cNvSpPr>
          <p:nvPr>
            <p:ph type="ftr" sz="quarter" idx="11"/>
          </p:nvPr>
        </p:nvSpPr>
        <p:spPr/>
        <p:txBody>
          <a:bodyPr/>
          <a:lstStyle/>
          <a:p>
            <a:r>
              <a:rPr lang="en-US"/>
              <a:t>Staffordshire and Stoke-on-Trent Integrated Care System</a:t>
            </a:r>
          </a:p>
          <a:p>
            <a:r>
              <a:rPr lang="en-US"/>
              <a:t>
</a:t>
            </a:r>
            <a:endParaRPr lang="en-US" dirty="0"/>
          </a:p>
        </p:txBody>
      </p:sp>
      <p:sp>
        <p:nvSpPr>
          <p:cNvPr id="5" name="Slide Number Placeholder 4">
            <a:extLst>
              <a:ext uri="{FF2B5EF4-FFF2-40B4-BE49-F238E27FC236}">
                <a16:creationId xmlns:a16="http://schemas.microsoft.com/office/drawing/2014/main" id="{CF6341D5-3F8F-4D3A-91B7-617CDC9D8276}"/>
              </a:ext>
            </a:extLst>
          </p:cNvPr>
          <p:cNvSpPr>
            <a:spLocks noGrp="1"/>
          </p:cNvSpPr>
          <p:nvPr>
            <p:ph type="sldNum" sz="quarter" idx="4294967295"/>
          </p:nvPr>
        </p:nvSpPr>
        <p:spPr>
          <a:xfrm>
            <a:off x="11440562" y="6453853"/>
            <a:ext cx="2743200" cy="276225"/>
          </a:xfrm>
          <a:prstGeom prst="rect">
            <a:avLst/>
          </a:prstGeom>
        </p:spPr>
        <p:txBody>
          <a:bodyPr/>
          <a:lstStyle/>
          <a:p>
            <a:fld id="{CD8E907E-315C-F745-8CA6-CE49E976B740}" type="slidenum">
              <a:rPr lang="en-US" sz="1200" smtClean="0">
                <a:solidFill>
                  <a:schemeClr val="bg1"/>
                </a:solidFill>
              </a:rPr>
              <a:pPr/>
              <a:t>52</a:t>
            </a:fld>
            <a:endParaRPr lang="en-US" sz="1200" dirty="0">
              <a:solidFill>
                <a:schemeClr val="bg1"/>
              </a:solidFill>
            </a:endParaRPr>
          </a:p>
        </p:txBody>
      </p:sp>
    </p:spTree>
    <p:extLst>
      <p:ext uri="{BB962C8B-B14F-4D97-AF65-F5344CB8AC3E}">
        <p14:creationId xmlns:p14="http://schemas.microsoft.com/office/powerpoint/2010/main" val="42290988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AECDF-253B-EC7B-B819-95CEAA917697}"/>
              </a:ext>
            </a:extLst>
          </p:cNvPr>
          <p:cNvSpPr>
            <a:spLocks noGrp="1"/>
          </p:cNvSpPr>
          <p:nvPr>
            <p:ph type="title"/>
          </p:nvPr>
        </p:nvSpPr>
        <p:spPr/>
        <p:txBody>
          <a:bodyPr>
            <a:noAutofit/>
          </a:bodyPr>
          <a:lstStyle/>
          <a:p>
            <a:r>
              <a:rPr lang="en-GB" sz="3600" dirty="0"/>
              <a:t>Q&amp;A open session</a:t>
            </a:r>
          </a:p>
        </p:txBody>
      </p:sp>
      <p:sp>
        <p:nvSpPr>
          <p:cNvPr id="3" name="Picture Placeholder 2">
            <a:extLst>
              <a:ext uri="{FF2B5EF4-FFF2-40B4-BE49-F238E27FC236}">
                <a16:creationId xmlns:a16="http://schemas.microsoft.com/office/drawing/2014/main" id="{78284CFD-4AF1-D0FF-A586-6FBC187FCDE8}"/>
              </a:ext>
            </a:extLst>
          </p:cNvPr>
          <p:cNvSpPr>
            <a:spLocks noGrp="1"/>
          </p:cNvSpPr>
          <p:nvPr>
            <p:ph type="pic" sz="quarter" idx="16"/>
          </p:nvPr>
        </p:nvSpPr>
        <p:spPr>
          <a:xfrm>
            <a:off x="838200" y="1825625"/>
            <a:ext cx="5645727" cy="4362450"/>
          </a:xfrm>
        </p:spPr>
        <p:txBody>
          <a:bodyPr>
            <a:normAutofit/>
          </a:bodyPr>
          <a:lstStyle/>
          <a:p>
            <a:pPr>
              <a:lnSpc>
                <a:spcPct val="120000"/>
              </a:lnSpc>
              <a:spcAft>
                <a:spcPts val="600"/>
              </a:spcAft>
            </a:pPr>
            <a:r>
              <a:rPr lang="en-US" sz="2400">
                <a:solidFill>
                  <a:srgbClr val="475C6D"/>
                </a:solidFill>
                <a:latin typeface="Arial" panose="020B0604020202020204" pitchFamily="34" charset="0"/>
                <a:ea typeface="Calibri" panose="020F0502020204030204" pitchFamily="34" charset="0"/>
              </a:rPr>
              <a:t>Questions submitted via email in advance of the meeting will be addressed by the Chair during this session.</a:t>
            </a:r>
          </a:p>
          <a:p>
            <a:pPr>
              <a:lnSpc>
                <a:spcPct val="120000"/>
              </a:lnSpc>
              <a:spcAft>
                <a:spcPts val="600"/>
              </a:spcAft>
            </a:pPr>
            <a:r>
              <a:rPr lang="en-US" sz="2400">
                <a:solidFill>
                  <a:srgbClr val="475C6D"/>
                </a:solidFill>
                <a:latin typeface="Arial" panose="020B0604020202020204" pitchFamily="34" charset="0"/>
                <a:ea typeface="Calibri" panose="020F0502020204030204" pitchFamily="34" charset="0"/>
              </a:rPr>
              <a:t>Please ‘raise your hand’ on Teams if you would like to ask a question now.</a:t>
            </a:r>
          </a:p>
        </p:txBody>
      </p:sp>
      <p:sp>
        <p:nvSpPr>
          <p:cNvPr id="4" name="Footer Placeholder 3">
            <a:extLst>
              <a:ext uri="{FF2B5EF4-FFF2-40B4-BE49-F238E27FC236}">
                <a16:creationId xmlns:a16="http://schemas.microsoft.com/office/drawing/2014/main" id="{E13D2925-76DE-118B-439F-70B7F994A7C7}"/>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5" name="Slide Number Placeholder 4">
            <a:extLst>
              <a:ext uri="{FF2B5EF4-FFF2-40B4-BE49-F238E27FC236}">
                <a16:creationId xmlns:a16="http://schemas.microsoft.com/office/drawing/2014/main" id="{9BE34E5C-C9A9-2B68-AE05-9C483BA3C946}"/>
              </a:ext>
            </a:extLst>
          </p:cNvPr>
          <p:cNvSpPr>
            <a:spLocks noGrp="1"/>
          </p:cNvSpPr>
          <p:nvPr>
            <p:ph type="sldNum" sz="quarter" idx="12"/>
          </p:nvPr>
        </p:nvSpPr>
        <p:spPr/>
        <p:txBody>
          <a:bodyPr/>
          <a:lstStyle/>
          <a:p>
            <a:fld id="{CD8E907E-315C-F745-8CA6-CE49E976B740}" type="slidenum">
              <a:rPr lang="en-US" smtClean="0"/>
              <a:pPr/>
              <a:t>53</a:t>
            </a:fld>
            <a:endParaRPr lang="en-US"/>
          </a:p>
        </p:txBody>
      </p:sp>
      <p:sp>
        <p:nvSpPr>
          <p:cNvPr id="6" name="Oval 5">
            <a:extLst>
              <a:ext uri="{FF2B5EF4-FFF2-40B4-BE49-F238E27FC236}">
                <a16:creationId xmlns:a16="http://schemas.microsoft.com/office/drawing/2014/main" id="{8E5D7001-72DF-8BD4-F5AC-69F784C7F891}"/>
              </a:ext>
              <a:ext uri="{C183D7F6-B498-43B3-948B-1728B52AA6E4}">
                <adec:decorative xmlns:adec="http://schemas.microsoft.com/office/drawing/2017/decorative" val="1"/>
              </a:ext>
            </a:extLst>
          </p:cNvPr>
          <p:cNvSpPr/>
          <p:nvPr/>
        </p:nvSpPr>
        <p:spPr>
          <a:xfrm>
            <a:off x="7481958" y="1690688"/>
            <a:ext cx="2828422" cy="2828422"/>
          </a:xfrm>
          <a:prstGeom prst="ellipse">
            <a:avLst/>
          </a:prstGeom>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13B8D2C0-8A8A-23B8-EFEC-B4BD9D228BEA}"/>
              </a:ext>
              <a:ext uri="{C183D7F6-B498-43B3-948B-1728B52AA6E4}">
                <adec:decorative xmlns:adec="http://schemas.microsoft.com/office/drawing/2017/decorative" val="1"/>
              </a:ext>
            </a:extLst>
          </p:cNvPr>
          <p:cNvSpPr/>
          <p:nvPr/>
        </p:nvSpPr>
        <p:spPr>
          <a:xfrm>
            <a:off x="9967190" y="4375860"/>
            <a:ext cx="1430482" cy="1430482"/>
          </a:xfrm>
          <a:prstGeom prst="ellipse">
            <a:avLst/>
          </a:prstGeom>
          <a:solidFill>
            <a:srgbClr val="002F86"/>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C103566C-E434-AAC0-D414-D5DC336A9C8C}"/>
              </a:ext>
              <a:ext uri="{C183D7F6-B498-43B3-948B-1728B52AA6E4}">
                <adec:decorative xmlns:adec="http://schemas.microsoft.com/office/drawing/2017/decorative" val="1"/>
              </a:ext>
            </a:extLst>
          </p:cNvPr>
          <p:cNvSpPr/>
          <p:nvPr/>
        </p:nvSpPr>
        <p:spPr>
          <a:xfrm>
            <a:off x="10582671" y="1370327"/>
            <a:ext cx="1030071" cy="1030071"/>
          </a:xfrm>
          <a:prstGeom prst="ellipse">
            <a:avLst/>
          </a:prstGeom>
          <a:solidFill>
            <a:srgbClr val="02A399"/>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601540C-9C02-690B-C37D-962EA4F953B7}"/>
              </a:ext>
              <a:ext uri="{C183D7F6-B498-43B3-948B-1728B52AA6E4}">
                <adec:decorative xmlns:adec="http://schemas.microsoft.com/office/drawing/2017/decorative" val="1"/>
              </a:ext>
            </a:extLst>
          </p:cNvPr>
          <p:cNvSpPr/>
          <p:nvPr/>
        </p:nvSpPr>
        <p:spPr>
          <a:xfrm>
            <a:off x="9880634" y="590365"/>
            <a:ext cx="590155" cy="590155"/>
          </a:xfrm>
          <a:prstGeom prst="ellipse">
            <a:avLst/>
          </a:prstGeom>
          <a:solidFill>
            <a:srgbClr val="005EB8"/>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0DD0481B-3353-2C38-E459-D8D9C994335A}"/>
              </a:ext>
              <a:ext uri="{C183D7F6-B498-43B3-948B-1728B52AA6E4}">
                <adec:decorative xmlns:adec="http://schemas.microsoft.com/office/drawing/2017/decorative" val="1"/>
              </a:ext>
            </a:extLst>
          </p:cNvPr>
          <p:cNvSpPr/>
          <p:nvPr/>
        </p:nvSpPr>
        <p:spPr>
          <a:xfrm>
            <a:off x="8784484" y="5411842"/>
            <a:ext cx="590155" cy="590155"/>
          </a:xfrm>
          <a:prstGeom prst="ellipse">
            <a:avLst/>
          </a:prstGeom>
          <a:solidFill>
            <a:srgbClr val="02A399"/>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698E5EFB-751D-5A17-F409-9953D8E8EAE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404668" y="1561135"/>
            <a:ext cx="2983002" cy="2983002"/>
          </a:xfrm>
          <a:prstGeom prst="rect">
            <a:avLst/>
          </a:prstGeom>
        </p:spPr>
      </p:pic>
      <p:pic>
        <p:nvPicPr>
          <p:cNvPr id="13" name="Picture 12">
            <a:extLst>
              <a:ext uri="{FF2B5EF4-FFF2-40B4-BE49-F238E27FC236}">
                <a16:creationId xmlns:a16="http://schemas.microsoft.com/office/drawing/2014/main" id="{B9F15853-5609-28C0-4BE5-819836ED4EA3}"/>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982200" y="4396325"/>
            <a:ext cx="1343822" cy="1343822"/>
          </a:xfrm>
          <a:prstGeom prst="rect">
            <a:avLst/>
          </a:prstGeom>
        </p:spPr>
      </p:pic>
    </p:spTree>
    <p:extLst>
      <p:ext uri="{BB962C8B-B14F-4D97-AF65-F5344CB8AC3E}">
        <p14:creationId xmlns:p14="http://schemas.microsoft.com/office/powerpoint/2010/main" val="414973214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46080A6-801B-9D4E-6D4F-51D2F3878EE2}"/>
              </a:ext>
            </a:extLst>
          </p:cNvPr>
          <p:cNvSpPr>
            <a:spLocks noGrp="1"/>
          </p:cNvSpPr>
          <p:nvPr>
            <p:ph type="title"/>
          </p:nvPr>
        </p:nvSpPr>
        <p:spPr>
          <a:xfrm>
            <a:off x="838200" y="365126"/>
            <a:ext cx="10515599" cy="2938462"/>
          </a:xfrm>
        </p:spPr>
        <p:txBody>
          <a:bodyPr>
            <a:noAutofit/>
          </a:bodyPr>
          <a:lstStyle/>
          <a:p>
            <a:pPr>
              <a:spcAft>
                <a:spcPts val="1800"/>
              </a:spcAft>
            </a:pPr>
            <a:r>
              <a:rPr lang="en-GB" sz="3600" b="1" i="0" dirty="0"/>
              <a:t>Thank you for attending </a:t>
            </a:r>
            <a:br>
              <a:rPr lang="en-GB" sz="3600" b="1" i="0" dirty="0"/>
            </a:br>
            <a:r>
              <a:rPr lang="en-GB" sz="3600" b="1" i="0" dirty="0"/>
              <a:t>Staffordshire and Stoke-on-Trent </a:t>
            </a:r>
            <a:br>
              <a:rPr lang="en-GB" sz="3600" b="1" i="0" dirty="0"/>
            </a:br>
            <a:r>
              <a:rPr lang="en-GB" sz="3600" b="1" i="0" dirty="0"/>
              <a:t>Integrated Care Board’s </a:t>
            </a:r>
            <a:br>
              <a:rPr lang="en-GB" sz="3600" b="1" i="0" dirty="0"/>
            </a:br>
            <a:r>
              <a:rPr lang="en-GB" sz="3600" b="1" i="0" dirty="0"/>
              <a:t>Annual General Meeting </a:t>
            </a:r>
            <a:br>
              <a:rPr lang="en-GB" sz="3600" b="1" i="0" dirty="0"/>
            </a:br>
            <a:br>
              <a:rPr lang="en-GB" sz="3600" b="1" i="0" dirty="0"/>
            </a:br>
            <a:r>
              <a:rPr lang="en-GB" sz="1800" b="1" i="0" dirty="0"/>
              <a:t>A recording of this meeting will be available on our website.</a:t>
            </a:r>
            <a:endParaRPr lang="en-GB" b="1" i="0" dirty="0"/>
          </a:p>
        </p:txBody>
      </p:sp>
      <p:sp>
        <p:nvSpPr>
          <p:cNvPr id="2" name="Footer Placeholder 1">
            <a:extLst>
              <a:ext uri="{FF2B5EF4-FFF2-40B4-BE49-F238E27FC236}">
                <a16:creationId xmlns:a16="http://schemas.microsoft.com/office/drawing/2014/main" id="{AB315EDF-DF6C-2E3B-3068-D9B3D478E5F4}"/>
              </a:ext>
            </a:extLst>
          </p:cNvPr>
          <p:cNvSpPr>
            <a:spLocks noGrp="1"/>
          </p:cNvSpPr>
          <p:nvPr>
            <p:ph type="ftr" sz="quarter" idx="13"/>
          </p:nvPr>
        </p:nvSpPr>
        <p:spPr/>
        <p:txBody>
          <a:bodyPr/>
          <a:lstStyle/>
          <a:p>
            <a:r>
              <a:rPr lang="en-US"/>
              <a:t>Staffordshire and Stoke-on-Trent Integrated Care Board</a:t>
            </a:r>
          </a:p>
          <a:p>
            <a:r>
              <a:rPr lang="en-US"/>
              <a:t>
</a:t>
            </a:r>
          </a:p>
        </p:txBody>
      </p:sp>
      <p:sp>
        <p:nvSpPr>
          <p:cNvPr id="3" name="Slide Number Placeholder 2">
            <a:extLst>
              <a:ext uri="{FF2B5EF4-FFF2-40B4-BE49-F238E27FC236}">
                <a16:creationId xmlns:a16="http://schemas.microsoft.com/office/drawing/2014/main" id="{A025FF60-6024-33DF-540B-AB1E1350B707}"/>
              </a:ext>
            </a:extLst>
          </p:cNvPr>
          <p:cNvSpPr>
            <a:spLocks noGrp="1"/>
          </p:cNvSpPr>
          <p:nvPr>
            <p:ph type="sldNum" sz="quarter" idx="14"/>
          </p:nvPr>
        </p:nvSpPr>
        <p:spPr/>
        <p:txBody>
          <a:bodyPr/>
          <a:lstStyle/>
          <a:p>
            <a:fld id="{CD8E907E-315C-F745-8CA6-CE49E976B740}" type="slidenum">
              <a:rPr lang="en-US" smtClean="0"/>
              <a:pPr/>
              <a:t>54</a:t>
            </a:fld>
            <a:endParaRPr lang="en-US"/>
          </a:p>
        </p:txBody>
      </p:sp>
      <p:pic>
        <p:nvPicPr>
          <p:cNvPr id="4" name="Picture Placeholder 6">
            <a:extLst>
              <a:ext uri="{FF2B5EF4-FFF2-40B4-BE49-F238E27FC236}">
                <a16:creationId xmlns:a16="http://schemas.microsoft.com/office/drawing/2014/main" id="{1726A129-3B92-7621-0403-10F3DFA1E301}"/>
              </a:ext>
              <a:ext uri="{C183D7F6-B498-43B3-948B-1728B52AA6E4}">
                <adec:decorative xmlns:adec="http://schemas.microsoft.com/office/drawing/2017/decorative" val="1"/>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a:stretch/>
        </p:blipFill>
        <p:spPr>
          <a:xfrm>
            <a:off x="4791075" y="3303588"/>
            <a:ext cx="2520950" cy="2520950"/>
          </a:xfrm>
        </p:spPr>
      </p:pic>
      <p:pic>
        <p:nvPicPr>
          <p:cNvPr id="5" name="Picture Placeholder 13">
            <a:extLst>
              <a:ext uri="{FF2B5EF4-FFF2-40B4-BE49-F238E27FC236}">
                <a16:creationId xmlns:a16="http://schemas.microsoft.com/office/drawing/2014/main" id="{67BB7FDF-9C64-0922-F9A3-57C187C6723F}"/>
              </a:ext>
              <a:ext uri="{C183D7F6-B498-43B3-948B-1728B52AA6E4}">
                <adec:decorative xmlns:adec="http://schemas.microsoft.com/office/drawing/2017/decorative" val="1"/>
              </a:ext>
            </a:extLst>
          </p:cNvPr>
          <p:cNvPicPr>
            <a:picLocks noGrp="1" noChangeAspect="1"/>
          </p:cNvPicPr>
          <p:nvPr>
            <p:ph type="pic" sz="quarter" idx="11"/>
          </p:nvPr>
        </p:nvPicPr>
        <p:blipFill rotWithShape="1">
          <a:blip r:embed="rId4" cstate="print">
            <a:extLst>
              <a:ext uri="{28A0092B-C50C-407E-A947-70E740481C1C}">
                <a14:useLocalDpi xmlns:a14="http://schemas.microsoft.com/office/drawing/2010/main"/>
              </a:ext>
            </a:extLst>
          </a:blip>
          <a:srcRect/>
          <a:stretch/>
        </p:blipFill>
        <p:spPr>
          <a:xfrm>
            <a:off x="2597150" y="4276725"/>
            <a:ext cx="1547813" cy="1547813"/>
          </a:xfrm>
        </p:spPr>
      </p:pic>
      <p:pic>
        <p:nvPicPr>
          <p:cNvPr id="6" name="Picture Placeholder 11">
            <a:extLst>
              <a:ext uri="{FF2B5EF4-FFF2-40B4-BE49-F238E27FC236}">
                <a16:creationId xmlns:a16="http://schemas.microsoft.com/office/drawing/2014/main" id="{3D417174-299D-27F1-60FC-9DACC22F70D5}"/>
              </a:ext>
              <a:ext uri="{C183D7F6-B498-43B3-948B-1728B52AA6E4}">
                <adec:decorative xmlns:adec="http://schemas.microsoft.com/office/drawing/2017/decorative" val="1"/>
              </a:ext>
            </a:extLst>
          </p:cNvPr>
          <p:cNvPicPr>
            <a:picLocks noGrp="1" noChangeAspect="1"/>
          </p:cNvPicPr>
          <p:nvPr>
            <p:ph type="pic" sz="quarter" idx="12"/>
          </p:nvPr>
        </p:nvPicPr>
        <p:blipFill rotWithShape="1">
          <a:blip r:embed="rId5" cstate="print">
            <a:extLst>
              <a:ext uri="{28A0092B-C50C-407E-A947-70E740481C1C}">
                <a14:useLocalDpi xmlns:a14="http://schemas.microsoft.com/office/drawing/2010/main"/>
              </a:ext>
            </a:extLst>
          </a:blip>
          <a:srcRect/>
          <a:stretch/>
        </p:blipFill>
        <p:spPr>
          <a:xfrm>
            <a:off x="7913688" y="4572000"/>
            <a:ext cx="1403350" cy="1403350"/>
          </a:xfrm>
        </p:spPr>
      </p:pic>
    </p:spTree>
    <p:extLst>
      <p:ext uri="{BB962C8B-B14F-4D97-AF65-F5344CB8AC3E}">
        <p14:creationId xmlns:p14="http://schemas.microsoft.com/office/powerpoint/2010/main" val="3123552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CDD4C-9C02-2656-B0E3-AECEB4022B7F}"/>
              </a:ext>
            </a:extLst>
          </p:cNvPr>
          <p:cNvSpPr>
            <a:spLocks noGrp="1"/>
          </p:cNvSpPr>
          <p:nvPr>
            <p:ph type="title"/>
          </p:nvPr>
        </p:nvSpPr>
        <p:spPr>
          <a:xfrm>
            <a:off x="838200" y="365125"/>
            <a:ext cx="10515600" cy="473075"/>
          </a:xfrm>
        </p:spPr>
        <p:txBody>
          <a:bodyPr anchor="t" anchorCtr="0">
            <a:normAutofit/>
          </a:bodyPr>
          <a:lstStyle/>
          <a:p>
            <a:r>
              <a:rPr lang="en-GB" sz="3200" b="1" dirty="0">
                <a:effectLst/>
                <a:latin typeface="Frutiger LT Std" panose="020B0602020204020204" pitchFamily="34" charset="77"/>
              </a:rPr>
              <a:t>Integrated Care Board Strategy on a Page</a:t>
            </a:r>
            <a:endParaRPr lang="en-US" sz="3200" dirty="0"/>
          </a:p>
        </p:txBody>
      </p:sp>
      <p:pic>
        <p:nvPicPr>
          <p:cNvPr id="7" name="Content Placeholder 6" descr="Integrated Care Board Strategy on a Page diagram">
            <a:extLst>
              <a:ext uri="{FF2B5EF4-FFF2-40B4-BE49-F238E27FC236}">
                <a16:creationId xmlns:a16="http://schemas.microsoft.com/office/drawing/2014/main" id="{2147B834-08AB-07B3-0ED3-9AE48D674E9E}"/>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l="6659" t="15113" r="6773" b="4126"/>
          <a:stretch/>
        </p:blipFill>
        <p:spPr>
          <a:xfrm>
            <a:off x="1107688" y="968188"/>
            <a:ext cx="9976623" cy="5235389"/>
          </a:xfrm>
        </p:spPr>
      </p:pic>
      <p:sp>
        <p:nvSpPr>
          <p:cNvPr id="5" name="Footer Placeholder 4">
            <a:extLst>
              <a:ext uri="{FF2B5EF4-FFF2-40B4-BE49-F238E27FC236}">
                <a16:creationId xmlns:a16="http://schemas.microsoft.com/office/drawing/2014/main" id="{3E792114-19C3-B95C-4EE4-D741458A97F6}"/>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A786EADB-B08C-75B0-1CA8-91CE0D78601D}"/>
              </a:ext>
            </a:extLst>
          </p:cNvPr>
          <p:cNvSpPr>
            <a:spLocks noGrp="1"/>
          </p:cNvSpPr>
          <p:nvPr>
            <p:ph type="sldNum" sz="quarter" idx="12"/>
          </p:nvPr>
        </p:nvSpPr>
        <p:spPr/>
        <p:txBody>
          <a:bodyPr/>
          <a:lstStyle/>
          <a:p>
            <a:fld id="{CD8E907E-315C-F745-8CA6-CE49E976B740}" type="slidenum">
              <a:rPr lang="en-US" smtClean="0"/>
              <a:pPr/>
              <a:t>6</a:t>
            </a:fld>
            <a:endParaRPr lang="en-US"/>
          </a:p>
        </p:txBody>
      </p:sp>
    </p:spTree>
    <p:extLst>
      <p:ext uri="{BB962C8B-B14F-4D97-AF65-F5344CB8AC3E}">
        <p14:creationId xmlns:p14="http://schemas.microsoft.com/office/powerpoint/2010/main" val="2143426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CDD4C-9C02-2656-B0E3-AECEB4022B7F}"/>
              </a:ext>
            </a:extLst>
          </p:cNvPr>
          <p:cNvSpPr>
            <a:spLocks noGrp="1"/>
          </p:cNvSpPr>
          <p:nvPr>
            <p:ph type="title"/>
          </p:nvPr>
        </p:nvSpPr>
        <p:spPr>
          <a:xfrm>
            <a:off x="838199" y="517525"/>
            <a:ext cx="10515601" cy="1173163"/>
          </a:xfrm>
        </p:spPr>
        <p:txBody>
          <a:bodyPr anchor="t" anchorCtr="0">
            <a:normAutofit/>
          </a:bodyPr>
          <a:lstStyle/>
          <a:p>
            <a:r>
              <a:rPr lang="en-GB" sz="3600" dirty="0"/>
              <a:t>System Operating Model Overview</a:t>
            </a:r>
            <a:endParaRPr lang="en-GB" sz="3600" dirty="0">
              <a:effectLst/>
            </a:endParaRPr>
          </a:p>
        </p:txBody>
      </p:sp>
      <p:sp>
        <p:nvSpPr>
          <p:cNvPr id="10" name="bullet points 1 ">
            <a:extLst>
              <a:ext uri="{FF2B5EF4-FFF2-40B4-BE49-F238E27FC236}">
                <a16:creationId xmlns:a16="http://schemas.microsoft.com/office/drawing/2014/main" id="{357ED2B9-333E-4033-3E8D-F72BDA959F4D}"/>
              </a:ext>
            </a:extLst>
          </p:cNvPr>
          <p:cNvSpPr txBox="1"/>
          <p:nvPr/>
        </p:nvSpPr>
        <p:spPr>
          <a:xfrm>
            <a:off x="838199" y="1667275"/>
            <a:ext cx="2880000" cy="3908762"/>
          </a:xfrm>
          <a:prstGeom prst="rect">
            <a:avLst/>
          </a:prstGeom>
          <a:noFill/>
        </p:spPr>
        <p:txBody>
          <a:bodyPr wrap="square" lIns="0" rtlCol="0">
            <a:spAutoFit/>
          </a:bodyPr>
          <a:lstStyle/>
          <a:p>
            <a:pPr marL="171450" indent="-171450">
              <a:spcBef>
                <a:spcPts val="600"/>
              </a:spcBef>
              <a:spcAft>
                <a:spcPts val="600"/>
              </a:spcAft>
              <a:buClr>
                <a:srgbClr val="076AB4"/>
              </a:buClr>
              <a:buFont typeface="Arial" panose="020B0604020202020204" pitchFamily="34" charset="0"/>
              <a:buChar char="•"/>
            </a:pPr>
            <a:r>
              <a:rPr lang="en-GB" sz="1700" dirty="0">
                <a:solidFill>
                  <a:schemeClr val="tx1">
                    <a:lumMod val="75000"/>
                    <a:lumOff val="25000"/>
                  </a:schemeClr>
                </a:solidFill>
              </a:rPr>
              <a:t>Portfolios are clinically orientated with a </a:t>
            </a:r>
            <a:r>
              <a:rPr lang="en-GB" sz="1700" b="1" dirty="0">
                <a:solidFill>
                  <a:schemeClr val="tx1">
                    <a:lumMod val="75000"/>
                    <a:lumOff val="25000"/>
                  </a:schemeClr>
                </a:solidFill>
              </a:rPr>
              <a:t>system wide</a:t>
            </a:r>
            <a:r>
              <a:rPr lang="en-GB" sz="1700" dirty="0">
                <a:solidFill>
                  <a:schemeClr val="tx1">
                    <a:lumMod val="75000"/>
                    <a:lumOff val="25000"/>
                  </a:schemeClr>
                </a:solidFill>
              </a:rPr>
              <a:t> focus. They bring together organisations responsible for </a:t>
            </a:r>
            <a:r>
              <a:rPr lang="en-GB" sz="1700" b="1" dirty="0">
                <a:solidFill>
                  <a:schemeClr val="tx1">
                    <a:lumMod val="75000"/>
                    <a:lumOff val="25000"/>
                  </a:schemeClr>
                </a:solidFill>
              </a:rPr>
              <a:t>planning and commissioning</a:t>
            </a:r>
            <a:r>
              <a:rPr lang="en-GB" sz="1700" dirty="0">
                <a:solidFill>
                  <a:schemeClr val="tx1">
                    <a:lumMod val="75000"/>
                    <a:lumOff val="25000"/>
                  </a:schemeClr>
                </a:solidFill>
              </a:rPr>
              <a:t> health and care services </a:t>
            </a:r>
          </a:p>
          <a:p>
            <a:pPr marL="171450" indent="-171450">
              <a:spcBef>
                <a:spcPts val="600"/>
              </a:spcBef>
              <a:spcAft>
                <a:spcPts val="600"/>
              </a:spcAft>
              <a:buClr>
                <a:srgbClr val="076AB4"/>
              </a:buClr>
              <a:buFont typeface="Arial" panose="020B0604020202020204" pitchFamily="34" charset="0"/>
              <a:buChar char="•"/>
            </a:pPr>
            <a:r>
              <a:rPr lang="en-GB" sz="1700" dirty="0">
                <a:solidFill>
                  <a:schemeClr val="tx1">
                    <a:lumMod val="75000"/>
                    <a:lumOff val="25000"/>
                  </a:schemeClr>
                </a:solidFill>
              </a:rPr>
              <a:t>Place involves NHS, </a:t>
            </a:r>
            <a:br>
              <a:rPr lang="en-GB" sz="1700" dirty="0">
                <a:solidFill>
                  <a:schemeClr val="tx1">
                    <a:lumMod val="75000"/>
                    <a:lumOff val="25000"/>
                  </a:schemeClr>
                </a:solidFill>
              </a:rPr>
            </a:br>
            <a:r>
              <a:rPr lang="en-GB" sz="1700" dirty="0">
                <a:solidFill>
                  <a:schemeClr val="tx1">
                    <a:lumMod val="75000"/>
                    <a:lumOff val="25000"/>
                  </a:schemeClr>
                </a:solidFill>
              </a:rPr>
              <a:t>local government and providers of health and </a:t>
            </a:r>
            <a:br>
              <a:rPr lang="en-GB" sz="1700" dirty="0">
                <a:solidFill>
                  <a:schemeClr val="tx1">
                    <a:lumMod val="75000"/>
                    <a:lumOff val="25000"/>
                  </a:schemeClr>
                </a:solidFill>
              </a:rPr>
            </a:br>
            <a:r>
              <a:rPr lang="en-GB" sz="1700" dirty="0">
                <a:solidFill>
                  <a:schemeClr val="tx1">
                    <a:lumMod val="75000"/>
                    <a:lumOff val="25000"/>
                  </a:schemeClr>
                </a:solidFill>
              </a:rPr>
              <a:t>care services working </a:t>
            </a:r>
            <a:br>
              <a:rPr lang="en-GB" sz="1700" dirty="0">
                <a:solidFill>
                  <a:schemeClr val="tx1">
                    <a:lumMod val="75000"/>
                    <a:lumOff val="25000"/>
                  </a:schemeClr>
                </a:solidFill>
              </a:rPr>
            </a:br>
            <a:r>
              <a:rPr lang="en-GB" sz="1700" dirty="0">
                <a:solidFill>
                  <a:schemeClr val="tx1">
                    <a:lumMod val="75000"/>
                    <a:lumOff val="25000"/>
                  </a:schemeClr>
                </a:solidFill>
              </a:rPr>
              <a:t>to support the health </a:t>
            </a:r>
            <a:br>
              <a:rPr lang="en-GB" sz="1700" dirty="0">
                <a:solidFill>
                  <a:schemeClr val="tx1">
                    <a:lumMod val="75000"/>
                    <a:lumOff val="25000"/>
                  </a:schemeClr>
                </a:solidFill>
              </a:rPr>
            </a:br>
            <a:r>
              <a:rPr lang="en-GB" sz="1700" dirty="0">
                <a:solidFill>
                  <a:schemeClr val="tx1">
                    <a:lumMod val="75000"/>
                    <a:lumOff val="25000"/>
                  </a:schemeClr>
                </a:solidFill>
              </a:rPr>
              <a:t>and wellbeing of </a:t>
            </a:r>
            <a:r>
              <a:rPr lang="en-GB" sz="1700" b="1" dirty="0">
                <a:solidFill>
                  <a:schemeClr val="tx1">
                    <a:lumMod val="75000"/>
                    <a:lumOff val="25000"/>
                  </a:schemeClr>
                </a:solidFill>
              </a:rPr>
              <a:t>local populations</a:t>
            </a:r>
          </a:p>
        </p:txBody>
      </p:sp>
      <p:graphicFrame>
        <p:nvGraphicFramePr>
          <p:cNvPr id="8" name="Content Placeholder 5" descr="System Operating Model Overview diagram">
            <a:extLst>
              <a:ext uri="{FF2B5EF4-FFF2-40B4-BE49-F238E27FC236}">
                <a16:creationId xmlns:a16="http://schemas.microsoft.com/office/drawing/2014/main" id="{500C0011-7514-713D-A9E7-E9DF0185EF3A}"/>
              </a:ext>
            </a:extLst>
          </p:cNvPr>
          <p:cNvGraphicFramePr>
            <a:graphicFrameLocks noGrp="1"/>
          </p:cNvGraphicFramePr>
          <p:nvPr>
            <p:ph idx="1"/>
            <p:extLst>
              <p:ext uri="{D42A27DB-BD31-4B8C-83A1-F6EECF244321}">
                <p14:modId xmlns:p14="http://schemas.microsoft.com/office/powerpoint/2010/main" val="2380554126"/>
              </p:ext>
            </p:extLst>
          </p:nvPr>
        </p:nvGraphicFramePr>
        <p:xfrm>
          <a:off x="3967844" y="1243494"/>
          <a:ext cx="4256311" cy="47563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bullet points 2 ">
            <a:extLst>
              <a:ext uri="{FF2B5EF4-FFF2-40B4-BE49-F238E27FC236}">
                <a16:creationId xmlns:a16="http://schemas.microsoft.com/office/drawing/2014/main" id="{E0FC3F25-61D2-674F-8478-99443F74C9CB}"/>
              </a:ext>
            </a:extLst>
          </p:cNvPr>
          <p:cNvSpPr txBox="1"/>
          <p:nvPr/>
        </p:nvSpPr>
        <p:spPr>
          <a:xfrm>
            <a:off x="8473799" y="1667275"/>
            <a:ext cx="2880000" cy="4431983"/>
          </a:xfrm>
          <a:prstGeom prst="rect">
            <a:avLst/>
          </a:prstGeom>
          <a:noFill/>
        </p:spPr>
        <p:txBody>
          <a:bodyPr wrap="square" lIns="0" rIns="0" rtlCol="0">
            <a:spAutoFit/>
          </a:bodyPr>
          <a:lstStyle/>
          <a:p>
            <a:pPr marL="171450" indent="-171450">
              <a:spcBef>
                <a:spcPts val="600"/>
              </a:spcBef>
              <a:spcAft>
                <a:spcPts val="600"/>
              </a:spcAft>
              <a:buClr>
                <a:srgbClr val="076AB4"/>
              </a:buClr>
              <a:buFont typeface="Arial" panose="020B0604020202020204" pitchFamily="34" charset="0"/>
              <a:buChar char="•"/>
            </a:pPr>
            <a:r>
              <a:rPr lang="en-GB" sz="1700" dirty="0">
                <a:solidFill>
                  <a:schemeClr val="tx1">
                    <a:lumMod val="75000"/>
                    <a:lumOff val="25000"/>
                  </a:schemeClr>
                </a:solidFill>
              </a:rPr>
              <a:t>The operating models primary aim is to balance the implementation of transformation and redesign and the maintenance of business as usual</a:t>
            </a:r>
          </a:p>
          <a:p>
            <a:pPr marL="171450" indent="-171450">
              <a:spcBef>
                <a:spcPts val="600"/>
              </a:spcBef>
              <a:spcAft>
                <a:spcPts val="600"/>
              </a:spcAft>
              <a:buClr>
                <a:srgbClr val="076AB4"/>
              </a:buClr>
              <a:buFont typeface="Arial" panose="020B0604020202020204" pitchFamily="34" charset="0"/>
              <a:buChar char="•"/>
            </a:pPr>
            <a:r>
              <a:rPr lang="en-GB" sz="1700" dirty="0">
                <a:solidFill>
                  <a:schemeClr val="tx1">
                    <a:lumMod val="75000"/>
                    <a:lumOff val="25000"/>
                  </a:schemeClr>
                </a:solidFill>
              </a:rPr>
              <a:t>Collaborative partnerships bring agencies together (in and out of system, NHS and non NHS) to work together at scale, focussing on the </a:t>
            </a:r>
            <a:r>
              <a:rPr lang="en-GB" sz="1700" b="1" dirty="0">
                <a:solidFill>
                  <a:schemeClr val="tx1">
                    <a:lumMod val="75000"/>
                    <a:lumOff val="25000"/>
                  </a:schemeClr>
                </a:solidFill>
              </a:rPr>
              <a:t>delivery of system-wide aims</a:t>
            </a:r>
          </a:p>
        </p:txBody>
      </p:sp>
      <p:sp>
        <p:nvSpPr>
          <p:cNvPr id="5" name="Footer Placeholder 4">
            <a:extLst>
              <a:ext uri="{FF2B5EF4-FFF2-40B4-BE49-F238E27FC236}">
                <a16:creationId xmlns:a16="http://schemas.microsoft.com/office/drawing/2014/main" id="{3E792114-19C3-B95C-4EE4-D741458A97F6}"/>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4" name="Slide Number Placeholder 3">
            <a:extLst>
              <a:ext uri="{FF2B5EF4-FFF2-40B4-BE49-F238E27FC236}">
                <a16:creationId xmlns:a16="http://schemas.microsoft.com/office/drawing/2014/main" id="{A786EADB-B08C-75B0-1CA8-91CE0D78601D}"/>
              </a:ext>
            </a:extLst>
          </p:cNvPr>
          <p:cNvSpPr>
            <a:spLocks noGrp="1"/>
          </p:cNvSpPr>
          <p:nvPr>
            <p:ph type="sldNum" sz="quarter" idx="12"/>
          </p:nvPr>
        </p:nvSpPr>
        <p:spPr/>
        <p:txBody>
          <a:bodyPr/>
          <a:lstStyle/>
          <a:p>
            <a:fld id="{CD8E907E-315C-F745-8CA6-CE49E976B740}" type="slidenum">
              <a:rPr lang="en-US" smtClean="0"/>
              <a:pPr/>
              <a:t>7</a:t>
            </a:fld>
            <a:endParaRPr lang="en-US" dirty="0"/>
          </a:p>
        </p:txBody>
      </p:sp>
    </p:spTree>
    <p:extLst>
      <p:ext uri="{BB962C8B-B14F-4D97-AF65-F5344CB8AC3E}">
        <p14:creationId xmlns:p14="http://schemas.microsoft.com/office/powerpoint/2010/main" val="767446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F34CB-319B-4B8D-6B3F-23EBD64D0C2D}"/>
              </a:ext>
            </a:extLst>
          </p:cNvPr>
          <p:cNvSpPr>
            <a:spLocks noGrp="1"/>
          </p:cNvSpPr>
          <p:nvPr>
            <p:ph type="title"/>
          </p:nvPr>
        </p:nvSpPr>
        <p:spPr>
          <a:xfrm>
            <a:off x="838200" y="426769"/>
            <a:ext cx="10515600" cy="1325563"/>
          </a:xfrm>
        </p:spPr>
        <p:txBody>
          <a:bodyPr anchor="t" anchorCtr="0">
            <a:normAutofit/>
          </a:bodyPr>
          <a:lstStyle/>
          <a:p>
            <a:r>
              <a:rPr lang="en-GB" sz="3200" dirty="0"/>
              <a:t>ICS Portfolios</a:t>
            </a:r>
            <a:endParaRPr lang="en-US" sz="3200" dirty="0"/>
          </a:p>
        </p:txBody>
      </p:sp>
      <p:sp>
        <p:nvSpPr>
          <p:cNvPr id="6" name="Rectangle 1">
            <a:extLst>
              <a:ext uri="{FF2B5EF4-FFF2-40B4-BE49-F238E27FC236}">
                <a16:creationId xmlns:a16="http://schemas.microsoft.com/office/drawing/2014/main" id="{46A1FC20-3A8E-0016-726E-D503E8EBCE86}"/>
              </a:ext>
              <a:ext uri="{C183D7F6-B498-43B3-948B-1728B52AA6E4}">
                <adec:decorative xmlns:adec="http://schemas.microsoft.com/office/drawing/2017/decorative" val="1"/>
              </a:ext>
            </a:extLst>
          </p:cNvPr>
          <p:cNvSpPr/>
          <p:nvPr/>
        </p:nvSpPr>
        <p:spPr>
          <a:xfrm>
            <a:off x="660200" y="1641763"/>
            <a:ext cx="1461056" cy="4468091"/>
          </a:xfrm>
          <a:prstGeom prst="rect">
            <a:avLst/>
          </a:prstGeom>
          <a:solidFill>
            <a:srgbClr val="CDD6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icon 1">
            <a:extLst>
              <a:ext uri="{FF2B5EF4-FFF2-40B4-BE49-F238E27FC236}">
                <a16:creationId xmlns:a16="http://schemas.microsoft.com/office/drawing/2014/main" id="{74F55B1D-CC9C-846F-07FA-FA59920A741E}"/>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954162" y="1058830"/>
            <a:ext cx="914400" cy="914400"/>
          </a:xfrm>
          <a:prstGeom prst="rect">
            <a:avLst/>
          </a:prstGeom>
        </p:spPr>
      </p:pic>
      <p:sp>
        <p:nvSpPr>
          <p:cNvPr id="33" name="title - 1">
            <a:extLst>
              <a:ext uri="{FF2B5EF4-FFF2-40B4-BE49-F238E27FC236}">
                <a16:creationId xmlns:a16="http://schemas.microsoft.com/office/drawing/2014/main" id="{BE4E7076-268A-7713-1A21-0EAAED96B518}"/>
              </a:ext>
            </a:extLst>
          </p:cNvPr>
          <p:cNvSpPr txBox="1"/>
          <p:nvPr/>
        </p:nvSpPr>
        <p:spPr>
          <a:xfrm>
            <a:off x="677947" y="2060455"/>
            <a:ext cx="1461057" cy="824703"/>
          </a:xfrm>
          <a:prstGeom prst="rect">
            <a:avLst/>
          </a:prstGeom>
          <a:noFill/>
        </p:spPr>
        <p:txBody>
          <a:bodyPr wrap="square" rtlCol="0" anchor="t">
            <a:noAutofit/>
          </a:bodyPr>
          <a:lstStyle/>
          <a:p>
            <a:pPr algn="ctr"/>
            <a:r>
              <a:rPr lang="en-GB" sz="1500" b="1" dirty="0">
                <a:solidFill>
                  <a:schemeClr val="tx1">
                    <a:lumMod val="75000"/>
                    <a:lumOff val="25000"/>
                  </a:schemeClr>
                </a:solidFill>
                <a:latin typeface="Arial" panose="020B0604020202020204" pitchFamily="34" charset="0"/>
                <a:cs typeface="Arial" panose="020B0604020202020204" pitchFamily="34" charset="0"/>
              </a:rPr>
              <a:t>Improving Population Health</a:t>
            </a:r>
          </a:p>
        </p:txBody>
      </p:sp>
      <p:sp>
        <p:nvSpPr>
          <p:cNvPr id="32" name="content - 1">
            <a:extLst>
              <a:ext uri="{FF2B5EF4-FFF2-40B4-BE49-F238E27FC236}">
                <a16:creationId xmlns:a16="http://schemas.microsoft.com/office/drawing/2014/main" id="{DCC7EFA7-0D2E-E6BF-232E-4B490455A2BB}"/>
              </a:ext>
            </a:extLst>
          </p:cNvPr>
          <p:cNvSpPr txBox="1"/>
          <p:nvPr/>
        </p:nvSpPr>
        <p:spPr>
          <a:xfrm>
            <a:off x="693396" y="3174793"/>
            <a:ext cx="1461056" cy="2624377"/>
          </a:xfrm>
          <a:prstGeom prst="rect">
            <a:avLst/>
          </a:prstGeom>
          <a:noFill/>
        </p:spPr>
        <p:txBody>
          <a:bodyPr wrap="square" rtlCol="0">
            <a:noAutofit/>
          </a:bodyPr>
          <a:lstStyle/>
          <a:p>
            <a:r>
              <a:rPr lang="en-GB" sz="1200" b="1" dirty="0">
                <a:solidFill>
                  <a:schemeClr val="tx1">
                    <a:lumMod val="75000"/>
                    <a:lumOff val="25000"/>
                  </a:schemeClr>
                </a:solidFill>
              </a:rPr>
              <a:t>Exec Sponsor: </a:t>
            </a:r>
            <a:r>
              <a:rPr lang="en-GB" sz="1200" dirty="0">
                <a:solidFill>
                  <a:schemeClr val="tx1">
                    <a:lumMod val="75000"/>
                    <a:lumOff val="25000"/>
                  </a:schemeClr>
                </a:solidFill>
              </a:rPr>
              <a:t>Tim Clegg (SBC) /Dave Heywood (SSC)</a:t>
            </a:r>
          </a:p>
          <a:p>
            <a:endParaRPr lang="en-GB" sz="600" b="1" dirty="0">
              <a:solidFill>
                <a:schemeClr val="tx1">
                  <a:lumMod val="75000"/>
                  <a:lumOff val="25000"/>
                </a:schemeClr>
              </a:solidFill>
            </a:endParaRPr>
          </a:p>
          <a:p>
            <a:r>
              <a:rPr lang="en-GB" sz="1200" b="1" dirty="0">
                <a:solidFill>
                  <a:schemeClr val="tx1">
                    <a:lumMod val="75000"/>
                    <a:lumOff val="25000"/>
                  </a:schemeClr>
                </a:solidFill>
              </a:rPr>
              <a:t>SRO: </a:t>
            </a:r>
            <a:r>
              <a:rPr lang="en-GB" sz="1200" dirty="0">
                <a:solidFill>
                  <a:schemeClr val="tx1">
                    <a:lumMod val="75000"/>
                    <a:lumOff val="25000"/>
                  </a:schemeClr>
                </a:solidFill>
              </a:rPr>
              <a:t>Dr Paul Edmondson Jones (ICB)  </a:t>
            </a:r>
          </a:p>
          <a:p>
            <a:endParaRPr lang="en-GB" sz="600" b="1" dirty="0">
              <a:solidFill>
                <a:schemeClr val="tx1">
                  <a:lumMod val="75000"/>
                  <a:lumOff val="25000"/>
                </a:schemeClr>
              </a:solidFill>
            </a:endParaRPr>
          </a:p>
          <a:p>
            <a:r>
              <a:rPr lang="en-GB" sz="1200" b="1" dirty="0">
                <a:solidFill>
                  <a:schemeClr val="tx1">
                    <a:lumMod val="75000"/>
                    <a:lumOff val="25000"/>
                  </a:schemeClr>
                </a:solidFill>
              </a:rPr>
              <a:t>Portfolio Director: </a:t>
            </a:r>
            <a:r>
              <a:rPr lang="en-GB" sz="1200" dirty="0">
                <a:solidFill>
                  <a:schemeClr val="tx1">
                    <a:lumMod val="75000"/>
                    <a:lumOff val="25000"/>
                  </a:schemeClr>
                </a:solidFill>
              </a:rPr>
              <a:t>Lynn Millar (ICB)</a:t>
            </a:r>
          </a:p>
          <a:p>
            <a:endParaRPr lang="en-GB" sz="600" b="1" dirty="0">
              <a:solidFill>
                <a:schemeClr val="tx1">
                  <a:lumMod val="75000"/>
                  <a:lumOff val="25000"/>
                </a:schemeClr>
              </a:solidFill>
            </a:endParaRPr>
          </a:p>
          <a:p>
            <a:r>
              <a:rPr lang="en-GB" sz="1200" b="1" dirty="0">
                <a:solidFill>
                  <a:schemeClr val="tx1">
                    <a:lumMod val="75000"/>
                    <a:lumOff val="25000"/>
                  </a:schemeClr>
                </a:solidFill>
              </a:rPr>
              <a:t>Clinical Director: </a:t>
            </a:r>
          </a:p>
          <a:p>
            <a:r>
              <a:rPr lang="en-GB" sz="1200" dirty="0">
                <a:solidFill>
                  <a:schemeClr val="tx1">
                    <a:lumMod val="75000"/>
                    <a:lumOff val="25000"/>
                  </a:schemeClr>
                </a:solidFill>
              </a:rPr>
              <a:t>TBC</a:t>
            </a:r>
          </a:p>
        </p:txBody>
      </p:sp>
      <p:sp>
        <p:nvSpPr>
          <p:cNvPr id="7" name="Rectangle 2">
            <a:extLst>
              <a:ext uri="{FF2B5EF4-FFF2-40B4-BE49-F238E27FC236}">
                <a16:creationId xmlns:a16="http://schemas.microsoft.com/office/drawing/2014/main" id="{B342A789-AF69-94C6-9F39-E74A3673474F}"/>
              </a:ext>
              <a:ext uri="{C183D7F6-B498-43B3-948B-1728B52AA6E4}">
                <adec:decorative xmlns:adec="http://schemas.microsoft.com/office/drawing/2017/decorative" val="1"/>
              </a:ext>
            </a:extLst>
          </p:cNvPr>
          <p:cNvSpPr/>
          <p:nvPr/>
        </p:nvSpPr>
        <p:spPr>
          <a:xfrm>
            <a:off x="2246536" y="1641762"/>
            <a:ext cx="1461056" cy="4468091"/>
          </a:xfrm>
          <a:prstGeom prst="rect">
            <a:avLst/>
          </a:prstGeom>
          <a:solidFill>
            <a:srgbClr val="CEDFF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icon 2">
            <a:extLst>
              <a:ext uri="{FF2B5EF4-FFF2-40B4-BE49-F238E27FC236}">
                <a16:creationId xmlns:a16="http://schemas.microsoft.com/office/drawing/2014/main" id="{9E01CE23-EFB4-0780-56E4-C5917CC10D15}"/>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2515163" y="1057767"/>
            <a:ext cx="914400" cy="914400"/>
          </a:xfrm>
          <a:prstGeom prst="rect">
            <a:avLst/>
          </a:prstGeom>
        </p:spPr>
      </p:pic>
      <p:sp>
        <p:nvSpPr>
          <p:cNvPr id="31" name="title - 2">
            <a:extLst>
              <a:ext uri="{FF2B5EF4-FFF2-40B4-BE49-F238E27FC236}">
                <a16:creationId xmlns:a16="http://schemas.microsoft.com/office/drawing/2014/main" id="{BB7A2AFF-234D-ED47-352A-820C9A650FDA}"/>
              </a:ext>
            </a:extLst>
          </p:cNvPr>
          <p:cNvSpPr txBox="1"/>
          <p:nvPr/>
        </p:nvSpPr>
        <p:spPr>
          <a:xfrm>
            <a:off x="2241759" y="2060455"/>
            <a:ext cx="1461056" cy="666943"/>
          </a:xfrm>
          <a:prstGeom prst="rect">
            <a:avLst/>
          </a:prstGeom>
          <a:noFill/>
        </p:spPr>
        <p:txBody>
          <a:bodyPr wrap="square" rtlCol="0" anchor="t">
            <a:noAutofit/>
          </a:bodyPr>
          <a:lstStyle/>
          <a:p>
            <a:pPr algn="ctr"/>
            <a:r>
              <a:rPr lang="en-GB" sz="1500" b="1" dirty="0">
                <a:solidFill>
                  <a:schemeClr val="tx1">
                    <a:lumMod val="75000"/>
                    <a:lumOff val="25000"/>
                  </a:schemeClr>
                </a:solidFill>
                <a:latin typeface="Arial" panose="020B0604020202020204" pitchFamily="34" charset="0"/>
                <a:cs typeface="Arial" panose="020B0604020202020204" pitchFamily="34" charset="0"/>
              </a:rPr>
              <a:t>Planned Care and Cancer</a:t>
            </a:r>
          </a:p>
        </p:txBody>
      </p:sp>
      <p:sp>
        <p:nvSpPr>
          <p:cNvPr id="30" name="content - 2">
            <a:extLst>
              <a:ext uri="{FF2B5EF4-FFF2-40B4-BE49-F238E27FC236}">
                <a16:creationId xmlns:a16="http://schemas.microsoft.com/office/drawing/2014/main" id="{3202A9ED-5DFC-833F-5A14-AB830783EBE2}"/>
              </a:ext>
            </a:extLst>
          </p:cNvPr>
          <p:cNvSpPr txBox="1"/>
          <p:nvPr/>
        </p:nvSpPr>
        <p:spPr>
          <a:xfrm>
            <a:off x="2213339" y="3187108"/>
            <a:ext cx="1494253" cy="2534170"/>
          </a:xfrm>
          <a:prstGeom prst="rect">
            <a:avLst/>
          </a:prstGeom>
          <a:noFill/>
        </p:spPr>
        <p:txBody>
          <a:bodyPr wrap="square" rtlCol="0">
            <a:noAutofit/>
          </a:bodyPr>
          <a:lstStyle/>
          <a:p>
            <a:r>
              <a:rPr lang="en-GB" sz="1200" b="1" dirty="0">
                <a:solidFill>
                  <a:schemeClr val="tx1">
                    <a:lumMod val="75000"/>
                    <a:lumOff val="25000"/>
                  </a:schemeClr>
                </a:solidFill>
              </a:rPr>
              <a:t>Exec Sponsor: </a:t>
            </a:r>
            <a:r>
              <a:rPr lang="en-GB" sz="1200" dirty="0">
                <a:solidFill>
                  <a:schemeClr val="tx1">
                    <a:lumMod val="75000"/>
                    <a:lumOff val="25000"/>
                  </a:schemeClr>
                </a:solidFill>
              </a:rPr>
              <a:t>Simon Constable (UHNM)</a:t>
            </a:r>
          </a:p>
          <a:p>
            <a:endParaRPr lang="en-GB" sz="600" b="1" dirty="0">
              <a:solidFill>
                <a:schemeClr val="tx1">
                  <a:lumMod val="75000"/>
                  <a:lumOff val="25000"/>
                </a:schemeClr>
              </a:solidFill>
            </a:endParaRPr>
          </a:p>
          <a:p>
            <a:r>
              <a:rPr lang="en-GB" sz="1200" b="1" dirty="0">
                <a:solidFill>
                  <a:schemeClr val="tx1">
                    <a:lumMod val="75000"/>
                    <a:lumOff val="25000"/>
                  </a:schemeClr>
                </a:solidFill>
              </a:rPr>
              <a:t>SRO: </a:t>
            </a:r>
            <a:r>
              <a:rPr lang="en-GB" sz="1200" dirty="0">
                <a:solidFill>
                  <a:schemeClr val="tx1">
                    <a:lumMod val="75000"/>
                    <a:lumOff val="25000"/>
                  </a:schemeClr>
                </a:solidFill>
              </a:rPr>
              <a:t>Helen Ashley (UHNM)</a:t>
            </a:r>
          </a:p>
          <a:p>
            <a:endParaRPr lang="en-GB" sz="600" b="1" dirty="0">
              <a:solidFill>
                <a:schemeClr val="tx1">
                  <a:lumMod val="75000"/>
                  <a:lumOff val="25000"/>
                </a:schemeClr>
              </a:solidFill>
            </a:endParaRPr>
          </a:p>
          <a:p>
            <a:r>
              <a:rPr lang="en-GB" sz="1200" b="1" dirty="0">
                <a:solidFill>
                  <a:schemeClr val="tx1">
                    <a:lumMod val="75000"/>
                    <a:lumOff val="25000"/>
                  </a:schemeClr>
                </a:solidFill>
              </a:rPr>
              <a:t>Portfolio</a:t>
            </a:r>
            <a:r>
              <a:rPr lang="en-GB" sz="1200" dirty="0">
                <a:solidFill>
                  <a:schemeClr val="tx1">
                    <a:lumMod val="75000"/>
                    <a:lumOff val="25000"/>
                  </a:schemeClr>
                </a:solidFill>
              </a:rPr>
              <a:t> </a:t>
            </a:r>
            <a:r>
              <a:rPr lang="en-GB" sz="1200" b="1" dirty="0">
                <a:solidFill>
                  <a:schemeClr val="tx1">
                    <a:lumMod val="75000"/>
                    <a:lumOff val="25000"/>
                  </a:schemeClr>
                </a:solidFill>
              </a:rPr>
              <a:t>Director: </a:t>
            </a:r>
            <a:r>
              <a:rPr lang="en-GB" sz="1200" dirty="0">
                <a:solidFill>
                  <a:schemeClr val="tx1">
                    <a:lumMod val="75000"/>
                    <a:lumOff val="25000"/>
                  </a:schemeClr>
                </a:solidFill>
              </a:rPr>
              <a:t>Hayley Allison (ICB)</a:t>
            </a:r>
          </a:p>
          <a:p>
            <a:endParaRPr lang="en-GB" sz="600" b="1" dirty="0">
              <a:solidFill>
                <a:schemeClr val="tx1">
                  <a:lumMod val="75000"/>
                  <a:lumOff val="25000"/>
                </a:schemeClr>
              </a:solidFill>
            </a:endParaRPr>
          </a:p>
          <a:p>
            <a:r>
              <a:rPr lang="en-GB" sz="1200" b="1" dirty="0">
                <a:solidFill>
                  <a:schemeClr val="tx1">
                    <a:lumMod val="75000"/>
                    <a:lumOff val="25000"/>
                  </a:schemeClr>
                </a:solidFill>
              </a:rPr>
              <a:t>Clinical Director: </a:t>
            </a:r>
          </a:p>
          <a:p>
            <a:r>
              <a:rPr lang="en-GB" sz="1200" dirty="0">
                <a:solidFill>
                  <a:schemeClr val="tx1">
                    <a:lumMod val="75000"/>
                    <a:lumOff val="25000"/>
                  </a:schemeClr>
                </a:solidFill>
              </a:rPr>
              <a:t>Dr Gary Free (ICB)</a:t>
            </a:r>
          </a:p>
        </p:txBody>
      </p:sp>
      <p:sp>
        <p:nvSpPr>
          <p:cNvPr id="8" name="Rectangle 3">
            <a:extLst>
              <a:ext uri="{FF2B5EF4-FFF2-40B4-BE49-F238E27FC236}">
                <a16:creationId xmlns:a16="http://schemas.microsoft.com/office/drawing/2014/main" id="{9E30B63F-F7B8-E254-6BDB-B89F3BD93668}"/>
              </a:ext>
              <a:ext uri="{C183D7F6-B498-43B3-948B-1728B52AA6E4}">
                <adec:decorative xmlns:adec="http://schemas.microsoft.com/office/drawing/2017/decorative" val="1"/>
              </a:ext>
            </a:extLst>
          </p:cNvPr>
          <p:cNvSpPr/>
          <p:nvPr/>
        </p:nvSpPr>
        <p:spPr>
          <a:xfrm>
            <a:off x="3837708" y="1662544"/>
            <a:ext cx="1461056" cy="4468091"/>
          </a:xfrm>
          <a:prstGeom prst="rect">
            <a:avLst/>
          </a:prstGeom>
          <a:solidFill>
            <a:srgbClr val="D0EE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icon 3">
            <a:extLst>
              <a:ext uri="{FF2B5EF4-FFF2-40B4-BE49-F238E27FC236}">
                <a16:creationId xmlns:a16="http://schemas.microsoft.com/office/drawing/2014/main" id="{145F7A34-ACE9-0936-F6C1-D0EB7D2E6D80}"/>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p:blipFill>
        <p:spPr>
          <a:xfrm>
            <a:off x="4118118" y="1065900"/>
            <a:ext cx="889000" cy="889000"/>
          </a:xfrm>
          <a:prstGeom prst="rect">
            <a:avLst/>
          </a:prstGeom>
        </p:spPr>
      </p:pic>
      <p:sp>
        <p:nvSpPr>
          <p:cNvPr id="29" name="title - 3">
            <a:extLst>
              <a:ext uri="{FF2B5EF4-FFF2-40B4-BE49-F238E27FC236}">
                <a16:creationId xmlns:a16="http://schemas.microsoft.com/office/drawing/2014/main" id="{5E5BBD44-9187-8CB0-505F-4F623974E6FF}"/>
              </a:ext>
            </a:extLst>
          </p:cNvPr>
          <p:cNvSpPr txBox="1"/>
          <p:nvPr/>
        </p:nvSpPr>
        <p:spPr>
          <a:xfrm>
            <a:off x="3837708" y="2041472"/>
            <a:ext cx="1456279" cy="1125061"/>
          </a:xfrm>
          <a:prstGeom prst="rect">
            <a:avLst/>
          </a:prstGeom>
          <a:noFill/>
        </p:spPr>
        <p:txBody>
          <a:bodyPr wrap="square" rtlCol="0" anchor="t">
            <a:noAutofit/>
          </a:bodyPr>
          <a:lstStyle/>
          <a:p>
            <a:pPr algn="ctr"/>
            <a:r>
              <a:rPr lang="en-GB" sz="1500" b="1" dirty="0">
                <a:solidFill>
                  <a:schemeClr val="tx1">
                    <a:lumMod val="75000"/>
                    <a:lumOff val="25000"/>
                  </a:schemeClr>
                </a:solidFill>
                <a:latin typeface="Arial" panose="020B0604020202020204" pitchFamily="34" charset="0"/>
                <a:cs typeface="Arial" panose="020B0604020202020204" pitchFamily="34" charset="0"/>
              </a:rPr>
              <a:t>Children and Young People and Maternity</a:t>
            </a:r>
          </a:p>
        </p:txBody>
      </p:sp>
      <p:sp>
        <p:nvSpPr>
          <p:cNvPr id="28" name="content - 3">
            <a:extLst>
              <a:ext uri="{FF2B5EF4-FFF2-40B4-BE49-F238E27FC236}">
                <a16:creationId xmlns:a16="http://schemas.microsoft.com/office/drawing/2014/main" id="{7F56FF72-CF5E-4571-9861-FDFDBAD9114B}"/>
              </a:ext>
            </a:extLst>
          </p:cNvPr>
          <p:cNvSpPr txBox="1"/>
          <p:nvPr/>
        </p:nvSpPr>
        <p:spPr>
          <a:xfrm>
            <a:off x="3795430" y="3187492"/>
            <a:ext cx="1617671" cy="2908691"/>
          </a:xfrm>
          <a:prstGeom prst="rect">
            <a:avLst/>
          </a:prstGeom>
          <a:noFill/>
        </p:spPr>
        <p:txBody>
          <a:bodyPr wrap="square" rtlCol="0">
            <a:noAutofit/>
          </a:bodyPr>
          <a:lstStyle/>
          <a:p>
            <a:pPr>
              <a:lnSpc>
                <a:spcPct val="100000"/>
              </a:lnSpc>
              <a:spcBef>
                <a:spcPts val="0"/>
              </a:spcBef>
            </a:pPr>
            <a:r>
              <a:rPr lang="en-GB" sz="1200" b="1" kern="100" dirty="0">
                <a:solidFill>
                  <a:schemeClr val="tx1">
                    <a:lumMod val="75000"/>
                    <a:lumOff val="25000"/>
                  </a:schemeClr>
                </a:solidFill>
              </a:rPr>
              <a:t>Exec Sponsor: </a:t>
            </a:r>
          </a:p>
          <a:p>
            <a:pPr>
              <a:lnSpc>
                <a:spcPct val="100000"/>
              </a:lnSpc>
              <a:spcBef>
                <a:spcPts val="0"/>
              </a:spcBef>
            </a:pPr>
            <a:r>
              <a:rPr lang="en-GB" sz="1200" kern="100" dirty="0">
                <a:solidFill>
                  <a:schemeClr val="tx1">
                    <a:lumMod val="75000"/>
                    <a:lumOff val="25000"/>
                  </a:schemeClr>
                </a:solidFill>
              </a:rPr>
              <a:t>Jon Rouse  </a:t>
            </a:r>
          </a:p>
          <a:p>
            <a:pPr>
              <a:lnSpc>
                <a:spcPct val="100000"/>
              </a:lnSpc>
              <a:spcBef>
                <a:spcPts val="0"/>
              </a:spcBef>
            </a:pPr>
            <a:r>
              <a:rPr lang="en-GB" sz="1200" kern="100" dirty="0">
                <a:solidFill>
                  <a:schemeClr val="tx1">
                    <a:lumMod val="75000"/>
                    <a:lumOff val="25000"/>
                  </a:schemeClr>
                </a:solidFill>
              </a:rPr>
              <a:t>(</a:t>
            </a:r>
            <a:r>
              <a:rPr lang="en-GB" sz="1200" kern="100" dirty="0" err="1">
                <a:solidFill>
                  <a:schemeClr val="tx1">
                    <a:lumMod val="75000"/>
                    <a:lumOff val="25000"/>
                  </a:schemeClr>
                </a:solidFill>
              </a:rPr>
              <a:t>SoTCC</a:t>
            </a:r>
            <a:r>
              <a:rPr lang="en-GB" sz="1200" kern="100" dirty="0">
                <a:solidFill>
                  <a:schemeClr val="tx1">
                    <a:lumMod val="75000"/>
                    <a:lumOff val="25000"/>
                  </a:schemeClr>
                </a:solidFill>
              </a:rPr>
              <a:t>)</a:t>
            </a:r>
            <a:endParaRPr lang="en-GB" sz="1000" b="1" kern="100" dirty="0">
              <a:solidFill>
                <a:schemeClr val="tx1">
                  <a:lumMod val="75000"/>
                  <a:lumOff val="25000"/>
                </a:schemeClr>
              </a:solidFill>
            </a:endParaRPr>
          </a:p>
          <a:p>
            <a:endParaRPr lang="en-GB" sz="600" b="1" kern="100" dirty="0">
              <a:solidFill>
                <a:schemeClr val="tx1">
                  <a:lumMod val="75000"/>
                  <a:lumOff val="25000"/>
                </a:schemeClr>
              </a:solidFill>
            </a:endParaRPr>
          </a:p>
          <a:p>
            <a:r>
              <a:rPr lang="en-GB" sz="1200" b="1" kern="100" dirty="0">
                <a:solidFill>
                  <a:schemeClr val="tx1">
                    <a:lumMod val="75000"/>
                    <a:lumOff val="25000"/>
                  </a:schemeClr>
                </a:solidFill>
              </a:rPr>
              <a:t>SRO: </a:t>
            </a:r>
            <a:r>
              <a:rPr lang="en-GB" sz="1200" kern="100" dirty="0">
                <a:solidFill>
                  <a:schemeClr val="tx1">
                    <a:lumMod val="75000"/>
                    <a:lumOff val="25000"/>
                  </a:schemeClr>
                </a:solidFill>
              </a:rPr>
              <a:t>Elizabeth Disney (ICB)</a:t>
            </a:r>
          </a:p>
          <a:p>
            <a:endParaRPr lang="en-GB" sz="600" b="1" kern="100" dirty="0">
              <a:solidFill>
                <a:schemeClr val="tx1">
                  <a:lumMod val="75000"/>
                  <a:lumOff val="25000"/>
                </a:schemeClr>
              </a:solidFill>
            </a:endParaRPr>
          </a:p>
          <a:p>
            <a:r>
              <a:rPr lang="en-GB" sz="1200" b="1" kern="100" dirty="0">
                <a:solidFill>
                  <a:schemeClr val="tx1">
                    <a:lumMod val="75000"/>
                    <a:lumOff val="25000"/>
                  </a:schemeClr>
                </a:solidFill>
              </a:rPr>
              <a:t>Portfolio Directors:</a:t>
            </a:r>
          </a:p>
          <a:p>
            <a:r>
              <a:rPr lang="en-GB" sz="1200" dirty="0">
                <a:solidFill>
                  <a:schemeClr val="tx1">
                    <a:lumMod val="75000"/>
                    <a:lumOff val="25000"/>
                  </a:schemeClr>
                </a:solidFill>
                <a:effectLst/>
                <a:latin typeface="Arial" panose="020B0604020202020204" pitchFamily="34" charset="0"/>
                <a:cs typeface="Arial" panose="020B0604020202020204" pitchFamily="34" charset="0"/>
              </a:rPr>
              <a:t>Nicky </a:t>
            </a:r>
            <a:r>
              <a:rPr lang="en-GB" sz="1200" dirty="0" err="1">
                <a:solidFill>
                  <a:schemeClr val="tx1">
                    <a:lumMod val="75000"/>
                    <a:lumOff val="25000"/>
                  </a:schemeClr>
                </a:solidFill>
                <a:effectLst/>
                <a:latin typeface="Arial" panose="020B0604020202020204" pitchFamily="34" charset="0"/>
                <a:cs typeface="Arial" panose="020B0604020202020204" pitchFamily="34" charset="0"/>
              </a:rPr>
              <a:t>Bromage</a:t>
            </a:r>
            <a:r>
              <a:rPr lang="en-GB" sz="1200" dirty="0">
                <a:solidFill>
                  <a:schemeClr val="tx1">
                    <a:lumMod val="75000"/>
                    <a:lumOff val="25000"/>
                  </a:schemeClr>
                </a:solidFill>
                <a:effectLst/>
                <a:latin typeface="Arial" panose="020B0604020202020204" pitchFamily="34" charset="0"/>
                <a:cs typeface="Arial" panose="020B0604020202020204" pitchFamily="34" charset="0"/>
              </a:rPr>
              <a:t> </a:t>
            </a:r>
          </a:p>
          <a:p>
            <a:r>
              <a:rPr lang="en-GB" sz="1200" dirty="0">
                <a:solidFill>
                  <a:schemeClr val="tx1">
                    <a:lumMod val="75000"/>
                    <a:lumOff val="25000"/>
                  </a:schemeClr>
                </a:solidFill>
                <a:effectLst/>
                <a:latin typeface="Arial" panose="020B0604020202020204" pitchFamily="34" charset="0"/>
                <a:cs typeface="Arial" panose="020B0604020202020204" pitchFamily="34" charset="0"/>
              </a:rPr>
              <a:t>(CYP) (ICB)</a:t>
            </a:r>
          </a:p>
          <a:p>
            <a:r>
              <a:rPr lang="en-GB" sz="1200" dirty="0">
                <a:solidFill>
                  <a:schemeClr val="tx1">
                    <a:lumMod val="75000"/>
                    <a:lumOff val="25000"/>
                  </a:schemeClr>
                </a:solidFill>
                <a:effectLst/>
                <a:latin typeface="Arial" panose="020B0604020202020204" pitchFamily="34" charset="0"/>
                <a:cs typeface="Arial" panose="020B0604020202020204" pitchFamily="34" charset="0"/>
              </a:rPr>
              <a:t>Lynn Tolley (Maternity) (ICB)</a:t>
            </a:r>
          </a:p>
          <a:p>
            <a:endParaRPr lang="en-GB" sz="600" kern="100" dirty="0">
              <a:solidFill>
                <a:schemeClr val="tx1">
                  <a:lumMod val="75000"/>
                  <a:lumOff val="25000"/>
                </a:schemeClr>
              </a:solidFill>
            </a:endParaRPr>
          </a:p>
          <a:p>
            <a:r>
              <a:rPr lang="en-GB" sz="1200" b="1" kern="100" dirty="0">
                <a:solidFill>
                  <a:schemeClr val="tx1">
                    <a:lumMod val="75000"/>
                    <a:lumOff val="25000"/>
                  </a:schemeClr>
                </a:solidFill>
              </a:rPr>
              <a:t>Clinical Director: </a:t>
            </a:r>
          </a:p>
          <a:p>
            <a:r>
              <a:rPr lang="en-GB" sz="1200" kern="100" dirty="0">
                <a:solidFill>
                  <a:schemeClr val="tx1">
                    <a:lumMod val="75000"/>
                    <a:lumOff val="25000"/>
                  </a:schemeClr>
                </a:solidFill>
              </a:rPr>
              <a:t>Dr Paul Edmondson-Jones (ICB)</a:t>
            </a:r>
          </a:p>
        </p:txBody>
      </p:sp>
      <p:sp>
        <p:nvSpPr>
          <p:cNvPr id="9" name="Rectangle 4">
            <a:extLst>
              <a:ext uri="{FF2B5EF4-FFF2-40B4-BE49-F238E27FC236}">
                <a16:creationId xmlns:a16="http://schemas.microsoft.com/office/drawing/2014/main" id="{D9CA7894-C86B-067A-5972-BBA66C361C11}"/>
              </a:ext>
              <a:ext uri="{C183D7F6-B498-43B3-948B-1728B52AA6E4}">
                <adec:decorative xmlns:adec="http://schemas.microsoft.com/office/drawing/2017/decorative" val="1"/>
              </a:ext>
            </a:extLst>
          </p:cNvPr>
          <p:cNvSpPr/>
          <p:nvPr/>
        </p:nvSpPr>
        <p:spPr>
          <a:xfrm>
            <a:off x="5419267" y="1641761"/>
            <a:ext cx="1461056" cy="4468091"/>
          </a:xfrm>
          <a:prstGeom prst="rect">
            <a:avLst/>
          </a:prstGeom>
          <a:solidFill>
            <a:srgbClr val="D0EE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icon 4">
            <a:extLst>
              <a:ext uri="{FF2B5EF4-FFF2-40B4-BE49-F238E27FC236}">
                <a16:creationId xmlns:a16="http://schemas.microsoft.com/office/drawing/2014/main" id="{34195611-D1C1-48A5-247E-EC24BFBBCB18}"/>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p:blipFill>
        <p:spPr>
          <a:xfrm>
            <a:off x="5690205" y="1052964"/>
            <a:ext cx="914400" cy="914400"/>
          </a:xfrm>
          <a:prstGeom prst="rect">
            <a:avLst/>
          </a:prstGeom>
        </p:spPr>
      </p:pic>
      <p:sp>
        <p:nvSpPr>
          <p:cNvPr id="27" name="title - 4">
            <a:extLst>
              <a:ext uri="{FF2B5EF4-FFF2-40B4-BE49-F238E27FC236}">
                <a16:creationId xmlns:a16="http://schemas.microsoft.com/office/drawing/2014/main" id="{1749FFC4-3812-E7AC-3868-91EDECF3810D}"/>
              </a:ext>
            </a:extLst>
          </p:cNvPr>
          <p:cNvSpPr txBox="1"/>
          <p:nvPr/>
        </p:nvSpPr>
        <p:spPr>
          <a:xfrm>
            <a:off x="5395683" y="1979387"/>
            <a:ext cx="1461056" cy="843687"/>
          </a:xfrm>
          <a:prstGeom prst="rect">
            <a:avLst/>
          </a:prstGeom>
          <a:noFill/>
        </p:spPr>
        <p:txBody>
          <a:bodyPr wrap="square" rtlCol="0" anchor="t">
            <a:noAutofit/>
          </a:bodyPr>
          <a:lstStyle/>
          <a:p>
            <a:pPr algn="ctr"/>
            <a:r>
              <a:rPr lang="en-GB" sz="1500" b="1" dirty="0">
                <a:solidFill>
                  <a:schemeClr val="tx1">
                    <a:lumMod val="75000"/>
                    <a:lumOff val="25000"/>
                  </a:schemeClr>
                </a:solidFill>
                <a:latin typeface="Arial" panose="020B0604020202020204" pitchFamily="34" charset="0"/>
                <a:cs typeface="Arial" panose="020B0604020202020204" pitchFamily="34" charset="0"/>
              </a:rPr>
              <a:t>Urgent and Emergency Care</a:t>
            </a:r>
          </a:p>
        </p:txBody>
      </p:sp>
      <p:sp>
        <p:nvSpPr>
          <p:cNvPr id="26" name="content - 4">
            <a:extLst>
              <a:ext uri="{FF2B5EF4-FFF2-40B4-BE49-F238E27FC236}">
                <a16:creationId xmlns:a16="http://schemas.microsoft.com/office/drawing/2014/main" id="{4397C1BC-EBF9-6EFB-84F9-CED93577F653}"/>
              </a:ext>
            </a:extLst>
          </p:cNvPr>
          <p:cNvSpPr txBox="1"/>
          <p:nvPr/>
        </p:nvSpPr>
        <p:spPr>
          <a:xfrm>
            <a:off x="5398999" y="3196201"/>
            <a:ext cx="1471769" cy="2534170"/>
          </a:xfrm>
          <a:prstGeom prst="rect">
            <a:avLst/>
          </a:prstGeom>
          <a:noFill/>
        </p:spPr>
        <p:txBody>
          <a:bodyPr wrap="square" rtlCol="0">
            <a:noAutofit/>
          </a:bodyPr>
          <a:lstStyle/>
          <a:p>
            <a:pPr>
              <a:lnSpc>
                <a:spcPct val="100000"/>
              </a:lnSpc>
              <a:spcBef>
                <a:spcPts val="0"/>
              </a:spcBef>
            </a:pPr>
            <a:r>
              <a:rPr lang="en-GB" sz="1200" b="1" dirty="0">
                <a:solidFill>
                  <a:schemeClr val="tx1">
                    <a:lumMod val="75000"/>
                    <a:lumOff val="25000"/>
                  </a:schemeClr>
                </a:solidFill>
              </a:rPr>
              <a:t>Exec Sponsor: </a:t>
            </a:r>
          </a:p>
          <a:p>
            <a:r>
              <a:rPr lang="en-GB" sz="1200" dirty="0">
                <a:solidFill>
                  <a:schemeClr val="tx1">
                    <a:lumMod val="75000"/>
                    <a:lumOff val="25000"/>
                  </a:schemeClr>
                </a:solidFill>
                <a:effectLst/>
                <a:latin typeface="Arial" panose="020B0604020202020204" pitchFamily="34" charset="0"/>
                <a:cs typeface="Arial" panose="020B0604020202020204" pitchFamily="34" charset="0"/>
              </a:rPr>
              <a:t>Pat Flaherty</a:t>
            </a:r>
          </a:p>
          <a:p>
            <a:pPr>
              <a:lnSpc>
                <a:spcPct val="100000"/>
              </a:lnSpc>
              <a:spcBef>
                <a:spcPts val="0"/>
              </a:spcBef>
            </a:pPr>
            <a:r>
              <a:rPr lang="en-GB" sz="1200" dirty="0">
                <a:solidFill>
                  <a:schemeClr val="tx1">
                    <a:lumMod val="75000"/>
                    <a:lumOff val="25000"/>
                  </a:schemeClr>
                </a:solidFill>
              </a:rPr>
              <a:t>(SCC)</a:t>
            </a:r>
          </a:p>
          <a:p>
            <a:endParaRPr lang="en-GB" sz="600" b="1" dirty="0">
              <a:solidFill>
                <a:schemeClr val="tx1">
                  <a:lumMod val="75000"/>
                  <a:lumOff val="25000"/>
                </a:schemeClr>
              </a:solidFill>
            </a:endParaRPr>
          </a:p>
          <a:p>
            <a:r>
              <a:rPr lang="en-GB" sz="1200" b="1" dirty="0">
                <a:solidFill>
                  <a:schemeClr val="tx1">
                    <a:lumMod val="75000"/>
                    <a:lumOff val="25000"/>
                  </a:schemeClr>
                </a:solidFill>
              </a:rPr>
              <a:t>SRO: </a:t>
            </a:r>
            <a:r>
              <a:rPr lang="en-GB" sz="1200" dirty="0">
                <a:solidFill>
                  <a:schemeClr val="tx1">
                    <a:lumMod val="75000"/>
                    <a:lumOff val="25000"/>
                  </a:schemeClr>
                </a:solidFill>
              </a:rPr>
              <a:t>Matthew Lewis (UHNM)</a:t>
            </a:r>
          </a:p>
          <a:p>
            <a:endParaRPr lang="en-GB" sz="600" b="1" dirty="0">
              <a:solidFill>
                <a:schemeClr val="tx1">
                  <a:lumMod val="75000"/>
                  <a:lumOff val="25000"/>
                </a:schemeClr>
              </a:solidFill>
            </a:endParaRPr>
          </a:p>
          <a:p>
            <a:r>
              <a:rPr lang="en-GB" sz="1200" b="1" dirty="0">
                <a:solidFill>
                  <a:schemeClr val="tx1">
                    <a:lumMod val="75000"/>
                    <a:lumOff val="25000"/>
                  </a:schemeClr>
                </a:solidFill>
              </a:rPr>
              <a:t>Portfolio Director: </a:t>
            </a:r>
          </a:p>
          <a:p>
            <a:r>
              <a:rPr lang="en-GB" sz="1200" dirty="0">
                <a:solidFill>
                  <a:schemeClr val="tx1">
                    <a:lumMod val="75000"/>
                    <a:lumOff val="25000"/>
                  </a:schemeClr>
                </a:solidFill>
              </a:rPr>
              <a:t>Hayley Allison (ICB)</a:t>
            </a:r>
          </a:p>
          <a:p>
            <a:endParaRPr lang="en-GB" sz="100" dirty="0">
              <a:solidFill>
                <a:schemeClr val="tx1">
                  <a:lumMod val="75000"/>
                  <a:lumOff val="25000"/>
                </a:schemeClr>
              </a:solidFill>
            </a:endParaRPr>
          </a:p>
          <a:p>
            <a:endParaRPr lang="en-GB" sz="600" b="1" dirty="0">
              <a:solidFill>
                <a:schemeClr val="tx1">
                  <a:lumMod val="75000"/>
                  <a:lumOff val="25000"/>
                </a:schemeClr>
              </a:solidFill>
            </a:endParaRPr>
          </a:p>
          <a:p>
            <a:r>
              <a:rPr lang="en-GB" sz="1200" b="1" dirty="0">
                <a:solidFill>
                  <a:schemeClr val="tx1">
                    <a:lumMod val="75000"/>
                    <a:lumOff val="25000"/>
                  </a:schemeClr>
                </a:solidFill>
              </a:rPr>
              <a:t>Clinical Director: </a:t>
            </a:r>
            <a:r>
              <a:rPr lang="en-GB" sz="1200" dirty="0">
                <a:solidFill>
                  <a:schemeClr val="tx1">
                    <a:lumMod val="75000"/>
                    <a:lumOff val="25000"/>
                  </a:schemeClr>
                </a:solidFill>
              </a:rPr>
              <a:t>Dr Steve Fawcett (ICB)</a:t>
            </a:r>
          </a:p>
        </p:txBody>
      </p:sp>
      <p:sp>
        <p:nvSpPr>
          <p:cNvPr id="11" name="Rectangle 5">
            <a:extLst>
              <a:ext uri="{FF2B5EF4-FFF2-40B4-BE49-F238E27FC236}">
                <a16:creationId xmlns:a16="http://schemas.microsoft.com/office/drawing/2014/main" id="{CB2A67D4-DFBA-0C3F-2286-187670FBD5AA}"/>
              </a:ext>
              <a:ext uri="{C183D7F6-B498-43B3-948B-1728B52AA6E4}">
                <adec:decorative xmlns:adec="http://schemas.microsoft.com/office/drawing/2017/decorative" val="1"/>
              </a:ext>
            </a:extLst>
          </p:cNvPr>
          <p:cNvSpPr/>
          <p:nvPr/>
        </p:nvSpPr>
        <p:spPr>
          <a:xfrm>
            <a:off x="7005603" y="1641760"/>
            <a:ext cx="1461056" cy="4468091"/>
          </a:xfrm>
          <a:prstGeom prst="rect">
            <a:avLst/>
          </a:prstGeom>
          <a:solidFill>
            <a:srgbClr val="D9DD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icon 5">
            <a:extLst>
              <a:ext uri="{FF2B5EF4-FFF2-40B4-BE49-F238E27FC236}">
                <a16:creationId xmlns:a16="http://schemas.microsoft.com/office/drawing/2014/main" id="{16DADC7E-FE63-9068-0457-1891F4D884A8}"/>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rcRect/>
          <a:stretch/>
        </p:blipFill>
        <p:spPr>
          <a:xfrm>
            <a:off x="7282911" y="1027789"/>
            <a:ext cx="914400" cy="914400"/>
          </a:xfrm>
          <a:prstGeom prst="rect">
            <a:avLst/>
          </a:prstGeom>
        </p:spPr>
      </p:pic>
      <p:sp>
        <p:nvSpPr>
          <p:cNvPr id="25" name="title - 5 ">
            <a:extLst>
              <a:ext uri="{FF2B5EF4-FFF2-40B4-BE49-F238E27FC236}">
                <a16:creationId xmlns:a16="http://schemas.microsoft.com/office/drawing/2014/main" id="{654A7E60-1D32-7906-1F66-A0CCFB4F46BB}"/>
              </a:ext>
            </a:extLst>
          </p:cNvPr>
          <p:cNvSpPr txBox="1"/>
          <p:nvPr/>
        </p:nvSpPr>
        <p:spPr>
          <a:xfrm>
            <a:off x="6966226" y="2060456"/>
            <a:ext cx="1545811" cy="1106078"/>
          </a:xfrm>
          <a:prstGeom prst="rect">
            <a:avLst/>
          </a:prstGeom>
          <a:noFill/>
        </p:spPr>
        <p:txBody>
          <a:bodyPr wrap="square" rtlCol="0" anchor="t">
            <a:noAutofit/>
          </a:bodyPr>
          <a:lstStyle/>
          <a:p>
            <a:pPr algn="ctr"/>
            <a:r>
              <a:rPr lang="en-GB" sz="1500" b="1" dirty="0">
                <a:solidFill>
                  <a:schemeClr val="tx1">
                    <a:lumMod val="75000"/>
                    <a:lumOff val="25000"/>
                  </a:schemeClr>
                </a:solidFill>
                <a:effectLst/>
                <a:latin typeface="Arial" panose="020B0604020202020204" pitchFamily="34" charset="0"/>
                <a:cs typeface="Arial" panose="020B0604020202020204" pitchFamily="34" charset="0"/>
              </a:rPr>
              <a:t>End of Life, Frailty and</a:t>
            </a:r>
          </a:p>
          <a:p>
            <a:pPr algn="ctr"/>
            <a:r>
              <a:rPr lang="en-GB" sz="1500" b="1" dirty="0">
                <a:solidFill>
                  <a:schemeClr val="tx1">
                    <a:lumMod val="75000"/>
                    <a:lumOff val="25000"/>
                  </a:schemeClr>
                </a:solidFill>
                <a:effectLst/>
                <a:latin typeface="Arial" panose="020B0604020202020204" pitchFamily="34" charset="0"/>
                <a:cs typeface="Arial" panose="020B0604020202020204" pitchFamily="34" charset="0"/>
              </a:rPr>
              <a:t>Long-Term Conditions</a:t>
            </a:r>
          </a:p>
        </p:txBody>
      </p:sp>
      <p:sp>
        <p:nvSpPr>
          <p:cNvPr id="24" name="content - 5">
            <a:extLst>
              <a:ext uri="{FF2B5EF4-FFF2-40B4-BE49-F238E27FC236}">
                <a16:creationId xmlns:a16="http://schemas.microsoft.com/office/drawing/2014/main" id="{1934D946-DDB7-3981-9329-B39FE5F62D11}"/>
              </a:ext>
            </a:extLst>
          </p:cNvPr>
          <p:cNvSpPr txBox="1"/>
          <p:nvPr/>
        </p:nvSpPr>
        <p:spPr>
          <a:xfrm>
            <a:off x="6996047" y="3193074"/>
            <a:ext cx="1459999" cy="3016059"/>
          </a:xfrm>
          <a:prstGeom prst="rect">
            <a:avLst/>
          </a:prstGeom>
          <a:noFill/>
        </p:spPr>
        <p:txBody>
          <a:bodyPr wrap="square" rtlCol="0">
            <a:noAutofit/>
          </a:bodyPr>
          <a:lstStyle/>
          <a:p>
            <a:pPr>
              <a:lnSpc>
                <a:spcPct val="100000"/>
              </a:lnSpc>
              <a:spcBef>
                <a:spcPts val="0"/>
              </a:spcBef>
            </a:pPr>
            <a:r>
              <a:rPr lang="en-GB" sz="1200" b="1" dirty="0">
                <a:solidFill>
                  <a:schemeClr val="tx1">
                    <a:lumMod val="75000"/>
                    <a:lumOff val="25000"/>
                  </a:schemeClr>
                </a:solidFill>
              </a:rPr>
              <a:t>Exec Sponsor</a:t>
            </a:r>
            <a:r>
              <a:rPr lang="en-GB" sz="1200" dirty="0">
                <a:solidFill>
                  <a:schemeClr val="tx1">
                    <a:lumMod val="75000"/>
                    <a:lumOff val="25000"/>
                  </a:schemeClr>
                </a:solidFill>
              </a:rPr>
              <a:t>: </a:t>
            </a:r>
          </a:p>
          <a:p>
            <a:pPr>
              <a:lnSpc>
                <a:spcPct val="100000"/>
              </a:lnSpc>
              <a:spcBef>
                <a:spcPts val="0"/>
              </a:spcBef>
            </a:pPr>
            <a:r>
              <a:rPr lang="en-GB" sz="1200" dirty="0">
                <a:solidFill>
                  <a:schemeClr val="tx1">
                    <a:lumMod val="75000"/>
                    <a:lumOff val="25000"/>
                  </a:schemeClr>
                </a:solidFill>
              </a:rPr>
              <a:t>Neil </a:t>
            </a:r>
            <a:r>
              <a:rPr lang="en-GB" sz="1200" dirty="0" err="1">
                <a:solidFill>
                  <a:schemeClr val="tx1">
                    <a:lumMod val="75000"/>
                    <a:lumOff val="25000"/>
                  </a:schemeClr>
                </a:solidFill>
              </a:rPr>
              <a:t>Carr</a:t>
            </a:r>
            <a:r>
              <a:rPr lang="en-GB" sz="1200" dirty="0">
                <a:solidFill>
                  <a:schemeClr val="tx1">
                    <a:lumMod val="75000"/>
                    <a:lumOff val="25000"/>
                  </a:schemeClr>
                </a:solidFill>
              </a:rPr>
              <a:t> (MPFT)  </a:t>
            </a:r>
            <a:endParaRPr lang="en-GB" sz="1000" dirty="0">
              <a:solidFill>
                <a:schemeClr val="tx1">
                  <a:lumMod val="75000"/>
                  <a:lumOff val="25000"/>
                </a:schemeClr>
              </a:solidFill>
            </a:endParaRPr>
          </a:p>
          <a:p>
            <a:pPr>
              <a:lnSpc>
                <a:spcPct val="100000"/>
              </a:lnSpc>
              <a:spcBef>
                <a:spcPts val="0"/>
              </a:spcBef>
            </a:pPr>
            <a:endParaRPr lang="en-GB" sz="600" b="1" dirty="0">
              <a:solidFill>
                <a:schemeClr val="tx1">
                  <a:lumMod val="75000"/>
                  <a:lumOff val="25000"/>
                </a:schemeClr>
              </a:solidFill>
            </a:endParaRPr>
          </a:p>
          <a:p>
            <a:pPr>
              <a:lnSpc>
                <a:spcPct val="100000"/>
              </a:lnSpc>
              <a:spcBef>
                <a:spcPts val="0"/>
              </a:spcBef>
            </a:pPr>
            <a:r>
              <a:rPr lang="en-GB" sz="1200" b="1" dirty="0">
                <a:solidFill>
                  <a:schemeClr val="tx1">
                    <a:lumMod val="75000"/>
                    <a:lumOff val="25000"/>
                  </a:schemeClr>
                </a:solidFill>
              </a:rPr>
              <a:t>SRO: </a:t>
            </a:r>
          </a:p>
          <a:p>
            <a:pPr>
              <a:lnSpc>
                <a:spcPct val="100000"/>
              </a:lnSpc>
              <a:spcBef>
                <a:spcPts val="0"/>
              </a:spcBef>
            </a:pPr>
            <a:r>
              <a:rPr lang="en-GB" sz="1200" dirty="0">
                <a:solidFill>
                  <a:schemeClr val="tx1">
                    <a:lumMod val="75000"/>
                    <a:lumOff val="25000"/>
                  </a:schemeClr>
                </a:solidFill>
              </a:rPr>
              <a:t>TBC </a:t>
            </a:r>
          </a:p>
          <a:p>
            <a:endParaRPr lang="en-GB" sz="600" b="1" dirty="0">
              <a:solidFill>
                <a:schemeClr val="tx1">
                  <a:lumMod val="75000"/>
                  <a:lumOff val="25000"/>
                </a:schemeClr>
              </a:solidFill>
            </a:endParaRPr>
          </a:p>
          <a:p>
            <a:r>
              <a:rPr lang="en-GB" sz="1200" b="1" dirty="0">
                <a:solidFill>
                  <a:schemeClr val="tx1">
                    <a:lumMod val="75000"/>
                    <a:lumOff val="25000"/>
                  </a:schemeClr>
                </a:solidFill>
              </a:rPr>
              <a:t>Portfolio Director: </a:t>
            </a:r>
            <a:r>
              <a:rPr lang="en-GB" sz="1200" dirty="0">
                <a:solidFill>
                  <a:schemeClr val="tx1">
                    <a:lumMod val="75000"/>
                    <a:lumOff val="25000"/>
                  </a:schemeClr>
                </a:solidFill>
              </a:rPr>
              <a:t>Nicky Harkness (ICB)</a:t>
            </a:r>
          </a:p>
          <a:p>
            <a:endParaRPr lang="en-GB" sz="600" dirty="0">
              <a:solidFill>
                <a:schemeClr val="tx1">
                  <a:lumMod val="75000"/>
                  <a:lumOff val="25000"/>
                </a:schemeClr>
              </a:solidFill>
            </a:endParaRPr>
          </a:p>
          <a:p>
            <a:endParaRPr lang="en-GB" sz="100" b="1" dirty="0">
              <a:solidFill>
                <a:schemeClr val="tx1">
                  <a:lumMod val="75000"/>
                  <a:lumOff val="25000"/>
                </a:schemeClr>
              </a:solidFill>
            </a:endParaRPr>
          </a:p>
          <a:p>
            <a:r>
              <a:rPr lang="en-GB" sz="1200" b="1" dirty="0">
                <a:solidFill>
                  <a:schemeClr val="tx1">
                    <a:lumMod val="75000"/>
                    <a:lumOff val="25000"/>
                  </a:schemeClr>
                </a:solidFill>
              </a:rPr>
              <a:t>Clinical Director: </a:t>
            </a:r>
            <a:r>
              <a:rPr lang="en-GB" sz="1200" dirty="0">
                <a:solidFill>
                  <a:schemeClr val="tx1">
                    <a:lumMod val="75000"/>
                    <a:lumOff val="25000"/>
                  </a:schemeClr>
                </a:solidFill>
              </a:rPr>
              <a:t>Dr Rachel </a:t>
            </a:r>
            <a:r>
              <a:rPr lang="en-GB" sz="1200" dirty="0" err="1">
                <a:solidFill>
                  <a:schemeClr val="tx1">
                    <a:lumMod val="75000"/>
                    <a:lumOff val="25000"/>
                  </a:schemeClr>
                </a:solidFill>
              </a:rPr>
              <a:t>Gallyot</a:t>
            </a:r>
            <a:r>
              <a:rPr lang="en-GB" sz="1200" dirty="0">
                <a:solidFill>
                  <a:schemeClr val="tx1">
                    <a:lumMod val="75000"/>
                    <a:lumOff val="25000"/>
                  </a:schemeClr>
                </a:solidFill>
              </a:rPr>
              <a:t> (ICB)</a:t>
            </a:r>
          </a:p>
        </p:txBody>
      </p:sp>
      <p:sp>
        <p:nvSpPr>
          <p:cNvPr id="12" name="Rectangle 6">
            <a:extLst>
              <a:ext uri="{FF2B5EF4-FFF2-40B4-BE49-F238E27FC236}">
                <a16:creationId xmlns:a16="http://schemas.microsoft.com/office/drawing/2014/main" id="{FE16E6D9-489B-EDCD-3CC3-039D7CABE6B8}"/>
              </a:ext>
              <a:ext uri="{C183D7F6-B498-43B3-948B-1728B52AA6E4}">
                <adec:decorative xmlns:adec="http://schemas.microsoft.com/office/drawing/2017/decorative" val="1"/>
              </a:ext>
            </a:extLst>
          </p:cNvPr>
          <p:cNvSpPr/>
          <p:nvPr/>
        </p:nvSpPr>
        <p:spPr>
          <a:xfrm>
            <a:off x="8591939" y="1641759"/>
            <a:ext cx="1461056" cy="4468091"/>
          </a:xfrm>
          <a:prstGeom prst="rect">
            <a:avLst/>
          </a:prstGeom>
          <a:solidFill>
            <a:srgbClr val="E7EA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icon 6">
            <a:extLst>
              <a:ext uri="{FF2B5EF4-FFF2-40B4-BE49-F238E27FC236}">
                <a16:creationId xmlns:a16="http://schemas.microsoft.com/office/drawing/2014/main" id="{4D009E79-41A9-1D82-2FF4-E5EB0BFCDBBF}"/>
              </a:ext>
              <a:ext uri="{C183D7F6-B498-43B3-948B-1728B52AA6E4}">
                <adec:decorative xmlns:adec="http://schemas.microsoft.com/office/drawing/2017/decorative" val="1"/>
              </a:ext>
            </a:extLst>
          </p:cNvPr>
          <p:cNvPicPr>
            <a:picLocks noChangeAspect="1"/>
          </p:cNvPicPr>
          <p:nvPr/>
        </p:nvPicPr>
        <p:blipFill>
          <a:blip r:embed="rId8" cstate="print">
            <a:extLst>
              <a:ext uri="{28A0092B-C50C-407E-A947-70E740481C1C}">
                <a14:useLocalDpi xmlns:a14="http://schemas.microsoft.com/office/drawing/2010/main"/>
              </a:ext>
            </a:extLst>
          </a:blip>
          <a:srcRect/>
          <a:stretch/>
        </p:blipFill>
        <p:spPr>
          <a:xfrm>
            <a:off x="8899817" y="1064649"/>
            <a:ext cx="889000" cy="889000"/>
          </a:xfrm>
          <a:prstGeom prst="rect">
            <a:avLst/>
          </a:prstGeom>
        </p:spPr>
      </p:pic>
      <p:sp>
        <p:nvSpPr>
          <p:cNvPr id="23" name="title - 6">
            <a:extLst>
              <a:ext uri="{FF2B5EF4-FFF2-40B4-BE49-F238E27FC236}">
                <a16:creationId xmlns:a16="http://schemas.microsoft.com/office/drawing/2014/main" id="{A5E3BE75-DC83-E8E0-EAA0-A411577669C3}"/>
              </a:ext>
            </a:extLst>
          </p:cNvPr>
          <p:cNvSpPr txBox="1"/>
          <p:nvPr/>
        </p:nvSpPr>
        <p:spPr>
          <a:xfrm>
            <a:off x="8537079" y="2021592"/>
            <a:ext cx="1515916" cy="1325563"/>
          </a:xfrm>
          <a:prstGeom prst="rect">
            <a:avLst/>
          </a:prstGeom>
          <a:noFill/>
        </p:spPr>
        <p:txBody>
          <a:bodyPr wrap="square" rtlCol="0" anchor="t">
            <a:noAutofit/>
          </a:bodyPr>
          <a:lstStyle/>
          <a:p>
            <a:pPr algn="ctr"/>
            <a:r>
              <a:rPr lang="en-GB" sz="1500" b="1" dirty="0">
                <a:solidFill>
                  <a:schemeClr val="tx1">
                    <a:lumMod val="75000"/>
                    <a:lumOff val="25000"/>
                  </a:schemeClr>
                </a:solidFill>
                <a:latin typeface="Arial" panose="020B0604020202020204" pitchFamily="34" charset="0"/>
                <a:cs typeface="Arial" panose="020B0604020202020204" pitchFamily="34" charset="0"/>
              </a:rPr>
              <a:t>Mental health and Learning Disabilities </a:t>
            </a:r>
          </a:p>
          <a:p>
            <a:pPr algn="ctr"/>
            <a:r>
              <a:rPr lang="en-GB" sz="1500" b="1" dirty="0">
                <a:solidFill>
                  <a:schemeClr val="tx1">
                    <a:lumMod val="75000"/>
                    <a:lumOff val="25000"/>
                  </a:schemeClr>
                </a:solidFill>
                <a:latin typeface="Arial" panose="020B0604020202020204" pitchFamily="34" charset="0"/>
                <a:cs typeface="Arial" panose="020B0604020202020204" pitchFamily="34" charset="0"/>
              </a:rPr>
              <a:t>and Autism </a:t>
            </a:r>
          </a:p>
        </p:txBody>
      </p:sp>
      <p:sp>
        <p:nvSpPr>
          <p:cNvPr id="22" name="content - 6">
            <a:extLst>
              <a:ext uri="{FF2B5EF4-FFF2-40B4-BE49-F238E27FC236}">
                <a16:creationId xmlns:a16="http://schemas.microsoft.com/office/drawing/2014/main" id="{FEBDF47A-3312-B205-ABDF-3297948C1194}"/>
              </a:ext>
            </a:extLst>
          </p:cNvPr>
          <p:cNvSpPr txBox="1"/>
          <p:nvPr/>
        </p:nvSpPr>
        <p:spPr>
          <a:xfrm>
            <a:off x="8610599" y="3193074"/>
            <a:ext cx="1467437" cy="3016059"/>
          </a:xfrm>
          <a:prstGeom prst="rect">
            <a:avLst/>
          </a:prstGeom>
          <a:noFill/>
        </p:spPr>
        <p:txBody>
          <a:bodyPr wrap="square" rtlCol="0">
            <a:noAutofit/>
          </a:bodyPr>
          <a:lstStyle/>
          <a:p>
            <a:pPr>
              <a:lnSpc>
                <a:spcPct val="100000"/>
              </a:lnSpc>
              <a:spcBef>
                <a:spcPts val="0"/>
              </a:spcBef>
            </a:pPr>
            <a:r>
              <a:rPr lang="en-GB" sz="1200" b="1" dirty="0">
                <a:solidFill>
                  <a:schemeClr val="tx1">
                    <a:lumMod val="75000"/>
                    <a:lumOff val="25000"/>
                  </a:schemeClr>
                </a:solidFill>
              </a:rPr>
              <a:t>Exec Sponsor: </a:t>
            </a:r>
          </a:p>
          <a:p>
            <a:pPr>
              <a:lnSpc>
                <a:spcPct val="100000"/>
              </a:lnSpc>
              <a:spcBef>
                <a:spcPts val="0"/>
              </a:spcBef>
            </a:pPr>
            <a:r>
              <a:rPr lang="en-GB" sz="1200" dirty="0">
                <a:solidFill>
                  <a:schemeClr val="tx1">
                    <a:lumMod val="75000"/>
                    <a:lumOff val="25000"/>
                  </a:schemeClr>
                </a:solidFill>
              </a:rPr>
              <a:t>Dr </a:t>
            </a:r>
            <a:r>
              <a:rPr lang="en-GB" sz="1200" dirty="0" err="1">
                <a:solidFill>
                  <a:schemeClr val="tx1">
                    <a:lumMod val="75000"/>
                    <a:lumOff val="25000"/>
                  </a:schemeClr>
                </a:solidFill>
              </a:rPr>
              <a:t>Buki</a:t>
            </a:r>
            <a:r>
              <a:rPr lang="en-GB" sz="1200" dirty="0">
                <a:solidFill>
                  <a:schemeClr val="tx1">
                    <a:lumMod val="75000"/>
                    <a:lumOff val="25000"/>
                  </a:schemeClr>
                </a:solidFill>
              </a:rPr>
              <a:t> Adeyemo (NSCHCT)</a:t>
            </a:r>
          </a:p>
          <a:p>
            <a:pPr>
              <a:lnSpc>
                <a:spcPct val="100000"/>
              </a:lnSpc>
              <a:spcBef>
                <a:spcPts val="0"/>
              </a:spcBef>
            </a:pPr>
            <a:endParaRPr lang="en-GB" sz="600" dirty="0">
              <a:solidFill>
                <a:schemeClr val="tx1">
                  <a:lumMod val="75000"/>
                  <a:lumOff val="25000"/>
                </a:schemeClr>
              </a:solidFill>
            </a:endParaRPr>
          </a:p>
          <a:p>
            <a:r>
              <a:rPr lang="en-GB" sz="1200" b="1" dirty="0">
                <a:solidFill>
                  <a:schemeClr val="tx1">
                    <a:lumMod val="75000"/>
                    <a:lumOff val="25000"/>
                  </a:schemeClr>
                </a:solidFill>
              </a:rPr>
              <a:t>SRO: </a:t>
            </a:r>
          </a:p>
          <a:p>
            <a:r>
              <a:rPr lang="en-GB" sz="1200" dirty="0">
                <a:solidFill>
                  <a:schemeClr val="tx1">
                    <a:lumMod val="75000"/>
                    <a:lumOff val="25000"/>
                  </a:schemeClr>
                </a:solidFill>
              </a:rPr>
              <a:t>Ben Richards (NSCHCT) </a:t>
            </a:r>
          </a:p>
          <a:p>
            <a:endParaRPr lang="en-GB" sz="600" dirty="0">
              <a:solidFill>
                <a:schemeClr val="tx1">
                  <a:lumMod val="75000"/>
                  <a:lumOff val="25000"/>
                </a:schemeClr>
              </a:solidFill>
            </a:endParaRPr>
          </a:p>
          <a:p>
            <a:r>
              <a:rPr lang="en-GB" sz="1200" b="1" dirty="0">
                <a:solidFill>
                  <a:schemeClr val="tx1">
                    <a:lumMod val="75000"/>
                    <a:lumOff val="25000"/>
                  </a:schemeClr>
                </a:solidFill>
              </a:rPr>
              <a:t>Portfolio Director:</a:t>
            </a:r>
          </a:p>
          <a:p>
            <a:r>
              <a:rPr lang="en-GB" sz="1200" dirty="0">
                <a:solidFill>
                  <a:schemeClr val="tx1">
                    <a:lumMod val="75000"/>
                    <a:lumOff val="25000"/>
                  </a:schemeClr>
                </a:solidFill>
                <a:effectLst/>
                <a:latin typeface="Arial" panose="020B0604020202020204" pitchFamily="34" charset="0"/>
                <a:cs typeface="Arial" panose="020B0604020202020204" pitchFamily="34" charset="0"/>
              </a:rPr>
              <a:t>Nicky Bromage (ICB)</a:t>
            </a:r>
          </a:p>
          <a:p>
            <a:endParaRPr lang="en-GB" sz="600" dirty="0">
              <a:solidFill>
                <a:schemeClr val="tx1">
                  <a:lumMod val="75000"/>
                  <a:lumOff val="25000"/>
                </a:schemeClr>
              </a:solidFill>
            </a:endParaRPr>
          </a:p>
          <a:p>
            <a:r>
              <a:rPr lang="en-GB" sz="1200" b="1" dirty="0">
                <a:solidFill>
                  <a:schemeClr val="tx1">
                    <a:lumMod val="75000"/>
                    <a:lumOff val="25000"/>
                  </a:schemeClr>
                </a:solidFill>
              </a:rPr>
              <a:t>Clinical Director: </a:t>
            </a:r>
            <a:r>
              <a:rPr lang="en-GB" sz="1200" dirty="0">
                <a:solidFill>
                  <a:schemeClr val="tx1">
                    <a:lumMod val="75000"/>
                    <a:lumOff val="25000"/>
                  </a:schemeClr>
                </a:solidFill>
              </a:rPr>
              <a:t>Dr </a:t>
            </a:r>
            <a:r>
              <a:rPr lang="en-GB" sz="1200" dirty="0" err="1">
                <a:solidFill>
                  <a:schemeClr val="tx1">
                    <a:lumMod val="75000"/>
                    <a:lumOff val="25000"/>
                  </a:schemeClr>
                </a:solidFill>
              </a:rPr>
              <a:t>Waheed</a:t>
            </a:r>
            <a:r>
              <a:rPr lang="en-GB" sz="1200" dirty="0">
                <a:solidFill>
                  <a:schemeClr val="tx1">
                    <a:lumMod val="75000"/>
                    <a:lumOff val="25000"/>
                  </a:schemeClr>
                </a:solidFill>
              </a:rPr>
              <a:t> </a:t>
            </a:r>
            <a:r>
              <a:rPr lang="en-GB" sz="1200" dirty="0" err="1">
                <a:solidFill>
                  <a:schemeClr val="tx1">
                    <a:lumMod val="75000"/>
                    <a:lumOff val="25000"/>
                  </a:schemeClr>
                </a:solidFill>
              </a:rPr>
              <a:t>Abassi</a:t>
            </a:r>
            <a:r>
              <a:rPr lang="en-GB" sz="1200" dirty="0">
                <a:solidFill>
                  <a:schemeClr val="tx1">
                    <a:lumMod val="75000"/>
                    <a:lumOff val="25000"/>
                  </a:schemeClr>
                </a:solidFill>
              </a:rPr>
              <a:t> (ICB)</a:t>
            </a:r>
          </a:p>
        </p:txBody>
      </p:sp>
      <p:sp>
        <p:nvSpPr>
          <p:cNvPr id="10" name="Rectangle 7">
            <a:extLst>
              <a:ext uri="{FF2B5EF4-FFF2-40B4-BE49-F238E27FC236}">
                <a16:creationId xmlns:a16="http://schemas.microsoft.com/office/drawing/2014/main" id="{5B2ADD76-98D0-27C3-8A00-A85BA8BA48AF}"/>
              </a:ext>
              <a:ext uri="{C183D7F6-B498-43B3-948B-1728B52AA6E4}">
                <adec:decorative xmlns:adec="http://schemas.microsoft.com/office/drawing/2017/decorative" val="1"/>
              </a:ext>
            </a:extLst>
          </p:cNvPr>
          <p:cNvSpPr/>
          <p:nvPr/>
        </p:nvSpPr>
        <p:spPr>
          <a:xfrm>
            <a:off x="10178275" y="1641758"/>
            <a:ext cx="1461056" cy="4468091"/>
          </a:xfrm>
          <a:prstGeom prst="rect">
            <a:avLst/>
          </a:prstGeom>
          <a:solidFill>
            <a:srgbClr val="FCE9D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icon 7">
            <a:extLst>
              <a:ext uri="{FF2B5EF4-FFF2-40B4-BE49-F238E27FC236}">
                <a16:creationId xmlns:a16="http://schemas.microsoft.com/office/drawing/2014/main" id="{7BEC71A4-7D1B-8A0C-856B-EF4A0A848BA6}"/>
              </a:ext>
              <a:ext uri="{C183D7F6-B498-43B3-948B-1728B52AA6E4}">
                <adec:decorative xmlns:adec="http://schemas.microsoft.com/office/drawing/2017/decorative" val="1"/>
              </a:ext>
            </a:extLst>
          </p:cNvPr>
          <p:cNvPicPr>
            <a:picLocks noChangeAspect="1"/>
          </p:cNvPicPr>
          <p:nvPr/>
        </p:nvPicPr>
        <p:blipFill>
          <a:blip r:embed="rId9" cstate="print">
            <a:extLst>
              <a:ext uri="{28A0092B-C50C-407E-A947-70E740481C1C}">
                <a14:useLocalDpi xmlns:a14="http://schemas.microsoft.com/office/drawing/2010/main"/>
              </a:ext>
            </a:extLst>
          </a:blip>
          <a:srcRect/>
          <a:stretch/>
        </p:blipFill>
        <p:spPr>
          <a:xfrm>
            <a:off x="10460327" y="1032064"/>
            <a:ext cx="914400" cy="914400"/>
          </a:xfrm>
          <a:prstGeom prst="rect">
            <a:avLst/>
          </a:prstGeom>
        </p:spPr>
      </p:pic>
      <p:sp>
        <p:nvSpPr>
          <p:cNvPr id="21" name="title - 7">
            <a:extLst>
              <a:ext uri="{FF2B5EF4-FFF2-40B4-BE49-F238E27FC236}">
                <a16:creationId xmlns:a16="http://schemas.microsoft.com/office/drawing/2014/main" id="{6D952AD9-1EDE-C3F5-58B9-A1E6E5C58016}"/>
              </a:ext>
            </a:extLst>
          </p:cNvPr>
          <p:cNvSpPr txBox="1"/>
          <p:nvPr/>
        </p:nvSpPr>
        <p:spPr>
          <a:xfrm>
            <a:off x="10173497" y="2021591"/>
            <a:ext cx="1461057" cy="1325563"/>
          </a:xfrm>
          <a:prstGeom prst="rect">
            <a:avLst/>
          </a:prstGeom>
          <a:noFill/>
        </p:spPr>
        <p:txBody>
          <a:bodyPr wrap="square" rtlCol="0" anchor="t">
            <a:noAutofit/>
          </a:bodyPr>
          <a:lstStyle/>
          <a:p>
            <a:pPr algn="ctr"/>
            <a:r>
              <a:rPr lang="en-GB" sz="1500" b="1" dirty="0">
                <a:solidFill>
                  <a:schemeClr val="tx1">
                    <a:lumMod val="75000"/>
                    <a:lumOff val="25000"/>
                  </a:schemeClr>
                </a:solidFill>
                <a:latin typeface="Arial" panose="020B0604020202020204" pitchFamily="34" charset="0"/>
                <a:cs typeface="Arial" panose="020B0604020202020204" pitchFamily="34" charset="0"/>
              </a:rPr>
              <a:t>Primary Care</a:t>
            </a:r>
          </a:p>
        </p:txBody>
      </p:sp>
      <p:sp>
        <p:nvSpPr>
          <p:cNvPr id="20" name="content - 7">
            <a:extLst>
              <a:ext uri="{FF2B5EF4-FFF2-40B4-BE49-F238E27FC236}">
                <a16:creationId xmlns:a16="http://schemas.microsoft.com/office/drawing/2014/main" id="{A7DDC668-F70E-646D-871E-3ED4AA72C6E1}"/>
              </a:ext>
            </a:extLst>
          </p:cNvPr>
          <p:cNvSpPr txBox="1"/>
          <p:nvPr/>
        </p:nvSpPr>
        <p:spPr>
          <a:xfrm>
            <a:off x="10148456" y="3179321"/>
            <a:ext cx="1495653" cy="3016059"/>
          </a:xfrm>
          <a:prstGeom prst="rect">
            <a:avLst/>
          </a:prstGeom>
          <a:noFill/>
        </p:spPr>
        <p:txBody>
          <a:bodyPr wrap="square" rtlCol="0">
            <a:noAutofit/>
          </a:bodyPr>
          <a:lstStyle/>
          <a:p>
            <a:r>
              <a:rPr lang="en-GB" sz="1200" b="1" dirty="0">
                <a:solidFill>
                  <a:schemeClr val="tx1">
                    <a:lumMod val="75000"/>
                    <a:lumOff val="25000"/>
                  </a:schemeClr>
                </a:solidFill>
              </a:rPr>
              <a:t>Exec Sponsor: </a:t>
            </a:r>
            <a:r>
              <a:rPr lang="en-GB" sz="1200" dirty="0">
                <a:solidFill>
                  <a:schemeClr val="tx1">
                    <a:lumMod val="75000"/>
                    <a:lumOff val="25000"/>
                  </a:schemeClr>
                </a:solidFill>
              </a:rPr>
              <a:t>Peter Axon (ICB)</a:t>
            </a:r>
          </a:p>
          <a:p>
            <a:endParaRPr lang="en-GB" sz="600" b="1" dirty="0">
              <a:solidFill>
                <a:schemeClr val="tx1">
                  <a:lumMod val="75000"/>
                  <a:lumOff val="25000"/>
                </a:schemeClr>
              </a:solidFill>
            </a:endParaRPr>
          </a:p>
          <a:p>
            <a:r>
              <a:rPr lang="en-GB" sz="1200" b="1" dirty="0">
                <a:solidFill>
                  <a:schemeClr val="tx1">
                    <a:lumMod val="75000"/>
                    <a:lumOff val="25000"/>
                  </a:schemeClr>
                </a:solidFill>
              </a:rPr>
              <a:t>SRO: </a:t>
            </a:r>
            <a:r>
              <a:rPr lang="en-GB" sz="1200" dirty="0">
                <a:solidFill>
                  <a:schemeClr val="tx1">
                    <a:lumMod val="75000"/>
                    <a:lumOff val="25000"/>
                  </a:schemeClr>
                </a:solidFill>
              </a:rPr>
              <a:t>Dr Paul Edmondson Jones (ICB)  </a:t>
            </a:r>
          </a:p>
          <a:p>
            <a:endParaRPr lang="en-GB" sz="600" b="1" dirty="0">
              <a:solidFill>
                <a:schemeClr val="tx1">
                  <a:lumMod val="75000"/>
                  <a:lumOff val="25000"/>
                </a:schemeClr>
              </a:solidFill>
            </a:endParaRPr>
          </a:p>
          <a:p>
            <a:r>
              <a:rPr lang="en-GB" sz="1200" b="1" dirty="0">
                <a:solidFill>
                  <a:schemeClr val="tx1">
                    <a:lumMod val="75000"/>
                    <a:lumOff val="25000"/>
                  </a:schemeClr>
                </a:solidFill>
              </a:rPr>
              <a:t>Portfolio Director: </a:t>
            </a:r>
            <a:r>
              <a:rPr lang="en-GB" sz="1200" dirty="0">
                <a:solidFill>
                  <a:schemeClr val="tx1">
                    <a:lumMod val="75000"/>
                    <a:lumOff val="25000"/>
                  </a:schemeClr>
                </a:solidFill>
              </a:rPr>
              <a:t>Sarah Jeffery (ICB)</a:t>
            </a:r>
          </a:p>
          <a:p>
            <a:endParaRPr lang="en-GB" sz="600" b="1" dirty="0">
              <a:solidFill>
                <a:schemeClr val="tx1">
                  <a:lumMod val="75000"/>
                  <a:lumOff val="25000"/>
                </a:schemeClr>
              </a:solidFill>
            </a:endParaRPr>
          </a:p>
          <a:p>
            <a:r>
              <a:rPr lang="en-GB" sz="1200" b="1" dirty="0">
                <a:solidFill>
                  <a:schemeClr val="tx1">
                    <a:lumMod val="75000"/>
                    <a:lumOff val="25000"/>
                  </a:schemeClr>
                </a:solidFill>
              </a:rPr>
              <a:t>Clinical Director: TBC</a:t>
            </a:r>
            <a:endParaRPr lang="en-GB" sz="1200" dirty="0">
              <a:solidFill>
                <a:schemeClr val="tx1">
                  <a:lumMod val="75000"/>
                  <a:lumOff val="25000"/>
                </a:schemeClr>
              </a:solidFill>
            </a:endParaRPr>
          </a:p>
        </p:txBody>
      </p:sp>
      <p:sp>
        <p:nvSpPr>
          <p:cNvPr id="5" name="Footer Placeholder 4">
            <a:extLst>
              <a:ext uri="{FF2B5EF4-FFF2-40B4-BE49-F238E27FC236}">
                <a16:creationId xmlns:a16="http://schemas.microsoft.com/office/drawing/2014/main" id="{D7A31A7C-D647-E60C-27DB-5C645B15B125}"/>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
        <p:nvSpPr>
          <p:cNvPr id="4" name="Slide Number Placeholder 3">
            <a:extLst>
              <a:ext uri="{FF2B5EF4-FFF2-40B4-BE49-F238E27FC236}">
                <a16:creationId xmlns:a16="http://schemas.microsoft.com/office/drawing/2014/main" id="{DC8E2EF8-E595-B557-C3E1-E7DE888996A7}"/>
              </a:ext>
            </a:extLst>
          </p:cNvPr>
          <p:cNvSpPr>
            <a:spLocks noGrp="1"/>
          </p:cNvSpPr>
          <p:nvPr>
            <p:ph type="sldNum" sz="quarter" idx="12"/>
          </p:nvPr>
        </p:nvSpPr>
        <p:spPr/>
        <p:txBody>
          <a:bodyPr/>
          <a:lstStyle/>
          <a:p>
            <a:fld id="{CD8E907E-315C-F745-8CA6-CE49E976B740}" type="slidenum">
              <a:rPr lang="en-US" smtClean="0"/>
              <a:pPr/>
              <a:t>8</a:t>
            </a:fld>
            <a:endParaRPr lang="en-US" dirty="0"/>
          </a:p>
        </p:txBody>
      </p:sp>
    </p:spTree>
    <p:extLst>
      <p:ext uri="{BB962C8B-B14F-4D97-AF65-F5344CB8AC3E}">
        <p14:creationId xmlns:p14="http://schemas.microsoft.com/office/powerpoint/2010/main" val="270244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AECDF-253B-EC7B-B819-95CEAA917697}"/>
              </a:ext>
            </a:extLst>
          </p:cNvPr>
          <p:cNvSpPr>
            <a:spLocks noGrp="1"/>
          </p:cNvSpPr>
          <p:nvPr>
            <p:ph type="title"/>
          </p:nvPr>
        </p:nvSpPr>
        <p:spPr/>
        <p:txBody>
          <a:bodyPr>
            <a:normAutofit/>
          </a:bodyPr>
          <a:lstStyle/>
          <a:p>
            <a:r>
              <a:rPr lang="en-GB" sz="3600" dirty="0"/>
              <a:t>Examples of working in collaboration </a:t>
            </a:r>
            <a:r>
              <a:rPr lang="en-GB" sz="2200" b="0" dirty="0"/>
              <a:t>(1)</a:t>
            </a:r>
          </a:p>
        </p:txBody>
      </p:sp>
      <p:sp>
        <p:nvSpPr>
          <p:cNvPr id="3" name="Picture Placeholder 2">
            <a:extLst>
              <a:ext uri="{FF2B5EF4-FFF2-40B4-BE49-F238E27FC236}">
                <a16:creationId xmlns:a16="http://schemas.microsoft.com/office/drawing/2014/main" id="{78284CFD-4AF1-D0FF-A586-6FBC187FCDE8}"/>
              </a:ext>
            </a:extLst>
          </p:cNvPr>
          <p:cNvSpPr>
            <a:spLocks noGrp="1"/>
          </p:cNvSpPr>
          <p:nvPr>
            <p:ph idx="1"/>
          </p:nvPr>
        </p:nvSpPr>
        <p:spPr>
          <a:xfrm>
            <a:off x="838200" y="1050018"/>
            <a:ext cx="10515600" cy="429066"/>
          </a:xfrm>
        </p:spPr>
        <p:txBody>
          <a:bodyPr>
            <a:normAutofit fontScale="92500" lnSpcReduction="20000"/>
          </a:bodyPr>
          <a:lstStyle/>
          <a:p>
            <a:pPr marL="0" indent="0">
              <a:lnSpc>
                <a:spcPct val="120000"/>
              </a:lnSpc>
              <a:spcAft>
                <a:spcPts val="600"/>
              </a:spcAft>
              <a:buNone/>
            </a:pPr>
            <a:r>
              <a:rPr lang="en-US" sz="2400" dirty="0">
                <a:solidFill>
                  <a:srgbClr val="475C6D"/>
                </a:solidFill>
                <a:latin typeface="Arial" panose="020B0604020202020204" pitchFamily="34" charset="0"/>
                <a:ea typeface="Calibri" panose="020F0502020204030204" pitchFamily="34" charset="0"/>
              </a:rPr>
              <a:t>5 system wide collaboratives have formed to focus on improvement. </a:t>
            </a:r>
          </a:p>
          <a:p>
            <a:pPr lvl="1">
              <a:lnSpc>
                <a:spcPct val="120000"/>
              </a:lnSpc>
              <a:spcAft>
                <a:spcPts val="600"/>
              </a:spcAft>
            </a:pPr>
            <a:endParaRPr lang="en-US" sz="2000" dirty="0">
              <a:solidFill>
                <a:srgbClr val="475C6D"/>
              </a:solidFill>
              <a:latin typeface="Arial" panose="020B0604020202020204" pitchFamily="34" charset="0"/>
              <a:ea typeface="Calibri" panose="020F0502020204030204" pitchFamily="34" charset="0"/>
            </a:endParaRPr>
          </a:p>
        </p:txBody>
      </p:sp>
      <p:sp>
        <p:nvSpPr>
          <p:cNvPr id="24" name="Rectangle 1">
            <a:extLst>
              <a:ext uri="{FF2B5EF4-FFF2-40B4-BE49-F238E27FC236}">
                <a16:creationId xmlns:a16="http://schemas.microsoft.com/office/drawing/2014/main" id="{A3768955-C0BB-EE2F-61B0-7C53B72CC78B}"/>
              </a:ext>
              <a:ext uri="{C183D7F6-B498-43B3-948B-1728B52AA6E4}">
                <adec:decorative xmlns:adec="http://schemas.microsoft.com/office/drawing/2017/decorative" val="1"/>
              </a:ext>
            </a:extLst>
          </p:cNvPr>
          <p:cNvSpPr/>
          <p:nvPr/>
        </p:nvSpPr>
        <p:spPr>
          <a:xfrm>
            <a:off x="1227609" y="1579762"/>
            <a:ext cx="10126189" cy="1034867"/>
          </a:xfrm>
          <a:prstGeom prst="rect">
            <a:avLst/>
          </a:prstGeom>
          <a:solidFill>
            <a:srgbClr val="CDD6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itle - 1">
            <a:extLst>
              <a:ext uri="{FF2B5EF4-FFF2-40B4-BE49-F238E27FC236}">
                <a16:creationId xmlns:a16="http://schemas.microsoft.com/office/drawing/2014/main" id="{93CFABB8-1EC4-E5AA-0C8F-BFE5042E9181}"/>
              </a:ext>
            </a:extLst>
          </p:cNvPr>
          <p:cNvSpPr txBox="1"/>
          <p:nvPr/>
        </p:nvSpPr>
        <p:spPr>
          <a:xfrm>
            <a:off x="1834901" y="1683195"/>
            <a:ext cx="9376439" cy="828001"/>
          </a:xfrm>
          <a:prstGeom prst="rect">
            <a:avLst/>
          </a:prstGeom>
          <a:noFill/>
        </p:spPr>
        <p:txBody>
          <a:bodyPr wrap="square" lIns="108000" tIns="108000" rIns="108000" bIns="108000" rtlCol="0" anchor="ctr" anchorCtr="0">
            <a:noAutofit/>
          </a:bodyPr>
          <a:lstStyle/>
          <a:p>
            <a:pPr marL="12700" lvl="1"/>
            <a:r>
              <a:rPr lang="en-US" sz="1700" b="1" dirty="0">
                <a:solidFill>
                  <a:schemeClr val="accent1"/>
                </a:solidFill>
                <a:ea typeface="Calibri" panose="020F0502020204030204" pitchFamily="34" charset="0"/>
              </a:rPr>
              <a:t>Continuing Healthcare </a:t>
            </a:r>
            <a:r>
              <a:rPr lang="en-US" sz="1700" dirty="0">
                <a:solidFill>
                  <a:schemeClr val="tx1">
                    <a:lumMod val="75000"/>
                    <a:lumOff val="25000"/>
                  </a:schemeClr>
                </a:solidFill>
                <a:ea typeface="Calibri" panose="020F0502020204030204" pitchFamily="34" charset="0"/>
              </a:rPr>
              <a:t>– </a:t>
            </a:r>
            <a:r>
              <a:rPr lang="en-GB" sz="1800" dirty="0">
                <a:effectLst/>
                <a:latin typeface="Aptos" panose="020B0004020202020204" pitchFamily="34" charset="0"/>
                <a:ea typeface="Aptos" panose="020B0004020202020204" pitchFamily="34" charset="0"/>
                <a:cs typeface="Aptos" panose="020B0004020202020204" pitchFamily="34" charset="0"/>
              </a:rPr>
              <a:t>improving quality of experience and outcome for individuals, enabling personalisation and reducing the reliance on care through a focus on reablement and prevention – helping people to live independently for longer.</a:t>
            </a:r>
          </a:p>
        </p:txBody>
      </p:sp>
      <p:sp>
        <p:nvSpPr>
          <p:cNvPr id="51" name="Rectangle 1">
            <a:extLst>
              <a:ext uri="{FF2B5EF4-FFF2-40B4-BE49-F238E27FC236}">
                <a16:creationId xmlns:a16="http://schemas.microsoft.com/office/drawing/2014/main" id="{4AFE0665-D990-0F01-8A46-8C7F6774DC37}"/>
              </a:ext>
              <a:ext uri="{C183D7F6-B498-43B3-948B-1728B52AA6E4}">
                <adec:decorative xmlns:adec="http://schemas.microsoft.com/office/drawing/2017/decorative" val="1"/>
              </a:ext>
            </a:extLst>
          </p:cNvPr>
          <p:cNvSpPr/>
          <p:nvPr/>
        </p:nvSpPr>
        <p:spPr>
          <a:xfrm>
            <a:off x="1227610" y="2787571"/>
            <a:ext cx="10126188" cy="720000"/>
          </a:xfrm>
          <a:prstGeom prst="rect">
            <a:avLst/>
          </a:prstGeom>
          <a:solidFill>
            <a:schemeClr val="accent2">
              <a:alpha val="2032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itle - 1">
            <a:extLst>
              <a:ext uri="{FF2B5EF4-FFF2-40B4-BE49-F238E27FC236}">
                <a16:creationId xmlns:a16="http://schemas.microsoft.com/office/drawing/2014/main" id="{809CDBDA-BABD-46FA-0BAC-E20ACC9D79B4}"/>
              </a:ext>
            </a:extLst>
          </p:cNvPr>
          <p:cNvSpPr txBox="1"/>
          <p:nvPr/>
        </p:nvSpPr>
        <p:spPr>
          <a:xfrm>
            <a:off x="1752600" y="2787571"/>
            <a:ext cx="9458740" cy="720000"/>
          </a:xfrm>
          <a:prstGeom prst="rect">
            <a:avLst/>
          </a:prstGeom>
          <a:noFill/>
        </p:spPr>
        <p:txBody>
          <a:bodyPr wrap="square" lIns="108000" tIns="108000" rIns="108000" bIns="108000" rtlCol="0" anchor="ctr" anchorCtr="0">
            <a:noAutofit/>
          </a:bodyPr>
          <a:lstStyle/>
          <a:p>
            <a:pPr marL="12700" lvl="1"/>
            <a:r>
              <a:rPr lang="en-US" sz="1700" b="1" dirty="0">
                <a:solidFill>
                  <a:schemeClr val="accent1"/>
                </a:solidFill>
                <a:ea typeface="Calibri" panose="020F0502020204030204" pitchFamily="34" charset="0"/>
              </a:rPr>
              <a:t>Demand management </a:t>
            </a:r>
            <a:r>
              <a:rPr lang="en-US" sz="1700" dirty="0">
                <a:solidFill>
                  <a:schemeClr val="tx1">
                    <a:lumMod val="75000"/>
                    <a:lumOff val="25000"/>
                  </a:schemeClr>
                </a:solidFill>
                <a:ea typeface="Calibri" panose="020F0502020204030204" pitchFamily="34" charset="0"/>
              </a:rPr>
              <a:t>– ensuring that our reactive (urgent and emergency care) service offer is operating in an optimal way. </a:t>
            </a:r>
          </a:p>
        </p:txBody>
      </p:sp>
      <p:sp>
        <p:nvSpPr>
          <p:cNvPr id="54" name="Rectangle 1">
            <a:extLst>
              <a:ext uri="{FF2B5EF4-FFF2-40B4-BE49-F238E27FC236}">
                <a16:creationId xmlns:a16="http://schemas.microsoft.com/office/drawing/2014/main" id="{A8EE3AF3-274A-DE88-286F-7C7EF3A74389}"/>
              </a:ext>
              <a:ext uri="{C183D7F6-B498-43B3-948B-1728B52AA6E4}">
                <adec:decorative xmlns:adec="http://schemas.microsoft.com/office/drawing/2017/decorative" val="1"/>
              </a:ext>
            </a:extLst>
          </p:cNvPr>
          <p:cNvSpPr/>
          <p:nvPr/>
        </p:nvSpPr>
        <p:spPr>
          <a:xfrm>
            <a:off x="1227610" y="3655100"/>
            <a:ext cx="10126188" cy="720000"/>
          </a:xfrm>
          <a:prstGeom prst="rect">
            <a:avLst/>
          </a:prstGeom>
          <a:solidFill>
            <a:schemeClr val="accent3">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itle - 1">
            <a:extLst>
              <a:ext uri="{FF2B5EF4-FFF2-40B4-BE49-F238E27FC236}">
                <a16:creationId xmlns:a16="http://schemas.microsoft.com/office/drawing/2014/main" id="{A9292E91-A887-B9DC-51C8-B9B7F591B692}"/>
              </a:ext>
            </a:extLst>
          </p:cNvPr>
          <p:cNvSpPr txBox="1"/>
          <p:nvPr/>
        </p:nvSpPr>
        <p:spPr>
          <a:xfrm>
            <a:off x="1752600" y="3655100"/>
            <a:ext cx="9458740" cy="720000"/>
          </a:xfrm>
          <a:prstGeom prst="rect">
            <a:avLst/>
          </a:prstGeom>
          <a:noFill/>
        </p:spPr>
        <p:txBody>
          <a:bodyPr wrap="square" lIns="108000" tIns="108000" rIns="108000" bIns="108000" rtlCol="0" anchor="ctr" anchorCtr="0">
            <a:noAutofit/>
          </a:bodyPr>
          <a:lstStyle/>
          <a:p>
            <a:pPr marL="12700" lvl="1"/>
            <a:r>
              <a:rPr lang="en-US" sz="1700" b="1" dirty="0">
                <a:solidFill>
                  <a:schemeClr val="accent1"/>
                </a:solidFill>
                <a:latin typeface="Arial" panose="020B0604020202020204" pitchFamily="34" charset="0"/>
                <a:ea typeface="Calibri" panose="020F0502020204030204" pitchFamily="34" charset="0"/>
              </a:rPr>
              <a:t>Enabling Functions </a:t>
            </a:r>
            <a:r>
              <a:rPr lang="en-US" sz="1700" dirty="0">
                <a:solidFill>
                  <a:schemeClr val="tx1">
                    <a:lumMod val="75000"/>
                    <a:lumOff val="25000"/>
                  </a:schemeClr>
                </a:solidFill>
                <a:latin typeface="Arial" panose="020B0604020202020204" pitchFamily="34" charset="0"/>
                <a:ea typeface="Calibri" panose="020F0502020204030204" pitchFamily="34" charset="0"/>
              </a:rPr>
              <a:t>– ensuring that our support functions are as efficient as they can be including a focus on our estate. </a:t>
            </a:r>
          </a:p>
        </p:txBody>
      </p:sp>
      <p:sp>
        <p:nvSpPr>
          <p:cNvPr id="57" name="Rectangle 1">
            <a:extLst>
              <a:ext uri="{FF2B5EF4-FFF2-40B4-BE49-F238E27FC236}">
                <a16:creationId xmlns:a16="http://schemas.microsoft.com/office/drawing/2014/main" id="{99B183E2-EF10-BF1D-0221-2F423767FB4A}"/>
              </a:ext>
              <a:ext uri="{C183D7F6-B498-43B3-948B-1728B52AA6E4}">
                <adec:decorative xmlns:adec="http://schemas.microsoft.com/office/drawing/2017/decorative" val="1"/>
              </a:ext>
            </a:extLst>
          </p:cNvPr>
          <p:cNvSpPr/>
          <p:nvPr/>
        </p:nvSpPr>
        <p:spPr>
          <a:xfrm>
            <a:off x="1227610" y="4558238"/>
            <a:ext cx="10126188" cy="720000"/>
          </a:xfrm>
          <a:prstGeom prst="rect">
            <a:avLst/>
          </a:prstGeom>
          <a:solidFill>
            <a:schemeClr val="accent4">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itle - 1">
            <a:extLst>
              <a:ext uri="{FF2B5EF4-FFF2-40B4-BE49-F238E27FC236}">
                <a16:creationId xmlns:a16="http://schemas.microsoft.com/office/drawing/2014/main" id="{4A648F87-23F4-4CA2-4125-06981E4F7868}"/>
              </a:ext>
            </a:extLst>
          </p:cNvPr>
          <p:cNvSpPr txBox="1"/>
          <p:nvPr/>
        </p:nvSpPr>
        <p:spPr>
          <a:xfrm>
            <a:off x="1752600" y="4558238"/>
            <a:ext cx="9458740" cy="720000"/>
          </a:xfrm>
          <a:prstGeom prst="rect">
            <a:avLst/>
          </a:prstGeom>
          <a:noFill/>
        </p:spPr>
        <p:txBody>
          <a:bodyPr wrap="square" lIns="108000" tIns="108000" rIns="108000" bIns="108000" rtlCol="0" anchor="ctr" anchorCtr="0">
            <a:noAutofit/>
          </a:bodyPr>
          <a:lstStyle/>
          <a:p>
            <a:pPr marL="12700" lvl="1"/>
            <a:r>
              <a:rPr lang="en-US" sz="1700" b="1" dirty="0">
                <a:solidFill>
                  <a:schemeClr val="accent1"/>
                </a:solidFill>
                <a:latin typeface="Arial" panose="020B0604020202020204" pitchFamily="34" charset="0"/>
                <a:ea typeface="Calibri" panose="020F0502020204030204" pitchFamily="34" charset="0"/>
              </a:rPr>
              <a:t>Clinical value and medicines </a:t>
            </a:r>
            <a:r>
              <a:rPr lang="en-US" sz="1700" dirty="0">
                <a:solidFill>
                  <a:schemeClr val="tx1">
                    <a:lumMod val="75000"/>
                    <a:lumOff val="25000"/>
                  </a:schemeClr>
                </a:solidFill>
                <a:latin typeface="Arial" panose="020B0604020202020204" pitchFamily="34" charset="0"/>
                <a:ea typeface="Calibri" panose="020F0502020204030204" pitchFamily="34" charset="0"/>
              </a:rPr>
              <a:t>– ensuring that we remove unwarranted variation in how we provide clinical services. </a:t>
            </a:r>
          </a:p>
        </p:txBody>
      </p:sp>
      <p:sp>
        <p:nvSpPr>
          <p:cNvPr id="60" name="Rectangle 1">
            <a:extLst>
              <a:ext uri="{FF2B5EF4-FFF2-40B4-BE49-F238E27FC236}">
                <a16:creationId xmlns:a16="http://schemas.microsoft.com/office/drawing/2014/main" id="{8B02BEC1-21BE-11AA-7780-AF380F29BE70}"/>
              </a:ext>
              <a:ext uri="{C183D7F6-B498-43B3-948B-1728B52AA6E4}">
                <adec:decorative xmlns:adec="http://schemas.microsoft.com/office/drawing/2017/decorative" val="1"/>
              </a:ext>
            </a:extLst>
          </p:cNvPr>
          <p:cNvSpPr/>
          <p:nvPr/>
        </p:nvSpPr>
        <p:spPr>
          <a:xfrm>
            <a:off x="1227610" y="5465296"/>
            <a:ext cx="10126188" cy="720000"/>
          </a:xfrm>
          <a:prstGeom prst="rect">
            <a:avLst/>
          </a:prstGeom>
          <a:solidFill>
            <a:schemeClr val="accent6">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itle - 1">
            <a:extLst>
              <a:ext uri="{FF2B5EF4-FFF2-40B4-BE49-F238E27FC236}">
                <a16:creationId xmlns:a16="http://schemas.microsoft.com/office/drawing/2014/main" id="{9A4BAA53-2D88-D106-943E-B8A7A574E433}"/>
              </a:ext>
            </a:extLst>
          </p:cNvPr>
          <p:cNvSpPr txBox="1"/>
          <p:nvPr/>
        </p:nvSpPr>
        <p:spPr>
          <a:xfrm>
            <a:off x="1752600" y="5465296"/>
            <a:ext cx="9458740" cy="720001"/>
          </a:xfrm>
          <a:prstGeom prst="rect">
            <a:avLst/>
          </a:prstGeom>
          <a:noFill/>
        </p:spPr>
        <p:txBody>
          <a:bodyPr wrap="square" lIns="108000" tIns="108000" rIns="108000" bIns="108000" rtlCol="0" anchor="ctr" anchorCtr="0">
            <a:noAutofit/>
          </a:bodyPr>
          <a:lstStyle/>
          <a:p>
            <a:pPr marL="12700" lvl="1"/>
            <a:r>
              <a:rPr lang="en-US" sz="1700" b="1" dirty="0">
                <a:solidFill>
                  <a:schemeClr val="accent1"/>
                </a:solidFill>
                <a:ea typeface="Calibri" panose="020F0502020204030204" pitchFamily="34" charset="0"/>
              </a:rPr>
              <a:t>Contracts</a:t>
            </a:r>
            <a:r>
              <a:rPr lang="en-US" sz="1700" dirty="0">
                <a:solidFill>
                  <a:schemeClr val="tx1">
                    <a:lumMod val="75000"/>
                    <a:lumOff val="25000"/>
                  </a:schemeClr>
                </a:solidFill>
                <a:ea typeface="Calibri" panose="020F0502020204030204" pitchFamily="34" charset="0"/>
              </a:rPr>
              <a:t> – including repatriation of services to in-county providers of healthcare. </a:t>
            </a:r>
            <a:endParaRPr lang="en-US" sz="1700" dirty="0">
              <a:solidFill>
                <a:schemeClr val="tx1">
                  <a:lumMod val="75000"/>
                  <a:lumOff val="25000"/>
                </a:schemeClr>
              </a:solidFill>
              <a:latin typeface="Arial" panose="020B0604020202020204" pitchFamily="34" charset="0"/>
              <a:ea typeface="Calibri" panose="020F0502020204030204" pitchFamily="34" charset="0"/>
            </a:endParaRPr>
          </a:p>
        </p:txBody>
      </p:sp>
      <p:pic>
        <p:nvPicPr>
          <p:cNvPr id="7" name="Picture 6">
            <a:extLst>
              <a:ext uri="{FF2B5EF4-FFF2-40B4-BE49-F238E27FC236}">
                <a16:creationId xmlns:a16="http://schemas.microsoft.com/office/drawing/2014/main" id="{D33F4BE2-612D-B3C3-E019-44026E138307}"/>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09895" y="4504238"/>
            <a:ext cx="828000" cy="828000"/>
          </a:xfrm>
          <a:prstGeom prst="rect">
            <a:avLst/>
          </a:prstGeom>
        </p:spPr>
      </p:pic>
      <p:pic>
        <p:nvPicPr>
          <p:cNvPr id="9" name="Picture 8">
            <a:extLst>
              <a:ext uri="{FF2B5EF4-FFF2-40B4-BE49-F238E27FC236}">
                <a16:creationId xmlns:a16="http://schemas.microsoft.com/office/drawing/2014/main" id="{43146E90-0396-962C-7A3E-72C1E7149953}"/>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09895" y="1683195"/>
            <a:ext cx="828000" cy="828000"/>
          </a:xfrm>
          <a:prstGeom prst="rect">
            <a:avLst/>
          </a:prstGeom>
        </p:spPr>
      </p:pic>
      <p:pic>
        <p:nvPicPr>
          <p:cNvPr id="11" name="Picture 10">
            <a:extLst>
              <a:ext uri="{FF2B5EF4-FFF2-40B4-BE49-F238E27FC236}">
                <a16:creationId xmlns:a16="http://schemas.microsoft.com/office/drawing/2014/main" id="{755BCA4C-66A0-E75C-1BEF-2DC29D24A874}"/>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09895" y="5411296"/>
            <a:ext cx="828000" cy="828000"/>
          </a:xfrm>
          <a:prstGeom prst="rect">
            <a:avLst/>
          </a:prstGeom>
        </p:spPr>
      </p:pic>
      <p:pic>
        <p:nvPicPr>
          <p:cNvPr id="13" name="Picture 12">
            <a:extLst>
              <a:ext uri="{FF2B5EF4-FFF2-40B4-BE49-F238E27FC236}">
                <a16:creationId xmlns:a16="http://schemas.microsoft.com/office/drawing/2014/main" id="{065213CF-E03C-4535-2F9F-9B860A5718A4}"/>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09895" y="2733571"/>
            <a:ext cx="828000" cy="828000"/>
          </a:xfrm>
          <a:prstGeom prst="rect">
            <a:avLst/>
          </a:prstGeom>
        </p:spPr>
      </p:pic>
      <p:pic>
        <p:nvPicPr>
          <p:cNvPr id="15" name="Picture 14">
            <a:extLst>
              <a:ext uri="{FF2B5EF4-FFF2-40B4-BE49-F238E27FC236}">
                <a16:creationId xmlns:a16="http://schemas.microsoft.com/office/drawing/2014/main" id="{9ED67BF6-707E-854A-0E5F-67BFDF222430}"/>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09895" y="3601100"/>
            <a:ext cx="828000" cy="828000"/>
          </a:xfrm>
          <a:prstGeom prst="rect">
            <a:avLst/>
          </a:prstGeom>
        </p:spPr>
      </p:pic>
      <p:sp>
        <p:nvSpPr>
          <p:cNvPr id="4" name="Footer Placeholder 3">
            <a:extLst>
              <a:ext uri="{FF2B5EF4-FFF2-40B4-BE49-F238E27FC236}">
                <a16:creationId xmlns:a16="http://schemas.microsoft.com/office/drawing/2014/main" id="{E13D2925-76DE-118B-439F-70B7F994A7C7}"/>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5" name="Slide Number Placeholder 4">
            <a:extLst>
              <a:ext uri="{FF2B5EF4-FFF2-40B4-BE49-F238E27FC236}">
                <a16:creationId xmlns:a16="http://schemas.microsoft.com/office/drawing/2014/main" id="{9BE34E5C-C9A9-2B68-AE05-9C483BA3C946}"/>
              </a:ext>
            </a:extLst>
          </p:cNvPr>
          <p:cNvSpPr>
            <a:spLocks noGrp="1"/>
          </p:cNvSpPr>
          <p:nvPr>
            <p:ph type="sldNum" sz="quarter" idx="12"/>
          </p:nvPr>
        </p:nvSpPr>
        <p:spPr/>
        <p:txBody>
          <a:bodyPr/>
          <a:lstStyle/>
          <a:p>
            <a:fld id="{CD8E907E-315C-F745-8CA6-CE49E976B740}" type="slidenum">
              <a:rPr lang="en-US" smtClean="0"/>
              <a:pPr/>
              <a:t>9</a:t>
            </a:fld>
            <a:endParaRPr lang="en-US" dirty="0"/>
          </a:p>
        </p:txBody>
      </p:sp>
    </p:spTree>
    <p:extLst>
      <p:ext uri="{BB962C8B-B14F-4D97-AF65-F5344CB8AC3E}">
        <p14:creationId xmlns:p14="http://schemas.microsoft.com/office/powerpoint/2010/main" val="1567399354"/>
      </p:ext>
    </p:extLst>
  </p:cSld>
  <p:clrMapOvr>
    <a:masterClrMapping/>
  </p:clrMapOvr>
</p:sld>
</file>

<file path=ppt/theme/theme1.xml><?xml version="1.0" encoding="utf-8"?>
<a:theme xmlns:a="http://schemas.openxmlformats.org/drawingml/2006/main" name="Office Theme">
  <a:themeElements>
    <a:clrScheme name="S&amp;SOT ICB NHS colours">
      <a:dk1>
        <a:srgbClr val="000000"/>
      </a:dk1>
      <a:lt1>
        <a:srgbClr val="FFFFFF"/>
      </a:lt1>
      <a:dk2>
        <a:srgbClr val="8898A3"/>
      </a:dk2>
      <a:lt2>
        <a:srgbClr val="E7E6E6"/>
      </a:lt2>
      <a:accent1>
        <a:srgbClr val="002F86"/>
      </a:accent1>
      <a:accent2>
        <a:srgbClr val="005EB8"/>
      </a:accent2>
      <a:accent3>
        <a:srgbClr val="00A8CE"/>
      </a:accent3>
      <a:accent4>
        <a:srgbClr val="00A399"/>
      </a:accent4>
      <a:accent5>
        <a:srgbClr val="415462"/>
      </a:accent5>
      <a:accent6>
        <a:srgbClr val="EC8A00"/>
      </a:accent6>
      <a:hlink>
        <a:srgbClr val="005DB7"/>
      </a:hlink>
      <a:folHlink>
        <a:srgbClr val="002F8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7ba85082-05c9-4bb6-8249-6edc5bbbc7f6" xsi:nil="true"/>
    <lcf76f155ced4ddcb4097134ff3c332f xmlns="fb894e1f-ab88-4170-84f6-f3b6813f5306">
      <Terms xmlns="http://schemas.microsoft.com/office/infopath/2007/PartnerControls"/>
    </lcf76f155ced4ddcb4097134ff3c332f>
    <MediaLengthInSeconds xmlns="fb894e1f-ab88-4170-84f6-f3b6813f530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786EC9C4BDDC841AFEBBB9D8605B241" ma:contentTypeVersion="17" ma:contentTypeDescription="Create a new document." ma:contentTypeScope="" ma:versionID="20fe880c320ef4c3021e763f88620d99">
  <xsd:schema xmlns:xsd="http://www.w3.org/2001/XMLSchema" xmlns:xs="http://www.w3.org/2001/XMLSchema" xmlns:p="http://schemas.microsoft.com/office/2006/metadata/properties" xmlns:ns2="fb894e1f-ab88-4170-84f6-f3b6813f5306" xmlns:ns3="7ba85082-05c9-4bb6-8249-6edc5bbbc7f6" targetNamespace="http://schemas.microsoft.com/office/2006/metadata/properties" ma:root="true" ma:fieldsID="206c43593b1ee817ac26410f49e2c26d" ns2:_="" ns3:_="">
    <xsd:import namespace="fb894e1f-ab88-4170-84f6-f3b6813f5306"/>
    <xsd:import namespace="7ba85082-05c9-4bb6-8249-6edc5bbbc7f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894e1f-ab88-4170-84f6-f3b6813f530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333d4a4f-1d94-4ad4-bc3a-e2aacad02279" ma:termSetId="09814cd3-568e-fe90-9814-8d621ff8fb84" ma:anchorId="fba54fb3-c3e1-fe81-a776-ca4b69148c4d" ma:open="true" ma:isKeyword="false">
      <xsd:complexType>
        <xsd:sequence>
          <xsd:element ref="pc:Terms" minOccurs="0" maxOccurs="1"/>
        </xsd:sequence>
      </xsd:complexType>
    </xsd:element>
    <xsd:element name="MediaServiceDateTaken" ma:index="21" nillable="true" ma:displayName="MediaServiceDateTaken" ma:hidden="true" ma:indexed="true" ma:internalName="MediaServiceDateTake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ba85082-05c9-4bb6-8249-6edc5bbbc7f6"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dc41d0b5-734c-4a4f-a4ee-5d9e2a991426}" ma:internalName="TaxCatchAll" ma:showField="CatchAllData" ma:web="7ba85082-05c9-4bb6-8249-6edc5bbbc7f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AEF6D0A-23A0-4E5C-A040-0A90975582AB}">
  <ds:schemaRefs>
    <ds:schemaRef ds:uri="http://schemas.microsoft.com/sharepoint/v3/contenttype/forms"/>
  </ds:schemaRefs>
</ds:datastoreItem>
</file>

<file path=customXml/itemProps2.xml><?xml version="1.0" encoding="utf-8"?>
<ds:datastoreItem xmlns:ds="http://schemas.openxmlformats.org/officeDocument/2006/customXml" ds:itemID="{1D51204A-390D-40A7-A8CF-E94E48B04580}">
  <ds:schemaRefs>
    <ds:schemaRef ds:uri="7ba85082-05c9-4bb6-8249-6edc5bbbc7f6"/>
    <ds:schemaRef ds:uri="fb894e1f-ab88-4170-84f6-f3b6813f5306"/>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B4D7C976-0E90-402B-9518-00AADD03B08C}">
  <ds:schemaRefs>
    <ds:schemaRef ds:uri="7ba85082-05c9-4bb6-8249-6edc5bbbc7f6"/>
    <ds:schemaRef ds:uri="fb894e1f-ab88-4170-84f6-f3b6813f530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9158</TotalTime>
  <Words>6626</Words>
  <Application>Microsoft Macintosh PowerPoint</Application>
  <PresentationFormat>Widescreen</PresentationFormat>
  <Paragraphs>839</Paragraphs>
  <Slides>54</Slides>
  <Notes>30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Aptos</vt:lpstr>
      <vt:lpstr>Arial</vt:lpstr>
      <vt:lpstr>Calibri</vt:lpstr>
      <vt:lpstr>Courier New</vt:lpstr>
      <vt:lpstr>Frutiger LT Std</vt:lpstr>
      <vt:lpstr>Symbol</vt:lpstr>
      <vt:lpstr>Times New Roman</vt:lpstr>
      <vt:lpstr>Office Theme</vt:lpstr>
      <vt:lpstr>Staffordshire and Stoke-on-Trent Integrated Care Board  Annual General Meeting </vt:lpstr>
      <vt:lpstr>Meeting guide for members of the public</vt:lpstr>
      <vt:lpstr>ICB Partnership Leadership Compact </vt:lpstr>
      <vt:lpstr>Agenda</vt:lpstr>
      <vt:lpstr>System Evolution Peter Axon, Chief Executive Officer </vt:lpstr>
      <vt:lpstr>Integrated Care Board Strategy on a Page</vt:lpstr>
      <vt:lpstr>System Operating Model Overview</vt:lpstr>
      <vt:lpstr>ICS Portfolios</vt:lpstr>
      <vt:lpstr>Examples of working in collaboration (1)</vt:lpstr>
      <vt:lpstr>Examples of working in collaboration (2)</vt:lpstr>
      <vt:lpstr>Collaborative leadership</vt:lpstr>
      <vt:lpstr>Operational Update  Phil Smith, Chief Delivery Officer </vt:lpstr>
      <vt:lpstr>System performance – Urgent and Emergency Care</vt:lpstr>
      <vt:lpstr>Operational update – Urgent and Emergency Care</vt:lpstr>
      <vt:lpstr>System Performance - Planned Care</vt:lpstr>
      <vt:lpstr>System Performance – Planned Care</vt:lpstr>
      <vt:lpstr>Primary Care   Paul Edmondson-Jones, Deputy CEO and Chief Medical Officer</vt:lpstr>
      <vt:lpstr>Primary Care 2024/25 Priorities </vt:lpstr>
      <vt:lpstr>Primary Care </vt:lpstr>
      <vt:lpstr>General Practice Patient Satisfaction</vt:lpstr>
      <vt:lpstr>Delegation of Pharmacy, Optometry and Dentistry</vt:lpstr>
      <vt:lpstr>System Finance and Accounts Paul Brown, Chief Finance Officer</vt:lpstr>
      <vt:lpstr>System Finance and Accounts  Paul Brown, Chief Financial Officer</vt:lpstr>
      <vt:lpstr>How we performed against our targets</vt:lpstr>
      <vt:lpstr>Structural Financial Challenge</vt:lpstr>
      <vt:lpstr>Current Financial Situation and Outlook</vt:lpstr>
      <vt:lpstr>Workforce  Gemma Treanor, Head of ICS People Function</vt:lpstr>
      <vt:lpstr>People, Culture and Inclusion</vt:lpstr>
      <vt:lpstr>Staffordshire and Stoke-on-Trent NHS: July 2024</vt:lpstr>
      <vt:lpstr>People, Culture and Inclusion achievments 2023-24</vt:lpstr>
      <vt:lpstr>Journey to Work</vt:lpstr>
      <vt:lpstr>Current and Future Programme Focus</vt:lpstr>
      <vt:lpstr>Quality and Safety </vt:lpstr>
      <vt:lpstr>Quality Strategy on a Page </vt:lpstr>
      <vt:lpstr>Strategic Aim 1 Lived Experiences </vt:lpstr>
      <vt:lpstr>Strategic Aim 2 The Promotion of Safe Care</vt:lpstr>
      <vt:lpstr>Strategic Aim 3 Improving Staff Experience</vt:lpstr>
      <vt:lpstr>Strategic Aim 4 Shared approach to Quality and Safety</vt:lpstr>
      <vt:lpstr>Strategic Aim 5 Fair and Equitable Services</vt:lpstr>
      <vt:lpstr>Strategic Aim 6 Continuous Quality Improvement through research and evidence-based care</vt:lpstr>
      <vt:lpstr>Patient Story </vt:lpstr>
      <vt:lpstr>Continuing Healthcare </vt:lpstr>
      <vt:lpstr>Continuing Healthcare continued </vt:lpstr>
      <vt:lpstr>Feedback</vt:lpstr>
      <vt:lpstr>What does this mean?</vt:lpstr>
      <vt:lpstr>Looking Forward</vt:lpstr>
      <vt:lpstr>Portfolios and Provider Collaboratives </vt:lpstr>
      <vt:lpstr>Place </vt:lpstr>
      <vt:lpstr>Our Journey</vt:lpstr>
      <vt:lpstr>How we are working differently to improve population health</vt:lpstr>
      <vt:lpstr>Tackling Health Inequality &amp; Prevention</vt:lpstr>
      <vt:lpstr>Working in the community with our VCSE Partners</vt:lpstr>
      <vt:lpstr>Q&amp;A open session</vt:lpstr>
      <vt:lpstr>Thank you for attending  Staffordshire and Stoke-on-Trent  Integrated Care Board’s  Annual General Meeting   A recording of this meeting will be available on our website.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dc:title>
  <dc:creator>Laura Clucas (MLCSU)</dc:creator>
  <cp:lastModifiedBy>Laura Clucas (ML)</cp:lastModifiedBy>
  <cp:revision>160</cp:revision>
  <dcterms:created xsi:type="dcterms:W3CDTF">2022-05-09T08:33:07Z</dcterms:created>
  <dcterms:modified xsi:type="dcterms:W3CDTF">2024-10-02T06:21:05Z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0x0101008786EC9C4BDDC841AFEBBB9D8605B241</vt:lpwstr>
  </property>
  <property fmtid="{D5CDD505-2E9C-101B-9397-08002B2CF9AE}" pid="3" name="_dlc_DocIdItemGuid">
    <vt:lpwstr>fa2e4505-bdc8-4986-be3d-8c970780cd91</vt:lpwstr>
  </property>
  <property fmtid="{D5CDD505-2E9C-101B-9397-08002B2CF9AE}" pid="4" name="MediaServiceImageTags">
    <vt:lpwstr/>
  </property>
  <property fmtid="{D5CDD505-2E9C-101B-9397-08002B2CF9AE}" pid="5" name="Order">
    <vt:r8>76319500</vt:r8>
  </property>
  <property fmtid="{D5CDD505-2E9C-101B-9397-08002B2CF9AE}" pid="6" name="_ExtendedDescription">
    <vt:lpwstr/>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TriggerFlowInfo">
    <vt:lpwstr/>
  </property>
</Properties>
</file>