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8CFB05-FEB9-43B6-8814-1E742203C497}" v="36" dt="2023-06-21T16:07:26.504"/>
    <p1510:client id="{ED1BED0B-BDAD-4A86-857E-CF91C4A1BDDC}" v="4" dt="2023-06-21T16:10:38.125"/>
    <p1510:client id="{F4F56BA9-05CD-431F-8B45-7E4603F5C934}" v="111" dt="2023-06-21T15:41:49.0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4660"/>
  </p:normalViewPr>
  <p:slideViewPr>
    <p:cSldViewPr snapToGrid="0">
      <p:cViewPr varScale="1">
        <p:scale>
          <a:sx n="86" d="100"/>
          <a:sy n="86" d="100"/>
        </p:scale>
        <p:origin x="33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0DC50F-FD52-46A5-A9FC-ED7D76F343B9}" type="datetimeFigureOut">
              <a:rPr lang="en-GB" smtClean="0"/>
              <a:t>31/10/2023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5C889-4D1A-407D-9145-D5361809B285}" type="slidenum">
              <a:rPr lang="en-GB" smtClean="0"/>
              <a:t>‹#›</a:t>
            </a:fld>
            <a:endParaRPr lang="en-GB"/>
          </a:p>
        </p:txBody>
      </p:sp>
    </p:spTree>
    <p:extLst>
      <p:ext uri="{BB962C8B-B14F-4D97-AF65-F5344CB8AC3E}">
        <p14:creationId xmlns:p14="http://schemas.microsoft.com/office/powerpoint/2010/main" val="3620822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E770DB-C8EB-1A4F-AECF-FD1D805CE5D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233028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Title-Slide-Background.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219200" y="2784037"/>
            <a:ext cx="6807200" cy="1402584"/>
          </a:xfrm>
        </p:spPr>
        <p:txBody>
          <a:bodyPr>
            <a:normAutofit/>
          </a:bodyPr>
          <a:lstStyle>
            <a:lvl1pPr algn="l">
              <a:defRPr sz="3200">
                <a:latin typeface="Calibri"/>
                <a:cs typeface="Calibri"/>
              </a:defRPr>
            </a:lvl1pPr>
          </a:lstStyle>
          <a:p>
            <a:r>
              <a:rPr lang="en-US"/>
              <a:t>Click to edit Master title style</a:t>
            </a:r>
            <a:endParaRPr lang="en-US" dirty="0"/>
          </a:p>
        </p:txBody>
      </p:sp>
      <p:sp>
        <p:nvSpPr>
          <p:cNvPr id="3" name="Subtitle 2"/>
          <p:cNvSpPr>
            <a:spLocks noGrp="1"/>
          </p:cNvSpPr>
          <p:nvPr>
            <p:ph type="subTitle" idx="1"/>
          </p:nvPr>
        </p:nvSpPr>
        <p:spPr>
          <a:xfrm>
            <a:off x="1219200" y="4254063"/>
            <a:ext cx="6807200" cy="843455"/>
          </a:xfrm>
        </p:spPr>
        <p:txBody>
          <a:bodyPr>
            <a:normAutofit/>
          </a:bodyPr>
          <a:lstStyle>
            <a:lvl1pPr marL="0" indent="0" algn="l">
              <a:buNone/>
              <a:defRPr sz="2400">
                <a:solidFill>
                  <a:schemeClr val="tx1">
                    <a:tint val="75000"/>
                  </a:schemeClr>
                </a:solidFill>
                <a:latin typeface="Calibri"/>
                <a:cs typeface="Calibri"/>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011227-DEB7-4F4C-95C0-44BD49C6FE31}" type="datetimeFigureOut">
              <a:rPr lang="en-US" smtClean="0"/>
              <a:t>10/31/2023</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B63E-462D-A64A-8F4D-D177AD8FDFCE}" type="slidenum">
              <a:rPr lang="en-US" smtClean="0"/>
              <a:t>‹#›</a:t>
            </a:fld>
            <a:endParaRPr lang="en-US"/>
          </a:p>
        </p:txBody>
      </p:sp>
      <p:pic>
        <p:nvPicPr>
          <p:cNvPr id="9" name="Picture 8" descr="SPAR-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18885" y="4571723"/>
            <a:ext cx="4012892" cy="2135352"/>
          </a:xfrm>
          <a:prstGeom prst="rect">
            <a:avLst/>
          </a:prstGeom>
        </p:spPr>
      </p:pic>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53169" y="215518"/>
            <a:ext cx="3613665" cy="884313"/>
          </a:xfrm>
          <a:prstGeom prst="rect">
            <a:avLst/>
          </a:prstGeom>
        </p:spPr>
      </p:pic>
    </p:spTree>
    <p:extLst>
      <p:ext uri="{BB962C8B-B14F-4D97-AF65-F5344CB8AC3E}">
        <p14:creationId xmlns:p14="http://schemas.microsoft.com/office/powerpoint/2010/main" val="861682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11227-DEB7-4F4C-95C0-44BD49C6FE31}"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2531982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11227-DEB7-4F4C-95C0-44BD49C6FE31}"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3609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11227-DEB7-4F4C-95C0-44BD49C6FE31}"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2408727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011227-DEB7-4F4C-95C0-44BD49C6FE31}" type="datetimeFigureOut">
              <a:rPr lang="en-US" smtClean="0"/>
              <a:t>10/31/2023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607820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011227-DEB7-4F4C-95C0-44BD49C6FE31}"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614555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011227-DEB7-4F4C-95C0-44BD49C6FE31}" type="datetimeFigureOut">
              <a:rPr lang="en-US" smtClean="0"/>
              <a:t>10/31/2023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2935624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011227-DEB7-4F4C-95C0-44BD49C6FE31}" type="datetimeFigureOut">
              <a:rPr lang="en-US" smtClean="0"/>
              <a:t>10/31/2023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2715466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11227-DEB7-4F4C-95C0-44BD49C6FE31}" type="datetimeFigureOut">
              <a:rPr lang="en-US" smtClean="0"/>
              <a:t>10/31/2023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871681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9011227-DEB7-4F4C-95C0-44BD49C6FE31}"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349770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9011227-DEB7-4F4C-95C0-44BD49C6FE31}" type="datetimeFigureOut">
              <a:rPr lang="en-US" smtClean="0"/>
              <a:t>10/31/2023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6B63E-462D-A64A-8F4D-D177AD8FDFCE}" type="slidenum">
              <a:rPr lang="en-US" smtClean="0"/>
              <a:t>‹#›</a:t>
            </a:fld>
            <a:endParaRPr lang="en-US"/>
          </a:p>
        </p:txBody>
      </p:sp>
    </p:spTree>
    <p:extLst>
      <p:ext uri="{BB962C8B-B14F-4D97-AF65-F5344CB8AC3E}">
        <p14:creationId xmlns:p14="http://schemas.microsoft.com/office/powerpoint/2010/main" val="2331599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Main-Slide-Background.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2" name="Title Placeholder 1"/>
          <p:cNvSpPr>
            <a:spLocks noGrp="1"/>
          </p:cNvSpPr>
          <p:nvPr>
            <p:ph type="title"/>
          </p:nvPr>
        </p:nvSpPr>
        <p:spPr>
          <a:xfrm>
            <a:off x="609600" y="274639"/>
            <a:ext cx="6735963"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011227-DEB7-4F4C-95C0-44BD49C6FE31}" type="datetimeFigureOut">
              <a:rPr lang="en-US" smtClean="0"/>
              <a:t>10/31/2023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36B63E-462D-A64A-8F4D-D177AD8FDFCE}" type="slidenum">
              <a:rPr lang="en-US" smtClean="0"/>
              <a:t>‹#›</a:t>
            </a:fld>
            <a:endParaRPr lang="en-US"/>
          </a:p>
        </p:txBody>
      </p:sp>
    </p:spTree>
    <p:extLst>
      <p:ext uri="{BB962C8B-B14F-4D97-AF65-F5344CB8AC3E}">
        <p14:creationId xmlns:p14="http://schemas.microsoft.com/office/powerpoint/2010/main" val="19986082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189" rtl="0" eaLnBrk="1" latinLnBrk="0" hangingPunct="1">
        <a:spcBef>
          <a:spcPct val="0"/>
        </a:spcBef>
        <a:buNone/>
        <a:defRPr sz="3200" kern="1200">
          <a:solidFill>
            <a:schemeClr val="tx1"/>
          </a:solidFill>
          <a:latin typeface="+mj-lt"/>
          <a:ea typeface="+mj-ea"/>
          <a:cs typeface="+mj-cs"/>
        </a:defRPr>
      </a:lvl1pPr>
    </p:titleStyle>
    <p:bodyStyle>
      <a:lvl1pPr marL="342891" indent="-342891" algn="l" defTabSz="457189" rtl="0" eaLnBrk="1" latinLnBrk="0" hangingPunct="1">
        <a:spcBef>
          <a:spcPct val="20000"/>
        </a:spcBef>
        <a:buClr>
          <a:srgbClr val="8FC600"/>
        </a:buClr>
        <a:buFont typeface="Arial"/>
        <a:buChar char="•"/>
        <a:defRPr sz="2800" kern="1200">
          <a:solidFill>
            <a:schemeClr val="tx1">
              <a:lumMod val="65000"/>
              <a:lumOff val="35000"/>
            </a:schemeClr>
          </a:solidFill>
          <a:latin typeface="+mn-lt"/>
          <a:ea typeface="+mn-ea"/>
          <a:cs typeface="+mn-cs"/>
        </a:defRPr>
      </a:lvl1pPr>
      <a:lvl2pPr marL="742932" indent="-285744" algn="l" defTabSz="457189" rtl="0" eaLnBrk="1" latinLnBrk="0" hangingPunct="1">
        <a:spcBef>
          <a:spcPct val="20000"/>
        </a:spcBef>
        <a:buClr>
          <a:srgbClr val="E50080"/>
        </a:buClr>
        <a:buFont typeface="Arial"/>
        <a:buChar char="–"/>
        <a:defRPr sz="2400" kern="1200">
          <a:solidFill>
            <a:schemeClr val="tx1">
              <a:lumMod val="65000"/>
              <a:lumOff val="35000"/>
            </a:schemeClr>
          </a:solidFill>
          <a:latin typeface="+mn-lt"/>
          <a:ea typeface="+mn-ea"/>
          <a:cs typeface="+mn-cs"/>
        </a:defRPr>
      </a:lvl2pPr>
      <a:lvl3pPr marL="1142971" indent="-228594" algn="l" defTabSz="457189" rtl="0" eaLnBrk="1" latinLnBrk="0" hangingPunct="1">
        <a:spcBef>
          <a:spcPct val="20000"/>
        </a:spcBef>
        <a:buClr>
          <a:srgbClr val="0094FF"/>
        </a:buClr>
        <a:buFont typeface="Arial"/>
        <a:buChar char="•"/>
        <a:defRPr sz="2000" kern="1200">
          <a:solidFill>
            <a:schemeClr val="tx1">
              <a:lumMod val="65000"/>
              <a:lumOff val="35000"/>
            </a:schemeClr>
          </a:solidFill>
          <a:latin typeface="+mn-lt"/>
          <a:ea typeface="+mn-ea"/>
          <a:cs typeface="+mn-cs"/>
        </a:defRPr>
      </a:lvl3pPr>
      <a:lvl4pPr marL="1600160" indent="-228594" algn="l" defTabSz="457189" rtl="0" eaLnBrk="1" latinLnBrk="0" hangingPunct="1">
        <a:spcBef>
          <a:spcPct val="20000"/>
        </a:spcBef>
        <a:buClr>
          <a:srgbClr val="6500B3"/>
        </a:buClr>
        <a:buFont typeface="Arial"/>
        <a:buChar char="–"/>
        <a:defRPr sz="2000" kern="1200">
          <a:solidFill>
            <a:schemeClr val="tx1">
              <a:lumMod val="65000"/>
              <a:lumOff val="35000"/>
            </a:schemeClr>
          </a:solidFill>
          <a:latin typeface="+mn-lt"/>
          <a:ea typeface="+mn-ea"/>
          <a:cs typeface="+mn-cs"/>
        </a:defRPr>
      </a:lvl4pPr>
      <a:lvl5pPr marL="2057349" indent="-228594" algn="l" defTabSz="457189"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ystemCQI@mpft.nhs.uk"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2660410" y="127079"/>
            <a:ext cx="8643691" cy="644039"/>
          </a:xfrm>
        </p:spPr>
        <p:txBody>
          <a:bodyPr>
            <a:normAutofit fontScale="90000"/>
          </a:bodyPr>
          <a:lstStyle/>
          <a:p>
            <a:pPr algn="ctr"/>
            <a:r>
              <a:rPr lang="en-US" sz="2000" b="1" dirty="0">
                <a:ln w="0"/>
                <a:solidFill>
                  <a:schemeClr val="accent1"/>
                </a:solidFill>
                <a:effectLst>
                  <a:outerShdw blurRad="38100" dist="25400" dir="5400000" algn="ctr" rotWithShape="0">
                    <a:srgbClr val="6E747A">
                      <a:alpha val="43000"/>
                    </a:srgbClr>
                  </a:outerShdw>
                </a:effectLst>
                <a:ea typeface="Lantinghei SC Demibold" charset="-122"/>
                <a:cs typeface="Lantinghei SC Demibold" charset="-122"/>
              </a:rPr>
              <a:t>CASE STUDY - Continuous Quality Improvement</a:t>
            </a:r>
            <a:br>
              <a:rPr lang="en-US" sz="2000" b="1" dirty="0">
                <a:ln w="0"/>
                <a:solidFill>
                  <a:schemeClr val="accent1"/>
                </a:solidFill>
                <a:effectLst>
                  <a:outerShdw blurRad="38100" dist="25400" dir="5400000" algn="ctr" rotWithShape="0">
                    <a:srgbClr val="6E747A">
                      <a:alpha val="43000"/>
                    </a:srgbClr>
                  </a:outerShdw>
                </a:effectLst>
                <a:ea typeface="Lantinghei SC Demibold" charset="-122"/>
                <a:cs typeface="Lantinghei SC Demibold" charset="-122"/>
              </a:rPr>
            </a:br>
            <a:r>
              <a:rPr lang="en-US" sz="2000" b="1" dirty="0">
                <a:ln w="0"/>
                <a:solidFill>
                  <a:schemeClr val="accent1"/>
                </a:solidFill>
                <a:effectLst>
                  <a:outerShdw blurRad="38100" dist="25400" dir="5400000" algn="ctr" rotWithShape="0">
                    <a:srgbClr val="6E747A">
                      <a:alpha val="43000"/>
                    </a:srgbClr>
                  </a:outerShdw>
                </a:effectLst>
                <a:ea typeface="Lantinghei SC Demibold" charset="-122"/>
                <a:cs typeface="Lantinghei SC Demibold" charset="-122"/>
              </a:rPr>
              <a:t>Reducing Incomplete Complex Discharges (UHNM Footprint)</a:t>
            </a:r>
          </a:p>
        </p:txBody>
      </p:sp>
      <p:sp>
        <p:nvSpPr>
          <p:cNvPr id="9" name="Footer Placeholder 8"/>
          <p:cNvSpPr>
            <a:spLocks noGrp="1"/>
          </p:cNvSpPr>
          <p:nvPr>
            <p:ph type="ftr" sz="quarter" idx="11"/>
          </p:nvPr>
        </p:nvSpPr>
        <p:spPr>
          <a:xfrm>
            <a:off x="0" y="6325465"/>
            <a:ext cx="12191999" cy="474183"/>
          </a:xfrm>
        </p:spPr>
        <p:txBody>
          <a:bodyPr/>
          <a:lstStyle/>
          <a:p>
            <a:r>
              <a:rPr lang="en-GB" b="1" dirty="0">
                <a:solidFill>
                  <a:schemeClr val="accent1">
                    <a:lumMod val="50000"/>
                  </a:schemeClr>
                </a:solidFill>
              </a:rPr>
              <a:t>Get in touch with your system QI ideas, to share your QI story, general QI queries or to join us at our quarterly system Quality Improvement Network events    </a:t>
            </a:r>
          </a:p>
          <a:p>
            <a:pPr algn="l"/>
            <a:r>
              <a:rPr lang="en-GB" b="1" dirty="0">
                <a:solidFill>
                  <a:schemeClr val="accent1">
                    <a:lumMod val="50000"/>
                  </a:schemeClr>
                </a:solidFill>
              </a:rPr>
              <a:t>					Email us:   </a:t>
            </a:r>
            <a:r>
              <a:rPr lang="en-GB" b="1" dirty="0">
                <a:solidFill>
                  <a:schemeClr val="accent1">
                    <a:lumMod val="50000"/>
                  </a:schemeClr>
                </a:solidFill>
                <a:hlinkClick r:id="rId3">
                  <a:extLst>
                    <a:ext uri="{A12FA001-AC4F-418D-AE19-62706E023703}">
                      <ahyp:hlinkClr xmlns:ahyp="http://schemas.microsoft.com/office/drawing/2018/hyperlinkcolor" val="tx"/>
                    </a:ext>
                  </a:extLst>
                </a:hlinkClick>
              </a:rPr>
              <a:t>systemCQI@mpft.nhs.uk</a:t>
            </a:r>
            <a:r>
              <a:rPr lang="en-GB" b="1" dirty="0">
                <a:solidFill>
                  <a:schemeClr val="accent1">
                    <a:lumMod val="50000"/>
                  </a:schemeClr>
                </a:solidFill>
              </a:rPr>
              <a:t>             					</a:t>
            </a:r>
            <a:r>
              <a:rPr lang="en-GB" sz="800" b="1">
                <a:solidFill>
                  <a:schemeClr val="accent1">
                    <a:lumMod val="50000"/>
                  </a:schemeClr>
                </a:solidFill>
              </a:rPr>
              <a:t>Case Study No:         0004</a:t>
            </a:r>
            <a:endParaRPr lang="en-GB" sz="800" dirty="0">
              <a:solidFill>
                <a:schemeClr val="accent1">
                  <a:lumMod val="50000"/>
                </a:schemeClr>
              </a:solidFill>
            </a:endParaRPr>
          </a:p>
        </p:txBody>
      </p:sp>
      <p:sp>
        <p:nvSpPr>
          <p:cNvPr id="17" name="Rounded Rectangle 16"/>
          <p:cNvSpPr/>
          <p:nvPr/>
        </p:nvSpPr>
        <p:spPr>
          <a:xfrm>
            <a:off x="2637182" y="1192135"/>
            <a:ext cx="8654023" cy="734045"/>
          </a:xfrm>
          <a:prstGeom prst="round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lIns="68580" tIns="34291" rIns="68580" bIns="34291" rtlCol="0" anchor="t"/>
          <a:lstStyle/>
          <a:p>
            <a:r>
              <a:rPr lang="en-GB" sz="1000" b="1" dirty="0"/>
              <a:t>Project led by:  </a:t>
            </a:r>
            <a:r>
              <a:rPr lang="en-GB" sz="1000" dirty="0"/>
              <a:t>Lisa Duncan, Elkie Playfair, Christina Longhurst &amp; Ruth Bednall (UHNM), Lisa Agell , Mark Cardwell, Carol Hough&amp; John Costello (MPFT)	</a:t>
            </a:r>
          </a:p>
          <a:p>
            <a:r>
              <a:rPr lang="en-GB" sz="1000" b="1" dirty="0"/>
              <a:t>Service/Team</a:t>
            </a:r>
            <a:r>
              <a:rPr lang="en-GB" sz="1000" dirty="0"/>
              <a:t>: Various Royal Stoke wards, Track and Triage (Royal Stoke), QI (UHNM &amp; MPFT)</a:t>
            </a:r>
            <a:endParaRPr lang="en-US" sz="1000" dirty="0">
              <a:solidFill>
                <a:prstClr val="black">
                  <a:lumMod val="75000"/>
                  <a:lumOff val="25000"/>
                </a:prstClr>
              </a:solidFill>
              <a:cs typeface="Calibri"/>
            </a:endParaRPr>
          </a:p>
          <a:p>
            <a:pPr defTabSz="457189">
              <a:spcBef>
                <a:spcPts val="72"/>
              </a:spcBef>
              <a:spcAft>
                <a:spcPts val="72"/>
              </a:spcAft>
            </a:pPr>
            <a:r>
              <a:rPr lang="en-GB" sz="1000" dirty="0">
                <a:solidFill>
                  <a:prstClr val="black">
                    <a:lumMod val="75000"/>
                    <a:lumOff val="25000"/>
                  </a:prstClr>
                </a:solidFill>
                <a:cs typeface="Calibri"/>
              </a:rPr>
              <a:t>Incomplete complex discharges has been a challenge within the pathway for a number of years, this work set about understanding the reasons why these occurred bring the partners together to collective problem solve with the aim of reducing the % of incomplete discharges within the pathway.</a:t>
            </a:r>
            <a:endParaRPr lang="en-US" sz="1000" dirty="0">
              <a:solidFill>
                <a:prstClr val="black">
                  <a:lumMod val="75000"/>
                  <a:lumOff val="25000"/>
                </a:prstClr>
              </a:solidFill>
              <a:cs typeface="Calibri" panose="020F0502020204030204"/>
            </a:endParaRPr>
          </a:p>
        </p:txBody>
      </p:sp>
      <p:sp>
        <p:nvSpPr>
          <p:cNvPr id="19" name="Rounded Rectangle 18"/>
          <p:cNvSpPr/>
          <p:nvPr/>
        </p:nvSpPr>
        <p:spPr>
          <a:xfrm>
            <a:off x="2637183" y="849404"/>
            <a:ext cx="8666919" cy="228701"/>
          </a:xfrm>
          <a:prstGeom prst="roundRect">
            <a:avLst/>
          </a:prstGeom>
          <a:solidFill>
            <a:schemeClr val="accent1"/>
          </a:solidFill>
        </p:spPr>
        <p:style>
          <a:lnRef idx="3">
            <a:schemeClr val="lt1"/>
          </a:lnRef>
          <a:fillRef idx="1">
            <a:schemeClr val="accent4"/>
          </a:fillRef>
          <a:effectRef idx="1">
            <a:schemeClr val="accent4"/>
          </a:effectRef>
          <a:fontRef idx="minor">
            <a:schemeClr val="lt1"/>
          </a:fontRef>
        </p:style>
        <p:txBody>
          <a:bodyPr rtlCol="0" anchor="ctr"/>
          <a:lstStyle/>
          <a:p>
            <a:pPr defTabSz="457189"/>
            <a:r>
              <a:rPr lang="en-US" sz="1600" b="1" dirty="0">
                <a:solidFill>
                  <a:prstClr val="white"/>
                </a:solidFill>
                <a:latin typeface="Calibri"/>
              </a:rPr>
              <a:t>BACKGROUND</a:t>
            </a:r>
          </a:p>
        </p:txBody>
      </p:sp>
      <p:sp>
        <p:nvSpPr>
          <p:cNvPr id="25" name="Rounded Rectangle 24"/>
          <p:cNvSpPr/>
          <p:nvPr/>
        </p:nvSpPr>
        <p:spPr>
          <a:xfrm>
            <a:off x="6247191" y="4784674"/>
            <a:ext cx="5041340" cy="638243"/>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marL="88900" indent="-88900" defTabSz="457189">
              <a:spcBef>
                <a:spcPts val="72"/>
              </a:spcBef>
              <a:spcAft>
                <a:spcPts val="72"/>
              </a:spcAft>
              <a:buFont typeface="+mj-lt"/>
              <a:buAutoNum type="arabicPeriod"/>
            </a:pPr>
            <a:r>
              <a:rPr lang="en-US" sz="1000" dirty="0">
                <a:latin typeface="Calibri"/>
              </a:rPr>
              <a:t>Monitoring the continued use of Standard work within the pathways</a:t>
            </a:r>
            <a:endParaRPr lang="en-US" sz="1000" dirty="0">
              <a:latin typeface="Calibri"/>
              <a:ea typeface="Calibri"/>
              <a:cs typeface="Calibri"/>
            </a:endParaRPr>
          </a:p>
          <a:p>
            <a:pPr marL="88900" indent="-88900" defTabSz="457189">
              <a:spcBef>
                <a:spcPts val="72"/>
              </a:spcBef>
              <a:spcAft>
                <a:spcPts val="72"/>
              </a:spcAft>
              <a:buFont typeface="+mj-lt"/>
              <a:buAutoNum type="arabicPeriod"/>
            </a:pPr>
            <a:r>
              <a:rPr lang="en-US" sz="1000" dirty="0">
                <a:latin typeface="Calibri"/>
              </a:rPr>
              <a:t>Ensure that the routine monitoring of the data is embedded within the pathways</a:t>
            </a:r>
            <a:endParaRPr lang="en-US" sz="1000" dirty="0">
              <a:latin typeface="Calibri"/>
              <a:ea typeface="Calibri"/>
              <a:cs typeface="Calibri"/>
            </a:endParaRPr>
          </a:p>
          <a:p>
            <a:pPr marL="88900" indent="-88900" defTabSz="457189">
              <a:spcBef>
                <a:spcPts val="72"/>
              </a:spcBef>
              <a:spcAft>
                <a:spcPts val="72"/>
              </a:spcAft>
              <a:buFont typeface="+mj-lt"/>
              <a:buAutoNum type="arabicPeriod"/>
            </a:pPr>
            <a:r>
              <a:rPr lang="en-US" sz="1000" dirty="0">
                <a:latin typeface="Calibri"/>
              </a:rPr>
              <a:t>Strengthening the feedback loop between teams within the pathways</a:t>
            </a:r>
            <a:endParaRPr lang="en-US" sz="1000" dirty="0">
              <a:latin typeface="Calibri"/>
              <a:ea typeface="Calibri"/>
              <a:cs typeface="Calibri"/>
            </a:endParaRPr>
          </a:p>
        </p:txBody>
      </p:sp>
      <p:sp>
        <p:nvSpPr>
          <p:cNvPr id="26" name="Rounded Rectangle 25"/>
          <p:cNvSpPr/>
          <p:nvPr/>
        </p:nvSpPr>
        <p:spPr>
          <a:xfrm>
            <a:off x="6250209" y="4366022"/>
            <a:ext cx="5047266" cy="335628"/>
          </a:xfrm>
          <a:prstGeom prst="roundRect">
            <a:avLst/>
          </a:prstGeom>
          <a:solidFill>
            <a:schemeClr val="accent5"/>
          </a:solidFill>
        </p:spPr>
        <p:style>
          <a:lnRef idx="3">
            <a:schemeClr val="lt1"/>
          </a:lnRef>
          <a:fillRef idx="1">
            <a:schemeClr val="accent6"/>
          </a:fillRef>
          <a:effectRef idx="1">
            <a:schemeClr val="accent6"/>
          </a:effectRef>
          <a:fontRef idx="minor">
            <a:schemeClr val="lt1"/>
          </a:fontRef>
        </p:style>
        <p:txBody>
          <a:bodyPr rtlCol="0" anchor="ctr"/>
          <a:lstStyle/>
          <a:p>
            <a:pPr algn="ctr" defTabSz="457189"/>
            <a:r>
              <a:rPr lang="en-US" sz="1200" b="1" dirty="0">
                <a:solidFill>
                  <a:prstClr val="white"/>
                </a:solidFill>
                <a:latin typeface="Calibri"/>
              </a:rPr>
              <a:t>NEXT STEPS</a:t>
            </a:r>
          </a:p>
        </p:txBody>
      </p:sp>
      <p:sp>
        <p:nvSpPr>
          <p:cNvPr id="28" name="Rounded Rectangle 27"/>
          <p:cNvSpPr/>
          <p:nvPr/>
        </p:nvSpPr>
        <p:spPr>
          <a:xfrm>
            <a:off x="6234759" y="1970390"/>
            <a:ext cx="5049999" cy="299899"/>
          </a:xfrm>
          <a:prstGeom prst="roundRect">
            <a:avLst/>
          </a:prstGeom>
          <a:solidFill>
            <a:srgbClr val="FFC000"/>
          </a:solidFill>
        </p:spPr>
        <p:style>
          <a:lnRef idx="3">
            <a:schemeClr val="lt1"/>
          </a:lnRef>
          <a:fillRef idx="1">
            <a:schemeClr val="accent2"/>
          </a:fillRef>
          <a:effectRef idx="1">
            <a:schemeClr val="accent2"/>
          </a:effectRef>
          <a:fontRef idx="minor">
            <a:schemeClr val="lt1"/>
          </a:fontRef>
        </p:style>
        <p:txBody>
          <a:bodyPr rtlCol="0" anchor="ctr"/>
          <a:lstStyle/>
          <a:p>
            <a:pPr algn="ctr" defTabSz="457189"/>
            <a:r>
              <a:rPr lang="en-US" sz="1200" b="1" dirty="0">
                <a:solidFill>
                  <a:prstClr val="white"/>
                </a:solidFill>
                <a:latin typeface="Calibri"/>
              </a:rPr>
              <a:t>MEASURED OUTCOMES</a:t>
            </a:r>
          </a:p>
        </p:txBody>
      </p:sp>
      <p:sp>
        <p:nvSpPr>
          <p:cNvPr id="30" name="Rounded Rectangle 29"/>
          <p:cNvSpPr/>
          <p:nvPr/>
        </p:nvSpPr>
        <p:spPr>
          <a:xfrm>
            <a:off x="814394" y="2369112"/>
            <a:ext cx="2366956" cy="1914247"/>
          </a:xfrm>
          <a:prstGeom prst="round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lIns="68580" tIns="34291" rIns="68580" bIns="34291" rtlCol="0" anchor="t"/>
          <a:lstStyle/>
          <a:p>
            <a:r>
              <a:rPr lang="en-GB" sz="1000" dirty="0"/>
              <a:t>The primary aim of this work was to </a:t>
            </a:r>
            <a:r>
              <a:rPr lang="en-GB" sz="1000" b="1" dirty="0"/>
              <a:t>reduce the % of incomplete discharges </a:t>
            </a:r>
            <a:r>
              <a:rPr lang="en-GB" sz="1000" dirty="0"/>
              <a:t>across the complex discharge pathways, but secondary aims included:</a:t>
            </a:r>
          </a:p>
          <a:p>
            <a:pPr marL="171450" indent="-171450">
              <a:buFont typeface="Arial" panose="020B0604020202020204" pitchFamily="34" charset="0"/>
              <a:buChar char="•"/>
            </a:pPr>
            <a:r>
              <a:rPr lang="en-GB" sz="1000" dirty="0">
                <a:solidFill>
                  <a:prstClr val="black">
                    <a:lumMod val="75000"/>
                    <a:lumOff val="25000"/>
                  </a:prstClr>
                </a:solidFill>
                <a:cs typeface="Calibri" panose="020F0502020204030204"/>
              </a:rPr>
              <a:t>Improving communication and understanding across the pathway</a:t>
            </a:r>
          </a:p>
          <a:p>
            <a:pPr marL="171450" indent="-171450">
              <a:buFont typeface="Arial" panose="020B0604020202020204" pitchFamily="34" charset="0"/>
              <a:buChar char="•"/>
            </a:pPr>
            <a:r>
              <a:rPr lang="en-GB" sz="1000" dirty="0">
                <a:solidFill>
                  <a:prstClr val="black">
                    <a:lumMod val="75000"/>
                    <a:lumOff val="25000"/>
                  </a:prstClr>
                </a:solidFill>
                <a:cs typeface="Calibri" panose="020F0502020204030204"/>
              </a:rPr>
              <a:t>Reducing the lead time within track and Triage </a:t>
            </a:r>
          </a:p>
          <a:p>
            <a:pPr marL="171450" indent="-171450">
              <a:buFont typeface="Arial" panose="020B0604020202020204" pitchFamily="34" charset="0"/>
              <a:buChar char="•"/>
            </a:pPr>
            <a:r>
              <a:rPr lang="en-GB" sz="1000" dirty="0">
                <a:solidFill>
                  <a:prstClr val="black">
                    <a:lumMod val="75000"/>
                    <a:lumOff val="25000"/>
                  </a:prstClr>
                </a:solidFill>
                <a:cs typeface="Calibri" panose="020F0502020204030204"/>
              </a:rPr>
              <a:t>Improving the Quality of the documentation</a:t>
            </a:r>
            <a:endParaRPr lang="en-US" sz="1000" dirty="0">
              <a:solidFill>
                <a:prstClr val="black">
                  <a:lumMod val="75000"/>
                  <a:lumOff val="25000"/>
                </a:prstClr>
              </a:solidFill>
              <a:cs typeface="Calibri" panose="020F0502020204030204"/>
            </a:endParaRPr>
          </a:p>
        </p:txBody>
      </p:sp>
      <p:sp>
        <p:nvSpPr>
          <p:cNvPr id="31" name="Rounded Rectangle 30"/>
          <p:cNvSpPr/>
          <p:nvPr/>
        </p:nvSpPr>
        <p:spPr>
          <a:xfrm>
            <a:off x="3390900" y="2371044"/>
            <a:ext cx="2759704" cy="1994978"/>
          </a:xfrm>
          <a:prstGeom prst="round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lIns="68580" tIns="34291" rIns="68580" bIns="34291" rtlCol="0" anchor="t"/>
          <a:lstStyle/>
          <a:p>
            <a:pPr marL="171450" indent="-171450">
              <a:buFont typeface="Arial" panose="020B0604020202020204" pitchFamily="34" charset="0"/>
              <a:buChar char="•"/>
            </a:pPr>
            <a:r>
              <a:rPr lang="en-GB" sz="1000" dirty="0"/>
              <a:t>Using the model for improvement (PDSA) we gathered data, undertook observations and brought together staff from across the pathway to collectively problem solve. </a:t>
            </a:r>
          </a:p>
          <a:p>
            <a:pPr marL="171450" indent="-171450">
              <a:buFont typeface="Arial" panose="020B0604020202020204" pitchFamily="34" charset="0"/>
              <a:buChar char="•"/>
            </a:pPr>
            <a:r>
              <a:rPr lang="en-GB" sz="1000" dirty="0"/>
              <a:t>We documented the current state, identifying where the waste is and worked together on an agreed set of changes that the group believed would best improve the pathway and address the problem in focus. </a:t>
            </a:r>
          </a:p>
          <a:p>
            <a:pPr marL="171450" indent="-171450">
              <a:buFont typeface="Arial" panose="020B0604020202020204" pitchFamily="34" charset="0"/>
              <a:buChar char="•"/>
            </a:pPr>
            <a:r>
              <a:rPr lang="en-GB" sz="1000" dirty="0"/>
              <a:t>Developing training, tools and standard work.</a:t>
            </a:r>
            <a:endParaRPr lang="en-US" sz="1000" dirty="0">
              <a:ea typeface="Calibri"/>
              <a:cs typeface="Calibri" panose="020F0502020204030204"/>
            </a:endParaRPr>
          </a:p>
        </p:txBody>
      </p:sp>
      <p:sp>
        <p:nvSpPr>
          <p:cNvPr id="32" name="Rounded Rectangle 31"/>
          <p:cNvSpPr/>
          <p:nvPr/>
        </p:nvSpPr>
        <p:spPr>
          <a:xfrm>
            <a:off x="806259" y="5466826"/>
            <a:ext cx="10473091" cy="228701"/>
          </a:xfrm>
          <a:prstGeom prst="roundRect">
            <a:avLst/>
          </a:prstGeom>
          <a:solidFill>
            <a:schemeClr val="accent1"/>
          </a:solidFill>
        </p:spPr>
        <p:style>
          <a:lnRef idx="3">
            <a:schemeClr val="lt1"/>
          </a:lnRef>
          <a:fillRef idx="1">
            <a:schemeClr val="accent4"/>
          </a:fillRef>
          <a:effectRef idx="1">
            <a:schemeClr val="accent4"/>
          </a:effectRef>
          <a:fontRef idx="minor">
            <a:schemeClr val="lt1"/>
          </a:fontRef>
        </p:style>
        <p:txBody>
          <a:bodyPr rtlCol="0" anchor="ctr"/>
          <a:lstStyle/>
          <a:p>
            <a:pPr defTabSz="457189"/>
            <a:r>
              <a:rPr lang="en-US" sz="1600" b="1" dirty="0">
                <a:solidFill>
                  <a:prstClr val="white"/>
                </a:solidFill>
                <a:latin typeface="Calibri"/>
              </a:rPr>
              <a:t>OPPORTUNITY FOR SHARED LEARNING </a:t>
            </a:r>
          </a:p>
        </p:txBody>
      </p:sp>
      <p:sp>
        <p:nvSpPr>
          <p:cNvPr id="33" name="Rounded Rectangle 32"/>
          <p:cNvSpPr/>
          <p:nvPr/>
        </p:nvSpPr>
        <p:spPr>
          <a:xfrm>
            <a:off x="819154" y="5757516"/>
            <a:ext cx="10484947" cy="542679"/>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defTabSz="457189">
              <a:spcBef>
                <a:spcPts val="72"/>
              </a:spcBef>
              <a:spcAft>
                <a:spcPts val="72"/>
              </a:spcAft>
            </a:pPr>
            <a:r>
              <a:rPr lang="en-US" sz="1000" dirty="0">
                <a:latin typeface="Calibri"/>
              </a:rPr>
              <a:t>In its current form learning from the project has been shared across various wards and in part at County Hospital.  To share and spread the learning wider specific discussion will be required on adapting the learning to the specific divisions across the site.  Track and Triage shared learning is limited due to the varying operating models across the teams.  The project has been shared across the ICS and with improvement partners across the STW ICS.</a:t>
            </a:r>
          </a:p>
        </p:txBody>
      </p:sp>
      <p:sp>
        <p:nvSpPr>
          <p:cNvPr id="27" name="Rounded Rectangle 26"/>
          <p:cNvSpPr/>
          <p:nvPr/>
        </p:nvSpPr>
        <p:spPr>
          <a:xfrm>
            <a:off x="6238011" y="2369112"/>
            <a:ext cx="5041340" cy="1916277"/>
          </a:xfrm>
          <a:prstGeom prst="roundRect">
            <a:avLst/>
          </a:prstGeom>
          <a:solidFill>
            <a:schemeClr val="bg1"/>
          </a:solidFill>
          <a:ln>
            <a:solidFill>
              <a:schemeClr val="accent1"/>
            </a:solidFill>
          </a:ln>
        </p:spPr>
        <p:style>
          <a:lnRef idx="2">
            <a:schemeClr val="accent2"/>
          </a:lnRef>
          <a:fillRef idx="1">
            <a:schemeClr val="lt1"/>
          </a:fillRef>
          <a:effectRef idx="0">
            <a:schemeClr val="accent2"/>
          </a:effectRef>
          <a:fontRef idx="minor">
            <a:schemeClr val="dk1"/>
          </a:fontRef>
        </p:style>
        <p:txBody>
          <a:bodyPr lIns="91440" tIns="45720" rIns="91440" bIns="45720" rtlCol="0" anchor="t"/>
          <a:lstStyle/>
          <a:p>
            <a:pPr marL="171450" indent="-171450" defTabSz="457189">
              <a:spcBef>
                <a:spcPts val="72"/>
              </a:spcBef>
              <a:spcAft>
                <a:spcPts val="72"/>
              </a:spcAft>
              <a:buFont typeface="Arial" panose="020B0604020202020204" pitchFamily="34" charset="0"/>
              <a:buChar char="•"/>
            </a:pPr>
            <a:r>
              <a:rPr lang="en-US" sz="1050" dirty="0">
                <a:latin typeface="Calibri"/>
              </a:rPr>
              <a:t>Incomplete discharges % - </a:t>
            </a:r>
            <a:r>
              <a:rPr lang="en-US" sz="1050" b="1" dirty="0">
                <a:latin typeface="Calibri"/>
              </a:rPr>
              <a:t>Reduced from 16.1% (Q4 21/22) to 14.5% (Q4 22/23</a:t>
            </a:r>
            <a:r>
              <a:rPr lang="en-US" sz="1050" dirty="0">
                <a:latin typeface="Calibri"/>
              </a:rPr>
              <a:t>)</a:t>
            </a:r>
            <a:endParaRPr lang="en-US" sz="1050">
              <a:latin typeface="Calibri"/>
              <a:ea typeface="Calibri"/>
              <a:cs typeface="Calibri"/>
            </a:endParaRPr>
          </a:p>
          <a:p>
            <a:pPr marL="171450" indent="-171450" defTabSz="457189">
              <a:spcBef>
                <a:spcPts val="72"/>
              </a:spcBef>
              <a:spcAft>
                <a:spcPts val="72"/>
              </a:spcAft>
              <a:buFont typeface="Arial" panose="020B0604020202020204" pitchFamily="34" charset="0"/>
              <a:buChar char="•"/>
            </a:pPr>
            <a:r>
              <a:rPr lang="en-US" sz="1050" dirty="0">
                <a:latin typeface="Calibri"/>
              </a:rPr>
              <a:t>Primary reasons reeducation – those linked to communication dropped from 4% to 2.5% and Medication from 16.6% to 9.7%, although those attributed to Transport have increased from 20.3% to 29.5% (Data Quality improved – better automation of reports)</a:t>
            </a:r>
            <a:endParaRPr lang="en-US" sz="1050">
              <a:latin typeface="Calibri"/>
              <a:ea typeface="Calibri"/>
              <a:cs typeface="Calibri"/>
            </a:endParaRPr>
          </a:p>
          <a:p>
            <a:pPr marL="171450" indent="-171450" defTabSz="457189">
              <a:spcBef>
                <a:spcPts val="72"/>
              </a:spcBef>
              <a:spcAft>
                <a:spcPts val="72"/>
              </a:spcAft>
              <a:buFont typeface="Arial" panose="020B0604020202020204" pitchFamily="34" charset="0"/>
              <a:buChar char="•"/>
            </a:pPr>
            <a:r>
              <a:rPr lang="en-US" sz="1050" dirty="0"/>
              <a:t>Reduced lead time within Track and triage – average from receipt to listing reduced from </a:t>
            </a:r>
            <a:r>
              <a:rPr lang="en-US" sz="1050" b="1" dirty="0"/>
              <a:t>142 to 93 minutes – 34% </a:t>
            </a:r>
            <a:r>
              <a:rPr lang="en-US" sz="1050" dirty="0"/>
              <a:t>reduction (Pathway 1 Discharges) </a:t>
            </a:r>
            <a:endParaRPr lang="en-US" sz="1050">
              <a:ea typeface="Calibri"/>
              <a:cs typeface="Calibri"/>
            </a:endParaRPr>
          </a:p>
          <a:p>
            <a:pPr marL="171450" indent="-171450" defTabSz="457189">
              <a:spcBef>
                <a:spcPts val="72"/>
              </a:spcBef>
              <a:spcAft>
                <a:spcPts val="72"/>
              </a:spcAft>
              <a:buFont typeface="Arial" panose="020B0604020202020204" pitchFamily="34" charset="0"/>
              <a:buChar char="•"/>
            </a:pPr>
            <a:r>
              <a:rPr lang="en-US" sz="1050" dirty="0">
                <a:latin typeface="Calibri"/>
              </a:rPr>
              <a:t>Communication and understanding – Participants stated they had a better understanding of </a:t>
            </a:r>
            <a:r>
              <a:rPr lang="en-US" sz="1050">
                <a:latin typeface="Calibri"/>
              </a:rPr>
              <a:t>each others</a:t>
            </a:r>
            <a:r>
              <a:rPr lang="en-US" sz="1050" dirty="0">
                <a:latin typeface="Calibri"/>
              </a:rPr>
              <a:t> roles and of the complex discharge pathways by being involved in the work.(Training developed)</a:t>
            </a:r>
            <a:endParaRPr lang="en-US" sz="1050" dirty="0">
              <a:latin typeface="Calibri"/>
              <a:ea typeface="Calibri"/>
              <a:cs typeface="Calibri"/>
            </a:endParaRPr>
          </a:p>
        </p:txBody>
      </p:sp>
      <p:sp>
        <p:nvSpPr>
          <p:cNvPr id="34" name="Rounded Rectangle 33"/>
          <p:cNvSpPr/>
          <p:nvPr/>
        </p:nvSpPr>
        <p:spPr>
          <a:xfrm>
            <a:off x="806259" y="1970853"/>
            <a:ext cx="2308416" cy="290719"/>
          </a:xfrm>
          <a:prstGeom prst="roundRect">
            <a:avLst/>
          </a:prstGeom>
          <a:solidFill>
            <a:schemeClr val="accent5"/>
          </a:solidFill>
        </p:spPr>
        <p:style>
          <a:lnRef idx="3">
            <a:schemeClr val="lt1"/>
          </a:lnRef>
          <a:fillRef idx="1">
            <a:schemeClr val="accent2"/>
          </a:fillRef>
          <a:effectRef idx="1">
            <a:schemeClr val="accent2"/>
          </a:effectRef>
          <a:fontRef idx="minor">
            <a:schemeClr val="lt1"/>
          </a:fontRef>
        </p:style>
        <p:txBody>
          <a:bodyPr rtlCol="0" anchor="ctr"/>
          <a:lstStyle/>
          <a:p>
            <a:pPr algn="ctr" defTabSz="457189"/>
            <a:r>
              <a:rPr lang="en-US" sz="1200" b="1" dirty="0">
                <a:solidFill>
                  <a:prstClr val="white"/>
                </a:solidFill>
                <a:latin typeface="Calibri"/>
              </a:rPr>
              <a:t>AIM</a:t>
            </a:r>
          </a:p>
        </p:txBody>
      </p:sp>
      <p:sp>
        <p:nvSpPr>
          <p:cNvPr id="35" name="Rounded Rectangle 34"/>
          <p:cNvSpPr/>
          <p:nvPr/>
        </p:nvSpPr>
        <p:spPr>
          <a:xfrm>
            <a:off x="3390899" y="1972800"/>
            <a:ext cx="2759705" cy="290719"/>
          </a:xfrm>
          <a:prstGeom prst="roundRect">
            <a:avLst/>
          </a:prstGeom>
          <a:solidFill>
            <a:schemeClr val="accent6"/>
          </a:solidFill>
        </p:spPr>
        <p:style>
          <a:lnRef idx="3">
            <a:schemeClr val="lt1"/>
          </a:lnRef>
          <a:fillRef idx="1">
            <a:schemeClr val="accent2"/>
          </a:fillRef>
          <a:effectRef idx="1">
            <a:schemeClr val="accent2"/>
          </a:effectRef>
          <a:fontRef idx="minor">
            <a:schemeClr val="lt1"/>
          </a:fontRef>
        </p:style>
        <p:txBody>
          <a:bodyPr rtlCol="0" anchor="ctr"/>
          <a:lstStyle/>
          <a:p>
            <a:pPr algn="ctr" defTabSz="457189"/>
            <a:r>
              <a:rPr lang="en-US" sz="1200" b="1" dirty="0">
                <a:solidFill>
                  <a:prstClr val="white"/>
                </a:solidFill>
                <a:latin typeface="Calibri"/>
              </a:rPr>
              <a:t>APPROACH</a:t>
            </a:r>
          </a:p>
        </p:txBody>
      </p:sp>
      <p:sp>
        <p:nvSpPr>
          <p:cNvPr id="37" name="Rounded Rectangle 36"/>
          <p:cNvSpPr/>
          <p:nvPr/>
        </p:nvSpPr>
        <p:spPr>
          <a:xfrm>
            <a:off x="803714" y="4433560"/>
            <a:ext cx="5346890" cy="281539"/>
          </a:xfrm>
          <a:prstGeom prst="roundRect">
            <a:avLst/>
          </a:prstGeom>
          <a:solidFill>
            <a:srgbClr val="FFC000"/>
          </a:solidFill>
        </p:spPr>
        <p:style>
          <a:lnRef idx="3">
            <a:schemeClr val="lt1"/>
          </a:lnRef>
          <a:fillRef idx="1">
            <a:schemeClr val="accent2"/>
          </a:fillRef>
          <a:effectRef idx="1">
            <a:schemeClr val="accent2"/>
          </a:effectRef>
          <a:fontRef idx="minor">
            <a:schemeClr val="lt1"/>
          </a:fontRef>
        </p:style>
        <p:txBody>
          <a:bodyPr rtlCol="0" anchor="ctr"/>
          <a:lstStyle/>
          <a:p>
            <a:pPr algn="ctr" defTabSz="457189"/>
            <a:r>
              <a:rPr lang="en-US" sz="1200" b="1" dirty="0">
                <a:solidFill>
                  <a:prstClr val="white"/>
                </a:solidFill>
                <a:latin typeface="Calibri"/>
              </a:rPr>
              <a:t>CHALLENGES</a:t>
            </a:r>
          </a:p>
        </p:txBody>
      </p:sp>
      <p:sp>
        <p:nvSpPr>
          <p:cNvPr id="38" name="Rounded Rectangle 37"/>
          <p:cNvSpPr/>
          <p:nvPr/>
        </p:nvSpPr>
        <p:spPr>
          <a:xfrm>
            <a:off x="814392" y="4835012"/>
            <a:ext cx="5347937" cy="587906"/>
          </a:xfrm>
          <a:prstGeom prst="round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lIns="68580" tIns="34291" rIns="68580" bIns="34291" rtlCol="0" anchor="t"/>
          <a:lstStyle/>
          <a:p>
            <a:r>
              <a:rPr lang="en-GB" sz="1000" dirty="0"/>
              <a:t>Language – key terms, capacity for staff to engage (Operational Pressures), project timeframes, share and spread, local provider transformation alignment, System interoperability – information flows, collective leadership and governance</a:t>
            </a:r>
            <a:endParaRPr lang="en-GB" sz="1000" dirty="0">
              <a:solidFill>
                <a:srgbClr val="000000"/>
              </a:solidFill>
              <a:highlight>
                <a:srgbClr val="FFFF00"/>
              </a:highlight>
              <a:cs typeface="Calibri" panose="020F0502020204030204"/>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040" y="127079"/>
            <a:ext cx="2065897" cy="1883687"/>
          </a:xfrm>
          <a:prstGeom prst="rect">
            <a:avLst/>
          </a:prstGeom>
        </p:spPr>
      </p:pic>
    </p:spTree>
    <p:extLst>
      <p:ext uri="{BB962C8B-B14F-4D97-AF65-F5344CB8AC3E}">
        <p14:creationId xmlns:p14="http://schemas.microsoft.com/office/powerpoint/2010/main" val="243233476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TotalTime>
  <Words>574</Words>
  <Application>Microsoft Office PowerPoint</Application>
  <PresentationFormat>Widescreen</PresentationFormat>
  <Paragraphs>30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1_Office Theme</vt:lpstr>
      <vt:lpstr>CASE STUDY - Continuous Quality Improvement Reducing Incomplete Complex Discharges (UHNM Footprint)</vt:lpstr>
    </vt:vector>
  </TitlesOfParts>
  <Company>S&amp;SHIS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Project :</dc:title>
  <dc:creator>Beasley Jayne (RLY) NSCHT</dc:creator>
  <cp:lastModifiedBy>Roz Jones (RRE) MPFT</cp:lastModifiedBy>
  <cp:revision>93</cp:revision>
  <dcterms:created xsi:type="dcterms:W3CDTF">2022-07-14T06:08:31Z</dcterms:created>
  <dcterms:modified xsi:type="dcterms:W3CDTF">2023-10-31T10:48:35Z</dcterms:modified>
</cp:coreProperties>
</file>