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2" r:id="rId5"/>
    <p:sldMasterId id="2147483704" r:id="rId6"/>
  </p:sldMasterIdLst>
  <p:notesMasterIdLst>
    <p:notesMasterId r:id="rId134"/>
  </p:notesMasterIdLst>
  <p:sldIdLst>
    <p:sldId id="4259" r:id="rId7"/>
    <p:sldId id="4297" r:id="rId8"/>
    <p:sldId id="4260" r:id="rId9"/>
    <p:sldId id="4295" r:id="rId10"/>
    <p:sldId id="4262" r:id="rId11"/>
    <p:sldId id="4296" r:id="rId12"/>
    <p:sldId id="4263" r:id="rId13"/>
    <p:sldId id="4298" r:id="rId14"/>
    <p:sldId id="309" r:id="rId15"/>
    <p:sldId id="308" r:id="rId16"/>
    <p:sldId id="310" r:id="rId17"/>
    <p:sldId id="311" r:id="rId18"/>
    <p:sldId id="4264" r:id="rId19"/>
    <p:sldId id="4299" r:id="rId20"/>
    <p:sldId id="4301" r:id="rId21"/>
    <p:sldId id="4302" r:id="rId22"/>
    <p:sldId id="4303" r:id="rId23"/>
    <p:sldId id="4304" r:id="rId24"/>
    <p:sldId id="4305" r:id="rId25"/>
    <p:sldId id="4306" r:id="rId26"/>
    <p:sldId id="4307" r:id="rId27"/>
    <p:sldId id="4309" r:id="rId28"/>
    <p:sldId id="4308" r:id="rId29"/>
    <p:sldId id="4320" r:id="rId30"/>
    <p:sldId id="278" r:id="rId31"/>
    <p:sldId id="4321" r:id="rId32"/>
    <p:sldId id="4322" r:id="rId33"/>
    <p:sldId id="279" r:id="rId34"/>
    <p:sldId id="4323" r:id="rId35"/>
    <p:sldId id="4324" r:id="rId36"/>
    <p:sldId id="4325" r:id="rId37"/>
    <p:sldId id="4326" r:id="rId38"/>
    <p:sldId id="4327" r:id="rId39"/>
    <p:sldId id="288" r:id="rId40"/>
    <p:sldId id="4310" r:id="rId41"/>
    <p:sldId id="4236" r:id="rId42"/>
    <p:sldId id="4234" r:id="rId43"/>
    <p:sldId id="4237" r:id="rId44"/>
    <p:sldId id="330" r:id="rId45"/>
    <p:sldId id="1987" r:id="rId46"/>
    <p:sldId id="284" r:id="rId47"/>
    <p:sldId id="4238" r:id="rId48"/>
    <p:sldId id="4239" r:id="rId49"/>
    <p:sldId id="4216" r:id="rId50"/>
    <p:sldId id="4240" r:id="rId51"/>
    <p:sldId id="661" r:id="rId52"/>
    <p:sldId id="260" r:id="rId53"/>
    <p:sldId id="292" r:id="rId54"/>
    <p:sldId id="4243" r:id="rId55"/>
    <p:sldId id="269" r:id="rId56"/>
    <p:sldId id="2007" r:id="rId57"/>
    <p:sldId id="1989" r:id="rId58"/>
    <p:sldId id="352" r:id="rId59"/>
    <p:sldId id="359" r:id="rId60"/>
    <p:sldId id="4245" r:id="rId61"/>
    <p:sldId id="261" r:id="rId62"/>
    <p:sldId id="368" r:id="rId63"/>
    <p:sldId id="362" r:id="rId64"/>
    <p:sldId id="4267" r:id="rId65"/>
    <p:sldId id="4311" r:id="rId66"/>
    <p:sldId id="256" r:id="rId67"/>
    <p:sldId id="4268" r:id="rId68"/>
    <p:sldId id="4269" r:id="rId69"/>
    <p:sldId id="4270" r:id="rId70"/>
    <p:sldId id="4272" r:id="rId71"/>
    <p:sldId id="4312" r:id="rId72"/>
    <p:sldId id="4248" r:id="rId73"/>
    <p:sldId id="4252" r:id="rId74"/>
    <p:sldId id="4246" r:id="rId75"/>
    <p:sldId id="4253" r:id="rId76"/>
    <p:sldId id="4254" r:id="rId77"/>
    <p:sldId id="4255" r:id="rId78"/>
    <p:sldId id="4256" r:id="rId79"/>
    <p:sldId id="4257" r:id="rId80"/>
    <p:sldId id="4258" r:id="rId81"/>
    <p:sldId id="4275" r:id="rId82"/>
    <p:sldId id="4313" r:id="rId83"/>
    <p:sldId id="4276" r:id="rId84"/>
    <p:sldId id="4314" r:id="rId85"/>
    <p:sldId id="272" r:id="rId86"/>
    <p:sldId id="289" r:id="rId87"/>
    <p:sldId id="290" r:id="rId88"/>
    <p:sldId id="4291" r:id="rId89"/>
    <p:sldId id="4292" r:id="rId90"/>
    <p:sldId id="4293" r:id="rId91"/>
    <p:sldId id="263" r:id="rId92"/>
    <p:sldId id="287" r:id="rId93"/>
    <p:sldId id="4277" r:id="rId94"/>
    <p:sldId id="4315" r:id="rId95"/>
    <p:sldId id="294" r:id="rId96"/>
    <p:sldId id="298" r:id="rId97"/>
    <p:sldId id="296" r:id="rId98"/>
    <p:sldId id="300" r:id="rId99"/>
    <p:sldId id="295" r:id="rId100"/>
    <p:sldId id="297" r:id="rId101"/>
    <p:sldId id="302" r:id="rId102"/>
    <p:sldId id="303" r:id="rId103"/>
    <p:sldId id="301" r:id="rId104"/>
    <p:sldId id="257" r:id="rId105"/>
    <p:sldId id="4316" r:id="rId106"/>
    <p:sldId id="4282" r:id="rId107"/>
    <p:sldId id="258" r:id="rId108"/>
    <p:sldId id="259" r:id="rId109"/>
    <p:sldId id="4283" r:id="rId110"/>
    <p:sldId id="4279" r:id="rId111"/>
    <p:sldId id="4317" r:id="rId112"/>
    <p:sldId id="4285" r:id="rId113"/>
    <p:sldId id="4286" r:id="rId114"/>
    <p:sldId id="266" r:id="rId115"/>
    <p:sldId id="286" r:id="rId116"/>
    <p:sldId id="270" r:id="rId117"/>
    <p:sldId id="267" r:id="rId118"/>
    <p:sldId id="4287" r:id="rId119"/>
    <p:sldId id="271" r:id="rId120"/>
    <p:sldId id="273" r:id="rId121"/>
    <p:sldId id="274" r:id="rId122"/>
    <p:sldId id="4288" r:id="rId123"/>
    <p:sldId id="280" r:id="rId124"/>
    <p:sldId id="281" r:id="rId125"/>
    <p:sldId id="4289" r:id="rId126"/>
    <p:sldId id="285" r:id="rId127"/>
    <p:sldId id="262" r:id="rId128"/>
    <p:sldId id="264" r:id="rId129"/>
    <p:sldId id="283" r:id="rId130"/>
    <p:sldId id="282" r:id="rId131"/>
    <p:sldId id="4280" r:id="rId132"/>
    <p:sldId id="4318" r:id="rId1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599C161-580D-2C28-0F4E-5DFF272606EA}" name="Nikita Stott (QNC) SSOT ICB" initials="NS" userId="S::Nikita.Stott@staffsstoke.icb.nhs.uk::89bfa7b4-33f2-4943-a51b-7b96caa562fb" providerId="AD"/>
  <p188:author id="{7E4199E0-EB01-5A3F-1CD1-9A54303EB098}" name="Rachel Smith (QNC) SSOT ICB" initials="RS" userId="S::Rachel.Smith@StaffsStoke.ICB.nhs.uk::56f01538-1191-41ce-a93e-7e88bf606b7b"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EF3F2"/>
    <a:srgbClr val="7FD1CC"/>
    <a:srgbClr val="00A399"/>
    <a:srgbClr val="E7F0EF"/>
    <a:srgbClr val="CBE0DE"/>
    <a:srgbClr val="DD3A44"/>
    <a:srgbClr val="ED8B00"/>
    <a:srgbClr val="A38213"/>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10F3CE-DB8E-4528-ADF7-AA8801A2F870}" v="4" dt="2025-03-07T14:09:59.0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83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17" Type="http://schemas.openxmlformats.org/officeDocument/2006/relationships/slide" Target="slides/slide111.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12" Type="http://schemas.openxmlformats.org/officeDocument/2006/relationships/slide" Target="slides/slide106.xml"/><Relationship Id="rId133" Type="http://schemas.openxmlformats.org/officeDocument/2006/relationships/slide" Target="slides/slide127.xml"/><Relationship Id="rId138" Type="http://schemas.openxmlformats.org/officeDocument/2006/relationships/tableStyles" Target="tableStyles.xml"/><Relationship Id="rId16" Type="http://schemas.openxmlformats.org/officeDocument/2006/relationships/slide" Target="slides/slide10.xml"/><Relationship Id="rId107" Type="http://schemas.openxmlformats.org/officeDocument/2006/relationships/slide" Target="slides/slide10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slide" Target="slides/slide96.xml"/><Relationship Id="rId123" Type="http://schemas.openxmlformats.org/officeDocument/2006/relationships/slide" Target="slides/slide117.xml"/><Relationship Id="rId128" Type="http://schemas.openxmlformats.org/officeDocument/2006/relationships/slide" Target="slides/slide122.xml"/><Relationship Id="rId5" Type="http://schemas.openxmlformats.org/officeDocument/2006/relationships/slideMaster" Target="slideMasters/slideMaster2.xml"/><Relationship Id="rId90" Type="http://schemas.openxmlformats.org/officeDocument/2006/relationships/slide" Target="slides/slide84.xml"/><Relationship Id="rId95" Type="http://schemas.openxmlformats.org/officeDocument/2006/relationships/slide" Target="slides/slide89.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113" Type="http://schemas.openxmlformats.org/officeDocument/2006/relationships/slide" Target="slides/slide107.xml"/><Relationship Id="rId118" Type="http://schemas.openxmlformats.org/officeDocument/2006/relationships/slide" Target="slides/slide112.xml"/><Relationship Id="rId134" Type="http://schemas.openxmlformats.org/officeDocument/2006/relationships/notesMaster" Target="notesMasters/notesMaster1.xml"/><Relationship Id="rId139" Type="http://schemas.microsoft.com/office/2016/11/relationships/changesInfo" Target="changesInfos/changesInfo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openxmlformats.org/officeDocument/2006/relationships/slide" Target="slides/slide87.xml"/><Relationship Id="rId98" Type="http://schemas.openxmlformats.org/officeDocument/2006/relationships/slide" Target="slides/slide92.xml"/><Relationship Id="rId121" Type="http://schemas.openxmlformats.org/officeDocument/2006/relationships/slide" Target="slides/slide11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103" Type="http://schemas.openxmlformats.org/officeDocument/2006/relationships/slide" Target="slides/slide97.xml"/><Relationship Id="rId108" Type="http://schemas.openxmlformats.org/officeDocument/2006/relationships/slide" Target="slides/slide102.xml"/><Relationship Id="rId116" Type="http://schemas.openxmlformats.org/officeDocument/2006/relationships/slide" Target="slides/slide110.xml"/><Relationship Id="rId124" Type="http://schemas.openxmlformats.org/officeDocument/2006/relationships/slide" Target="slides/slide118.xml"/><Relationship Id="rId129" Type="http://schemas.openxmlformats.org/officeDocument/2006/relationships/slide" Target="slides/slide123.xml"/><Relationship Id="rId137"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slide" Target="slides/slide90.xml"/><Relationship Id="rId111" Type="http://schemas.openxmlformats.org/officeDocument/2006/relationships/slide" Target="slides/slide105.xml"/><Relationship Id="rId132" Type="http://schemas.openxmlformats.org/officeDocument/2006/relationships/slide" Target="slides/slide126.xml"/><Relationship Id="rId14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6" Type="http://schemas.openxmlformats.org/officeDocument/2006/relationships/slide" Target="slides/slide100.xml"/><Relationship Id="rId114" Type="http://schemas.openxmlformats.org/officeDocument/2006/relationships/slide" Target="slides/slide108.xml"/><Relationship Id="rId119" Type="http://schemas.openxmlformats.org/officeDocument/2006/relationships/slide" Target="slides/slide113.xml"/><Relationship Id="rId127" Type="http://schemas.openxmlformats.org/officeDocument/2006/relationships/slide" Target="slides/slide12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122" Type="http://schemas.openxmlformats.org/officeDocument/2006/relationships/slide" Target="slides/slide116.xml"/><Relationship Id="rId130" Type="http://schemas.openxmlformats.org/officeDocument/2006/relationships/slide" Target="slides/slide124.xml"/><Relationship Id="rId13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109" Type="http://schemas.openxmlformats.org/officeDocument/2006/relationships/slide" Target="slides/slide10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slide" Target="slides/slide98.xml"/><Relationship Id="rId120" Type="http://schemas.openxmlformats.org/officeDocument/2006/relationships/slide" Target="slides/slide114.xml"/><Relationship Id="rId125" Type="http://schemas.openxmlformats.org/officeDocument/2006/relationships/slide" Target="slides/slide119.xml"/><Relationship Id="rId141" Type="http://schemas.microsoft.com/office/2018/10/relationships/authors" Target="authors.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110" Type="http://schemas.openxmlformats.org/officeDocument/2006/relationships/slide" Target="slides/slide104.xml"/><Relationship Id="rId115" Type="http://schemas.openxmlformats.org/officeDocument/2006/relationships/slide" Target="slides/slide109.xml"/><Relationship Id="rId131" Type="http://schemas.openxmlformats.org/officeDocument/2006/relationships/slide" Target="slides/slide125.xml"/><Relationship Id="rId136" Type="http://schemas.openxmlformats.org/officeDocument/2006/relationships/viewProps" Target="viewProps.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slide" Target="slides/slide99.xml"/><Relationship Id="rId126" Type="http://schemas.openxmlformats.org/officeDocument/2006/relationships/slide" Target="slides/slide12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kita Stott (QNC) SSOT ICB" userId="89bfa7b4-33f2-4943-a51b-7b96caa562fb" providerId="ADAL" clId="{0E10F3CE-DB8E-4528-ADF7-AA8801A2F870}"/>
    <pc:docChg chg="undo custSel addSld delSld modSld">
      <pc:chgData name="Nikita Stott (QNC) SSOT ICB" userId="89bfa7b4-33f2-4943-a51b-7b96caa562fb" providerId="ADAL" clId="{0E10F3CE-DB8E-4528-ADF7-AA8801A2F870}" dt="2025-03-07T14:09:59.088" v="25"/>
      <pc:docMkLst>
        <pc:docMk/>
      </pc:docMkLst>
      <pc:sldChg chg="modTransition">
        <pc:chgData name="Nikita Stott (QNC) SSOT ICB" userId="89bfa7b4-33f2-4943-a51b-7b96caa562fb" providerId="ADAL" clId="{0E10F3CE-DB8E-4528-ADF7-AA8801A2F870}" dt="2025-03-07T14:09:59.088" v="25"/>
        <pc:sldMkLst>
          <pc:docMk/>
          <pc:sldMk cId="970584525" sldId="256"/>
        </pc:sldMkLst>
      </pc:sldChg>
      <pc:sldChg chg="modTransition">
        <pc:chgData name="Nikita Stott (QNC) SSOT ICB" userId="89bfa7b4-33f2-4943-a51b-7b96caa562fb" providerId="ADAL" clId="{0E10F3CE-DB8E-4528-ADF7-AA8801A2F870}" dt="2025-03-07T14:09:59.088" v="25"/>
        <pc:sldMkLst>
          <pc:docMk/>
          <pc:sldMk cId="0" sldId="257"/>
        </pc:sldMkLst>
      </pc:sldChg>
      <pc:sldChg chg="modTransition">
        <pc:chgData name="Nikita Stott (QNC) SSOT ICB" userId="89bfa7b4-33f2-4943-a51b-7b96caa562fb" providerId="ADAL" clId="{0E10F3CE-DB8E-4528-ADF7-AA8801A2F870}" dt="2025-03-07T14:09:59.088" v="25"/>
        <pc:sldMkLst>
          <pc:docMk/>
          <pc:sldMk cId="2905394500" sldId="258"/>
        </pc:sldMkLst>
      </pc:sldChg>
      <pc:sldChg chg="modTransition">
        <pc:chgData name="Nikita Stott (QNC) SSOT ICB" userId="89bfa7b4-33f2-4943-a51b-7b96caa562fb" providerId="ADAL" clId="{0E10F3CE-DB8E-4528-ADF7-AA8801A2F870}" dt="2025-03-07T14:09:59.088" v="25"/>
        <pc:sldMkLst>
          <pc:docMk/>
          <pc:sldMk cId="2037974514" sldId="259"/>
        </pc:sldMkLst>
      </pc:sldChg>
      <pc:sldChg chg="modTransition">
        <pc:chgData name="Nikita Stott (QNC) SSOT ICB" userId="89bfa7b4-33f2-4943-a51b-7b96caa562fb" providerId="ADAL" clId="{0E10F3CE-DB8E-4528-ADF7-AA8801A2F870}" dt="2025-03-07T14:09:59.088" v="25"/>
        <pc:sldMkLst>
          <pc:docMk/>
          <pc:sldMk cId="37125525" sldId="260"/>
        </pc:sldMkLst>
      </pc:sldChg>
      <pc:sldChg chg="modTransition">
        <pc:chgData name="Nikita Stott (QNC) SSOT ICB" userId="89bfa7b4-33f2-4943-a51b-7b96caa562fb" providerId="ADAL" clId="{0E10F3CE-DB8E-4528-ADF7-AA8801A2F870}" dt="2025-03-07T14:09:59.088" v="25"/>
        <pc:sldMkLst>
          <pc:docMk/>
          <pc:sldMk cId="4235220910" sldId="261"/>
        </pc:sldMkLst>
      </pc:sldChg>
      <pc:sldChg chg="modTransition">
        <pc:chgData name="Nikita Stott (QNC) SSOT ICB" userId="89bfa7b4-33f2-4943-a51b-7b96caa562fb" providerId="ADAL" clId="{0E10F3CE-DB8E-4528-ADF7-AA8801A2F870}" dt="2025-03-07T14:09:59.088" v="25"/>
        <pc:sldMkLst>
          <pc:docMk/>
          <pc:sldMk cId="0" sldId="262"/>
        </pc:sldMkLst>
      </pc:sldChg>
      <pc:sldChg chg="modTransition">
        <pc:chgData name="Nikita Stott (QNC) SSOT ICB" userId="89bfa7b4-33f2-4943-a51b-7b96caa562fb" providerId="ADAL" clId="{0E10F3CE-DB8E-4528-ADF7-AA8801A2F870}" dt="2025-03-07T14:09:59.088" v="25"/>
        <pc:sldMkLst>
          <pc:docMk/>
          <pc:sldMk cId="1841877731" sldId="263"/>
        </pc:sldMkLst>
      </pc:sldChg>
      <pc:sldChg chg="modTransition">
        <pc:chgData name="Nikita Stott (QNC) SSOT ICB" userId="89bfa7b4-33f2-4943-a51b-7b96caa562fb" providerId="ADAL" clId="{0E10F3CE-DB8E-4528-ADF7-AA8801A2F870}" dt="2025-03-07T14:09:59.088" v="25"/>
        <pc:sldMkLst>
          <pc:docMk/>
          <pc:sldMk cId="0" sldId="264"/>
        </pc:sldMkLst>
      </pc:sldChg>
      <pc:sldChg chg="modTransition">
        <pc:chgData name="Nikita Stott (QNC) SSOT ICB" userId="89bfa7b4-33f2-4943-a51b-7b96caa562fb" providerId="ADAL" clId="{0E10F3CE-DB8E-4528-ADF7-AA8801A2F870}" dt="2025-03-07T14:09:59.088" v="25"/>
        <pc:sldMkLst>
          <pc:docMk/>
          <pc:sldMk cId="0" sldId="266"/>
        </pc:sldMkLst>
      </pc:sldChg>
      <pc:sldChg chg="modTransition">
        <pc:chgData name="Nikita Stott (QNC) SSOT ICB" userId="89bfa7b4-33f2-4943-a51b-7b96caa562fb" providerId="ADAL" clId="{0E10F3CE-DB8E-4528-ADF7-AA8801A2F870}" dt="2025-03-07T14:09:59.088" v="25"/>
        <pc:sldMkLst>
          <pc:docMk/>
          <pc:sldMk cId="0" sldId="267"/>
        </pc:sldMkLst>
      </pc:sldChg>
      <pc:sldChg chg="modTransition">
        <pc:chgData name="Nikita Stott (QNC) SSOT ICB" userId="89bfa7b4-33f2-4943-a51b-7b96caa562fb" providerId="ADAL" clId="{0E10F3CE-DB8E-4528-ADF7-AA8801A2F870}" dt="2025-03-07T14:09:59.088" v="25"/>
        <pc:sldMkLst>
          <pc:docMk/>
          <pc:sldMk cId="133252934" sldId="269"/>
        </pc:sldMkLst>
      </pc:sldChg>
      <pc:sldChg chg="modTransition">
        <pc:chgData name="Nikita Stott (QNC) SSOT ICB" userId="89bfa7b4-33f2-4943-a51b-7b96caa562fb" providerId="ADAL" clId="{0E10F3CE-DB8E-4528-ADF7-AA8801A2F870}" dt="2025-03-07T14:09:59.088" v="25"/>
        <pc:sldMkLst>
          <pc:docMk/>
          <pc:sldMk cId="0" sldId="270"/>
        </pc:sldMkLst>
      </pc:sldChg>
      <pc:sldChg chg="modTransition">
        <pc:chgData name="Nikita Stott (QNC) SSOT ICB" userId="89bfa7b4-33f2-4943-a51b-7b96caa562fb" providerId="ADAL" clId="{0E10F3CE-DB8E-4528-ADF7-AA8801A2F870}" dt="2025-03-07T14:09:59.088" v="25"/>
        <pc:sldMkLst>
          <pc:docMk/>
          <pc:sldMk cId="0" sldId="271"/>
        </pc:sldMkLst>
      </pc:sldChg>
      <pc:sldChg chg="modTransition">
        <pc:chgData name="Nikita Stott (QNC) SSOT ICB" userId="89bfa7b4-33f2-4943-a51b-7b96caa562fb" providerId="ADAL" clId="{0E10F3CE-DB8E-4528-ADF7-AA8801A2F870}" dt="2025-03-07T14:09:59.088" v="25"/>
        <pc:sldMkLst>
          <pc:docMk/>
          <pc:sldMk cId="3808186942" sldId="272"/>
        </pc:sldMkLst>
      </pc:sldChg>
      <pc:sldChg chg="modTransition">
        <pc:chgData name="Nikita Stott (QNC) SSOT ICB" userId="89bfa7b4-33f2-4943-a51b-7b96caa562fb" providerId="ADAL" clId="{0E10F3CE-DB8E-4528-ADF7-AA8801A2F870}" dt="2025-03-07T14:09:59.088" v="25"/>
        <pc:sldMkLst>
          <pc:docMk/>
          <pc:sldMk cId="0" sldId="273"/>
        </pc:sldMkLst>
      </pc:sldChg>
      <pc:sldChg chg="modTransition">
        <pc:chgData name="Nikita Stott (QNC) SSOT ICB" userId="89bfa7b4-33f2-4943-a51b-7b96caa562fb" providerId="ADAL" clId="{0E10F3CE-DB8E-4528-ADF7-AA8801A2F870}" dt="2025-03-07T14:09:59.088" v="25"/>
        <pc:sldMkLst>
          <pc:docMk/>
          <pc:sldMk cId="0" sldId="274"/>
        </pc:sldMkLst>
      </pc:sldChg>
      <pc:sldChg chg="add del modTransition">
        <pc:chgData name="Nikita Stott (QNC) SSOT ICB" userId="89bfa7b4-33f2-4943-a51b-7b96caa562fb" providerId="ADAL" clId="{0E10F3CE-DB8E-4528-ADF7-AA8801A2F870}" dt="2025-03-07T14:09:59.088" v="25"/>
        <pc:sldMkLst>
          <pc:docMk/>
          <pc:sldMk cId="3342558886" sldId="278"/>
        </pc:sldMkLst>
      </pc:sldChg>
      <pc:sldChg chg="add del modTransition">
        <pc:chgData name="Nikita Stott (QNC) SSOT ICB" userId="89bfa7b4-33f2-4943-a51b-7b96caa562fb" providerId="ADAL" clId="{0E10F3CE-DB8E-4528-ADF7-AA8801A2F870}" dt="2025-03-07T14:09:59.088" v="25"/>
        <pc:sldMkLst>
          <pc:docMk/>
          <pc:sldMk cId="4198667086" sldId="279"/>
        </pc:sldMkLst>
      </pc:sldChg>
      <pc:sldChg chg="modTransition">
        <pc:chgData name="Nikita Stott (QNC) SSOT ICB" userId="89bfa7b4-33f2-4943-a51b-7b96caa562fb" providerId="ADAL" clId="{0E10F3CE-DB8E-4528-ADF7-AA8801A2F870}" dt="2025-03-07T14:09:59.088" v="25"/>
        <pc:sldMkLst>
          <pc:docMk/>
          <pc:sldMk cId="0" sldId="280"/>
        </pc:sldMkLst>
      </pc:sldChg>
      <pc:sldChg chg="modTransition">
        <pc:chgData name="Nikita Stott (QNC) SSOT ICB" userId="89bfa7b4-33f2-4943-a51b-7b96caa562fb" providerId="ADAL" clId="{0E10F3CE-DB8E-4528-ADF7-AA8801A2F870}" dt="2025-03-07T14:09:59.088" v="25"/>
        <pc:sldMkLst>
          <pc:docMk/>
          <pc:sldMk cId="1534116430" sldId="281"/>
        </pc:sldMkLst>
      </pc:sldChg>
      <pc:sldChg chg="modTransition">
        <pc:chgData name="Nikita Stott (QNC) SSOT ICB" userId="89bfa7b4-33f2-4943-a51b-7b96caa562fb" providerId="ADAL" clId="{0E10F3CE-DB8E-4528-ADF7-AA8801A2F870}" dt="2025-03-07T14:09:59.088" v="25"/>
        <pc:sldMkLst>
          <pc:docMk/>
          <pc:sldMk cId="2444196116" sldId="282"/>
        </pc:sldMkLst>
      </pc:sldChg>
      <pc:sldChg chg="modTransition">
        <pc:chgData name="Nikita Stott (QNC) SSOT ICB" userId="89bfa7b4-33f2-4943-a51b-7b96caa562fb" providerId="ADAL" clId="{0E10F3CE-DB8E-4528-ADF7-AA8801A2F870}" dt="2025-03-07T14:09:59.088" v="25"/>
        <pc:sldMkLst>
          <pc:docMk/>
          <pc:sldMk cId="2902603548" sldId="283"/>
        </pc:sldMkLst>
      </pc:sldChg>
      <pc:sldChg chg="modTransition">
        <pc:chgData name="Nikita Stott (QNC) SSOT ICB" userId="89bfa7b4-33f2-4943-a51b-7b96caa562fb" providerId="ADAL" clId="{0E10F3CE-DB8E-4528-ADF7-AA8801A2F870}" dt="2025-03-07T14:09:59.088" v="25"/>
        <pc:sldMkLst>
          <pc:docMk/>
          <pc:sldMk cId="229919265" sldId="284"/>
        </pc:sldMkLst>
      </pc:sldChg>
      <pc:sldChg chg="modTransition">
        <pc:chgData name="Nikita Stott (QNC) SSOT ICB" userId="89bfa7b4-33f2-4943-a51b-7b96caa562fb" providerId="ADAL" clId="{0E10F3CE-DB8E-4528-ADF7-AA8801A2F870}" dt="2025-03-07T14:09:59.088" v="25"/>
        <pc:sldMkLst>
          <pc:docMk/>
          <pc:sldMk cId="435137307" sldId="285"/>
        </pc:sldMkLst>
      </pc:sldChg>
      <pc:sldChg chg="modTransition">
        <pc:chgData name="Nikita Stott (QNC) SSOT ICB" userId="89bfa7b4-33f2-4943-a51b-7b96caa562fb" providerId="ADAL" clId="{0E10F3CE-DB8E-4528-ADF7-AA8801A2F870}" dt="2025-03-07T14:09:59.088" v="25"/>
        <pc:sldMkLst>
          <pc:docMk/>
          <pc:sldMk cId="4284409860" sldId="286"/>
        </pc:sldMkLst>
      </pc:sldChg>
      <pc:sldChg chg="modTransition">
        <pc:chgData name="Nikita Stott (QNC) SSOT ICB" userId="89bfa7b4-33f2-4943-a51b-7b96caa562fb" providerId="ADAL" clId="{0E10F3CE-DB8E-4528-ADF7-AA8801A2F870}" dt="2025-03-07T14:09:59.088" v="25"/>
        <pc:sldMkLst>
          <pc:docMk/>
          <pc:sldMk cId="1407718614" sldId="287"/>
        </pc:sldMkLst>
      </pc:sldChg>
      <pc:sldChg chg="add del modTransition">
        <pc:chgData name="Nikita Stott (QNC) SSOT ICB" userId="89bfa7b4-33f2-4943-a51b-7b96caa562fb" providerId="ADAL" clId="{0E10F3CE-DB8E-4528-ADF7-AA8801A2F870}" dt="2025-03-07T14:09:59.088" v="25"/>
        <pc:sldMkLst>
          <pc:docMk/>
          <pc:sldMk cId="256874291" sldId="288"/>
        </pc:sldMkLst>
      </pc:sldChg>
      <pc:sldChg chg="modTransition">
        <pc:chgData name="Nikita Stott (QNC) SSOT ICB" userId="89bfa7b4-33f2-4943-a51b-7b96caa562fb" providerId="ADAL" clId="{0E10F3CE-DB8E-4528-ADF7-AA8801A2F870}" dt="2025-03-07T14:09:59.088" v="25"/>
        <pc:sldMkLst>
          <pc:docMk/>
          <pc:sldMk cId="1946411495" sldId="289"/>
        </pc:sldMkLst>
      </pc:sldChg>
      <pc:sldChg chg="modTransition">
        <pc:chgData name="Nikita Stott (QNC) SSOT ICB" userId="89bfa7b4-33f2-4943-a51b-7b96caa562fb" providerId="ADAL" clId="{0E10F3CE-DB8E-4528-ADF7-AA8801A2F870}" dt="2025-03-07T14:09:59.088" v="25"/>
        <pc:sldMkLst>
          <pc:docMk/>
          <pc:sldMk cId="3154870597" sldId="290"/>
        </pc:sldMkLst>
      </pc:sldChg>
      <pc:sldChg chg="modTransition">
        <pc:chgData name="Nikita Stott (QNC) SSOT ICB" userId="89bfa7b4-33f2-4943-a51b-7b96caa562fb" providerId="ADAL" clId="{0E10F3CE-DB8E-4528-ADF7-AA8801A2F870}" dt="2025-03-07T14:09:59.088" v="25"/>
        <pc:sldMkLst>
          <pc:docMk/>
          <pc:sldMk cId="3535491263" sldId="292"/>
        </pc:sldMkLst>
      </pc:sldChg>
      <pc:sldChg chg="modTransition">
        <pc:chgData name="Nikita Stott (QNC) SSOT ICB" userId="89bfa7b4-33f2-4943-a51b-7b96caa562fb" providerId="ADAL" clId="{0E10F3CE-DB8E-4528-ADF7-AA8801A2F870}" dt="2025-03-07T14:09:59.088" v="25"/>
        <pc:sldMkLst>
          <pc:docMk/>
          <pc:sldMk cId="3163524163" sldId="294"/>
        </pc:sldMkLst>
      </pc:sldChg>
      <pc:sldChg chg="modTransition">
        <pc:chgData name="Nikita Stott (QNC) SSOT ICB" userId="89bfa7b4-33f2-4943-a51b-7b96caa562fb" providerId="ADAL" clId="{0E10F3CE-DB8E-4528-ADF7-AA8801A2F870}" dt="2025-03-07T14:09:59.088" v="25"/>
        <pc:sldMkLst>
          <pc:docMk/>
          <pc:sldMk cId="2173015401" sldId="295"/>
        </pc:sldMkLst>
      </pc:sldChg>
      <pc:sldChg chg="modTransition">
        <pc:chgData name="Nikita Stott (QNC) SSOT ICB" userId="89bfa7b4-33f2-4943-a51b-7b96caa562fb" providerId="ADAL" clId="{0E10F3CE-DB8E-4528-ADF7-AA8801A2F870}" dt="2025-03-07T14:09:59.088" v="25"/>
        <pc:sldMkLst>
          <pc:docMk/>
          <pc:sldMk cId="2202419226" sldId="296"/>
        </pc:sldMkLst>
      </pc:sldChg>
      <pc:sldChg chg="modTransition">
        <pc:chgData name="Nikita Stott (QNC) SSOT ICB" userId="89bfa7b4-33f2-4943-a51b-7b96caa562fb" providerId="ADAL" clId="{0E10F3CE-DB8E-4528-ADF7-AA8801A2F870}" dt="2025-03-07T14:09:59.088" v="25"/>
        <pc:sldMkLst>
          <pc:docMk/>
          <pc:sldMk cId="3399743796" sldId="297"/>
        </pc:sldMkLst>
      </pc:sldChg>
      <pc:sldChg chg="modTransition">
        <pc:chgData name="Nikita Stott (QNC) SSOT ICB" userId="89bfa7b4-33f2-4943-a51b-7b96caa562fb" providerId="ADAL" clId="{0E10F3CE-DB8E-4528-ADF7-AA8801A2F870}" dt="2025-03-07T14:09:59.088" v="25"/>
        <pc:sldMkLst>
          <pc:docMk/>
          <pc:sldMk cId="1057022009" sldId="298"/>
        </pc:sldMkLst>
      </pc:sldChg>
      <pc:sldChg chg="modTransition">
        <pc:chgData name="Nikita Stott (QNC) SSOT ICB" userId="89bfa7b4-33f2-4943-a51b-7b96caa562fb" providerId="ADAL" clId="{0E10F3CE-DB8E-4528-ADF7-AA8801A2F870}" dt="2025-03-07T14:09:59.088" v="25"/>
        <pc:sldMkLst>
          <pc:docMk/>
          <pc:sldMk cId="154968560" sldId="300"/>
        </pc:sldMkLst>
      </pc:sldChg>
      <pc:sldChg chg="modTransition">
        <pc:chgData name="Nikita Stott (QNC) SSOT ICB" userId="89bfa7b4-33f2-4943-a51b-7b96caa562fb" providerId="ADAL" clId="{0E10F3CE-DB8E-4528-ADF7-AA8801A2F870}" dt="2025-03-07T14:09:59.088" v="25"/>
        <pc:sldMkLst>
          <pc:docMk/>
          <pc:sldMk cId="1279717853" sldId="301"/>
        </pc:sldMkLst>
      </pc:sldChg>
      <pc:sldChg chg="modTransition">
        <pc:chgData name="Nikita Stott (QNC) SSOT ICB" userId="89bfa7b4-33f2-4943-a51b-7b96caa562fb" providerId="ADAL" clId="{0E10F3CE-DB8E-4528-ADF7-AA8801A2F870}" dt="2025-03-07T14:09:59.088" v="25"/>
        <pc:sldMkLst>
          <pc:docMk/>
          <pc:sldMk cId="2692671137" sldId="302"/>
        </pc:sldMkLst>
      </pc:sldChg>
      <pc:sldChg chg="modTransition">
        <pc:chgData name="Nikita Stott (QNC) SSOT ICB" userId="89bfa7b4-33f2-4943-a51b-7b96caa562fb" providerId="ADAL" clId="{0E10F3CE-DB8E-4528-ADF7-AA8801A2F870}" dt="2025-03-07T14:09:59.088" v="25"/>
        <pc:sldMkLst>
          <pc:docMk/>
          <pc:sldMk cId="1011080261" sldId="303"/>
        </pc:sldMkLst>
      </pc:sldChg>
      <pc:sldChg chg="modTransition">
        <pc:chgData name="Nikita Stott (QNC) SSOT ICB" userId="89bfa7b4-33f2-4943-a51b-7b96caa562fb" providerId="ADAL" clId="{0E10F3CE-DB8E-4528-ADF7-AA8801A2F870}" dt="2025-03-07T14:09:59.088" v="25"/>
        <pc:sldMkLst>
          <pc:docMk/>
          <pc:sldMk cId="3965850932" sldId="308"/>
        </pc:sldMkLst>
      </pc:sldChg>
      <pc:sldChg chg="modTransition">
        <pc:chgData name="Nikita Stott (QNC) SSOT ICB" userId="89bfa7b4-33f2-4943-a51b-7b96caa562fb" providerId="ADAL" clId="{0E10F3CE-DB8E-4528-ADF7-AA8801A2F870}" dt="2025-03-07T14:09:59.088" v="25"/>
        <pc:sldMkLst>
          <pc:docMk/>
          <pc:sldMk cId="153699205" sldId="309"/>
        </pc:sldMkLst>
      </pc:sldChg>
      <pc:sldChg chg="modTransition">
        <pc:chgData name="Nikita Stott (QNC) SSOT ICB" userId="89bfa7b4-33f2-4943-a51b-7b96caa562fb" providerId="ADAL" clId="{0E10F3CE-DB8E-4528-ADF7-AA8801A2F870}" dt="2025-03-07T14:09:59.088" v="25"/>
        <pc:sldMkLst>
          <pc:docMk/>
          <pc:sldMk cId="1886559750" sldId="310"/>
        </pc:sldMkLst>
      </pc:sldChg>
      <pc:sldChg chg="modTransition">
        <pc:chgData name="Nikita Stott (QNC) SSOT ICB" userId="89bfa7b4-33f2-4943-a51b-7b96caa562fb" providerId="ADAL" clId="{0E10F3CE-DB8E-4528-ADF7-AA8801A2F870}" dt="2025-03-07T14:09:59.088" v="25"/>
        <pc:sldMkLst>
          <pc:docMk/>
          <pc:sldMk cId="4027927834" sldId="311"/>
        </pc:sldMkLst>
      </pc:sldChg>
      <pc:sldChg chg="del">
        <pc:chgData name="Nikita Stott (QNC) SSOT ICB" userId="89bfa7b4-33f2-4943-a51b-7b96caa562fb" providerId="ADAL" clId="{0E10F3CE-DB8E-4528-ADF7-AA8801A2F870}" dt="2025-03-07T14:05:01.164" v="0" actId="47"/>
        <pc:sldMkLst>
          <pc:docMk/>
          <pc:sldMk cId="503979598" sldId="312"/>
        </pc:sldMkLst>
      </pc:sldChg>
      <pc:sldChg chg="del">
        <pc:chgData name="Nikita Stott (QNC) SSOT ICB" userId="89bfa7b4-33f2-4943-a51b-7b96caa562fb" providerId="ADAL" clId="{0E10F3CE-DB8E-4528-ADF7-AA8801A2F870}" dt="2025-03-07T14:05:02.850" v="1" actId="47"/>
        <pc:sldMkLst>
          <pc:docMk/>
          <pc:sldMk cId="3111877107" sldId="314"/>
        </pc:sldMkLst>
      </pc:sldChg>
      <pc:sldChg chg="del">
        <pc:chgData name="Nikita Stott (QNC) SSOT ICB" userId="89bfa7b4-33f2-4943-a51b-7b96caa562fb" providerId="ADAL" clId="{0E10F3CE-DB8E-4528-ADF7-AA8801A2F870}" dt="2025-03-07T14:05:03.760" v="2" actId="47"/>
        <pc:sldMkLst>
          <pc:docMk/>
          <pc:sldMk cId="802305685" sldId="315"/>
        </pc:sldMkLst>
      </pc:sldChg>
      <pc:sldChg chg="del">
        <pc:chgData name="Nikita Stott (QNC) SSOT ICB" userId="89bfa7b4-33f2-4943-a51b-7b96caa562fb" providerId="ADAL" clId="{0E10F3CE-DB8E-4528-ADF7-AA8801A2F870}" dt="2025-03-07T14:05:05.926" v="3" actId="47"/>
        <pc:sldMkLst>
          <pc:docMk/>
          <pc:sldMk cId="624019922" sldId="316"/>
        </pc:sldMkLst>
      </pc:sldChg>
      <pc:sldChg chg="del">
        <pc:chgData name="Nikita Stott (QNC) SSOT ICB" userId="89bfa7b4-33f2-4943-a51b-7b96caa562fb" providerId="ADAL" clId="{0E10F3CE-DB8E-4528-ADF7-AA8801A2F870}" dt="2025-03-07T14:05:06.446" v="4" actId="47"/>
        <pc:sldMkLst>
          <pc:docMk/>
          <pc:sldMk cId="2249324090" sldId="317"/>
        </pc:sldMkLst>
      </pc:sldChg>
      <pc:sldChg chg="del">
        <pc:chgData name="Nikita Stott (QNC) SSOT ICB" userId="89bfa7b4-33f2-4943-a51b-7b96caa562fb" providerId="ADAL" clId="{0E10F3CE-DB8E-4528-ADF7-AA8801A2F870}" dt="2025-03-07T14:05:07.123" v="5" actId="47"/>
        <pc:sldMkLst>
          <pc:docMk/>
          <pc:sldMk cId="588392442" sldId="318"/>
        </pc:sldMkLst>
      </pc:sldChg>
      <pc:sldChg chg="del">
        <pc:chgData name="Nikita Stott (QNC) SSOT ICB" userId="89bfa7b4-33f2-4943-a51b-7b96caa562fb" providerId="ADAL" clId="{0E10F3CE-DB8E-4528-ADF7-AA8801A2F870}" dt="2025-03-07T14:05:07.860" v="6" actId="47"/>
        <pc:sldMkLst>
          <pc:docMk/>
          <pc:sldMk cId="1935068481" sldId="319"/>
        </pc:sldMkLst>
      </pc:sldChg>
      <pc:sldChg chg="del">
        <pc:chgData name="Nikita Stott (QNC) SSOT ICB" userId="89bfa7b4-33f2-4943-a51b-7b96caa562fb" providerId="ADAL" clId="{0E10F3CE-DB8E-4528-ADF7-AA8801A2F870}" dt="2025-03-07T14:05:08.473" v="7" actId="47"/>
        <pc:sldMkLst>
          <pc:docMk/>
          <pc:sldMk cId="254941312" sldId="320"/>
        </pc:sldMkLst>
      </pc:sldChg>
      <pc:sldChg chg="del">
        <pc:chgData name="Nikita Stott (QNC) SSOT ICB" userId="89bfa7b4-33f2-4943-a51b-7b96caa562fb" providerId="ADAL" clId="{0E10F3CE-DB8E-4528-ADF7-AA8801A2F870}" dt="2025-03-07T14:05:09.073" v="8" actId="47"/>
        <pc:sldMkLst>
          <pc:docMk/>
          <pc:sldMk cId="3283581753" sldId="321"/>
        </pc:sldMkLst>
      </pc:sldChg>
      <pc:sldChg chg="del">
        <pc:chgData name="Nikita Stott (QNC) SSOT ICB" userId="89bfa7b4-33f2-4943-a51b-7b96caa562fb" providerId="ADAL" clId="{0E10F3CE-DB8E-4528-ADF7-AA8801A2F870}" dt="2025-03-07T14:05:09.824" v="9" actId="47"/>
        <pc:sldMkLst>
          <pc:docMk/>
          <pc:sldMk cId="4034427270" sldId="322"/>
        </pc:sldMkLst>
      </pc:sldChg>
      <pc:sldChg chg="del">
        <pc:chgData name="Nikita Stott (QNC) SSOT ICB" userId="89bfa7b4-33f2-4943-a51b-7b96caa562fb" providerId="ADAL" clId="{0E10F3CE-DB8E-4528-ADF7-AA8801A2F870}" dt="2025-03-07T14:05:10.336" v="10" actId="47"/>
        <pc:sldMkLst>
          <pc:docMk/>
          <pc:sldMk cId="897945367" sldId="323"/>
        </pc:sldMkLst>
      </pc:sldChg>
      <pc:sldChg chg="del">
        <pc:chgData name="Nikita Stott (QNC) SSOT ICB" userId="89bfa7b4-33f2-4943-a51b-7b96caa562fb" providerId="ADAL" clId="{0E10F3CE-DB8E-4528-ADF7-AA8801A2F870}" dt="2025-03-07T14:05:10.992" v="11" actId="47"/>
        <pc:sldMkLst>
          <pc:docMk/>
          <pc:sldMk cId="3157381965" sldId="324"/>
        </pc:sldMkLst>
      </pc:sldChg>
      <pc:sldChg chg="del">
        <pc:chgData name="Nikita Stott (QNC) SSOT ICB" userId="89bfa7b4-33f2-4943-a51b-7b96caa562fb" providerId="ADAL" clId="{0E10F3CE-DB8E-4528-ADF7-AA8801A2F870}" dt="2025-03-07T14:05:11.556" v="12" actId="47"/>
        <pc:sldMkLst>
          <pc:docMk/>
          <pc:sldMk cId="1607915503" sldId="325"/>
        </pc:sldMkLst>
      </pc:sldChg>
      <pc:sldChg chg="del">
        <pc:chgData name="Nikita Stott (QNC) SSOT ICB" userId="89bfa7b4-33f2-4943-a51b-7b96caa562fb" providerId="ADAL" clId="{0E10F3CE-DB8E-4528-ADF7-AA8801A2F870}" dt="2025-03-07T14:05:12.813" v="13" actId="47"/>
        <pc:sldMkLst>
          <pc:docMk/>
          <pc:sldMk cId="1093264771" sldId="326"/>
        </pc:sldMkLst>
      </pc:sldChg>
      <pc:sldChg chg="del">
        <pc:chgData name="Nikita Stott (QNC) SSOT ICB" userId="89bfa7b4-33f2-4943-a51b-7b96caa562fb" providerId="ADAL" clId="{0E10F3CE-DB8E-4528-ADF7-AA8801A2F870}" dt="2025-03-07T14:05:13.228" v="14" actId="47"/>
        <pc:sldMkLst>
          <pc:docMk/>
          <pc:sldMk cId="3342453213" sldId="327"/>
        </pc:sldMkLst>
      </pc:sldChg>
      <pc:sldChg chg="modTransition">
        <pc:chgData name="Nikita Stott (QNC) SSOT ICB" userId="89bfa7b4-33f2-4943-a51b-7b96caa562fb" providerId="ADAL" clId="{0E10F3CE-DB8E-4528-ADF7-AA8801A2F870}" dt="2025-03-07T14:09:59.088" v="25"/>
        <pc:sldMkLst>
          <pc:docMk/>
          <pc:sldMk cId="1904034282" sldId="330"/>
        </pc:sldMkLst>
      </pc:sldChg>
      <pc:sldChg chg="modTransition">
        <pc:chgData name="Nikita Stott (QNC) SSOT ICB" userId="89bfa7b4-33f2-4943-a51b-7b96caa562fb" providerId="ADAL" clId="{0E10F3CE-DB8E-4528-ADF7-AA8801A2F870}" dt="2025-03-07T14:09:59.088" v="25"/>
        <pc:sldMkLst>
          <pc:docMk/>
          <pc:sldMk cId="2858196554" sldId="352"/>
        </pc:sldMkLst>
      </pc:sldChg>
      <pc:sldChg chg="modTransition">
        <pc:chgData name="Nikita Stott (QNC) SSOT ICB" userId="89bfa7b4-33f2-4943-a51b-7b96caa562fb" providerId="ADAL" clId="{0E10F3CE-DB8E-4528-ADF7-AA8801A2F870}" dt="2025-03-07T14:09:59.088" v="25"/>
        <pc:sldMkLst>
          <pc:docMk/>
          <pc:sldMk cId="2182102995" sldId="359"/>
        </pc:sldMkLst>
      </pc:sldChg>
      <pc:sldChg chg="modTransition">
        <pc:chgData name="Nikita Stott (QNC) SSOT ICB" userId="89bfa7b4-33f2-4943-a51b-7b96caa562fb" providerId="ADAL" clId="{0E10F3CE-DB8E-4528-ADF7-AA8801A2F870}" dt="2025-03-07T14:09:59.088" v="25"/>
        <pc:sldMkLst>
          <pc:docMk/>
          <pc:sldMk cId="1376754351" sldId="362"/>
        </pc:sldMkLst>
      </pc:sldChg>
      <pc:sldChg chg="modTransition">
        <pc:chgData name="Nikita Stott (QNC) SSOT ICB" userId="89bfa7b4-33f2-4943-a51b-7b96caa562fb" providerId="ADAL" clId="{0E10F3CE-DB8E-4528-ADF7-AA8801A2F870}" dt="2025-03-07T14:09:59.088" v="25"/>
        <pc:sldMkLst>
          <pc:docMk/>
          <pc:sldMk cId="3575028702" sldId="368"/>
        </pc:sldMkLst>
      </pc:sldChg>
      <pc:sldChg chg="modTransition">
        <pc:chgData name="Nikita Stott (QNC) SSOT ICB" userId="89bfa7b4-33f2-4943-a51b-7b96caa562fb" providerId="ADAL" clId="{0E10F3CE-DB8E-4528-ADF7-AA8801A2F870}" dt="2025-03-07T14:09:59.088" v="25"/>
        <pc:sldMkLst>
          <pc:docMk/>
          <pc:sldMk cId="2855172367" sldId="661"/>
        </pc:sldMkLst>
      </pc:sldChg>
      <pc:sldChg chg="modTransition">
        <pc:chgData name="Nikita Stott (QNC) SSOT ICB" userId="89bfa7b4-33f2-4943-a51b-7b96caa562fb" providerId="ADAL" clId="{0E10F3CE-DB8E-4528-ADF7-AA8801A2F870}" dt="2025-03-07T14:09:59.088" v="25"/>
        <pc:sldMkLst>
          <pc:docMk/>
          <pc:sldMk cId="0" sldId="1987"/>
        </pc:sldMkLst>
      </pc:sldChg>
      <pc:sldChg chg="modTransition">
        <pc:chgData name="Nikita Stott (QNC) SSOT ICB" userId="89bfa7b4-33f2-4943-a51b-7b96caa562fb" providerId="ADAL" clId="{0E10F3CE-DB8E-4528-ADF7-AA8801A2F870}" dt="2025-03-07T14:09:59.088" v="25"/>
        <pc:sldMkLst>
          <pc:docMk/>
          <pc:sldMk cId="0" sldId="1989"/>
        </pc:sldMkLst>
      </pc:sldChg>
      <pc:sldChg chg="modTransition">
        <pc:chgData name="Nikita Stott (QNC) SSOT ICB" userId="89bfa7b4-33f2-4943-a51b-7b96caa562fb" providerId="ADAL" clId="{0E10F3CE-DB8E-4528-ADF7-AA8801A2F870}" dt="2025-03-07T14:09:59.088" v="25"/>
        <pc:sldMkLst>
          <pc:docMk/>
          <pc:sldMk cId="0" sldId="2007"/>
        </pc:sldMkLst>
      </pc:sldChg>
      <pc:sldChg chg="modTransition">
        <pc:chgData name="Nikita Stott (QNC) SSOT ICB" userId="89bfa7b4-33f2-4943-a51b-7b96caa562fb" providerId="ADAL" clId="{0E10F3CE-DB8E-4528-ADF7-AA8801A2F870}" dt="2025-03-07T14:09:59.088" v="25"/>
        <pc:sldMkLst>
          <pc:docMk/>
          <pc:sldMk cId="584662233" sldId="4216"/>
        </pc:sldMkLst>
      </pc:sldChg>
      <pc:sldChg chg="del">
        <pc:chgData name="Nikita Stott (QNC) SSOT ICB" userId="89bfa7b4-33f2-4943-a51b-7b96caa562fb" providerId="ADAL" clId="{0E10F3CE-DB8E-4528-ADF7-AA8801A2F870}" dt="2025-03-07T14:05:14.173" v="15" actId="47"/>
        <pc:sldMkLst>
          <pc:docMk/>
          <pc:sldMk cId="503575017" sldId="4217"/>
        </pc:sldMkLst>
      </pc:sldChg>
      <pc:sldChg chg="modTransition">
        <pc:chgData name="Nikita Stott (QNC) SSOT ICB" userId="89bfa7b4-33f2-4943-a51b-7b96caa562fb" providerId="ADAL" clId="{0E10F3CE-DB8E-4528-ADF7-AA8801A2F870}" dt="2025-03-07T14:09:59.088" v="25"/>
        <pc:sldMkLst>
          <pc:docMk/>
          <pc:sldMk cId="1354967092" sldId="4234"/>
        </pc:sldMkLst>
      </pc:sldChg>
      <pc:sldChg chg="modTransition">
        <pc:chgData name="Nikita Stott (QNC) SSOT ICB" userId="89bfa7b4-33f2-4943-a51b-7b96caa562fb" providerId="ADAL" clId="{0E10F3CE-DB8E-4528-ADF7-AA8801A2F870}" dt="2025-03-07T14:09:59.088" v="25"/>
        <pc:sldMkLst>
          <pc:docMk/>
          <pc:sldMk cId="2450606342" sldId="4236"/>
        </pc:sldMkLst>
      </pc:sldChg>
      <pc:sldChg chg="modTransition">
        <pc:chgData name="Nikita Stott (QNC) SSOT ICB" userId="89bfa7b4-33f2-4943-a51b-7b96caa562fb" providerId="ADAL" clId="{0E10F3CE-DB8E-4528-ADF7-AA8801A2F870}" dt="2025-03-07T14:09:59.088" v="25"/>
        <pc:sldMkLst>
          <pc:docMk/>
          <pc:sldMk cId="412897114" sldId="4237"/>
        </pc:sldMkLst>
      </pc:sldChg>
      <pc:sldChg chg="modTransition">
        <pc:chgData name="Nikita Stott (QNC) SSOT ICB" userId="89bfa7b4-33f2-4943-a51b-7b96caa562fb" providerId="ADAL" clId="{0E10F3CE-DB8E-4528-ADF7-AA8801A2F870}" dt="2025-03-07T14:09:59.088" v="25"/>
        <pc:sldMkLst>
          <pc:docMk/>
          <pc:sldMk cId="1165180003" sldId="4238"/>
        </pc:sldMkLst>
      </pc:sldChg>
      <pc:sldChg chg="modTransition">
        <pc:chgData name="Nikita Stott (QNC) SSOT ICB" userId="89bfa7b4-33f2-4943-a51b-7b96caa562fb" providerId="ADAL" clId="{0E10F3CE-DB8E-4528-ADF7-AA8801A2F870}" dt="2025-03-07T14:09:59.088" v="25"/>
        <pc:sldMkLst>
          <pc:docMk/>
          <pc:sldMk cId="1582351198" sldId="4239"/>
        </pc:sldMkLst>
      </pc:sldChg>
      <pc:sldChg chg="modTransition">
        <pc:chgData name="Nikita Stott (QNC) SSOT ICB" userId="89bfa7b4-33f2-4943-a51b-7b96caa562fb" providerId="ADAL" clId="{0E10F3CE-DB8E-4528-ADF7-AA8801A2F870}" dt="2025-03-07T14:09:59.088" v="25"/>
        <pc:sldMkLst>
          <pc:docMk/>
          <pc:sldMk cId="1801344190" sldId="4240"/>
        </pc:sldMkLst>
      </pc:sldChg>
      <pc:sldChg chg="modTransition">
        <pc:chgData name="Nikita Stott (QNC) SSOT ICB" userId="89bfa7b4-33f2-4943-a51b-7b96caa562fb" providerId="ADAL" clId="{0E10F3CE-DB8E-4528-ADF7-AA8801A2F870}" dt="2025-03-07T14:09:59.088" v="25"/>
        <pc:sldMkLst>
          <pc:docMk/>
          <pc:sldMk cId="3908627110" sldId="4243"/>
        </pc:sldMkLst>
      </pc:sldChg>
      <pc:sldChg chg="modTransition">
        <pc:chgData name="Nikita Stott (QNC) SSOT ICB" userId="89bfa7b4-33f2-4943-a51b-7b96caa562fb" providerId="ADAL" clId="{0E10F3CE-DB8E-4528-ADF7-AA8801A2F870}" dt="2025-03-07T14:09:59.088" v="25"/>
        <pc:sldMkLst>
          <pc:docMk/>
          <pc:sldMk cId="1795909640" sldId="4245"/>
        </pc:sldMkLst>
      </pc:sldChg>
      <pc:sldChg chg="modTransition">
        <pc:chgData name="Nikita Stott (QNC) SSOT ICB" userId="89bfa7b4-33f2-4943-a51b-7b96caa562fb" providerId="ADAL" clId="{0E10F3CE-DB8E-4528-ADF7-AA8801A2F870}" dt="2025-03-07T14:09:59.088" v="25"/>
        <pc:sldMkLst>
          <pc:docMk/>
          <pc:sldMk cId="1412138245" sldId="4246"/>
        </pc:sldMkLst>
      </pc:sldChg>
      <pc:sldChg chg="modTransition">
        <pc:chgData name="Nikita Stott (QNC) SSOT ICB" userId="89bfa7b4-33f2-4943-a51b-7b96caa562fb" providerId="ADAL" clId="{0E10F3CE-DB8E-4528-ADF7-AA8801A2F870}" dt="2025-03-07T14:09:59.088" v="25"/>
        <pc:sldMkLst>
          <pc:docMk/>
          <pc:sldMk cId="3631604966" sldId="4248"/>
        </pc:sldMkLst>
      </pc:sldChg>
      <pc:sldChg chg="modTransition">
        <pc:chgData name="Nikita Stott (QNC) SSOT ICB" userId="89bfa7b4-33f2-4943-a51b-7b96caa562fb" providerId="ADAL" clId="{0E10F3CE-DB8E-4528-ADF7-AA8801A2F870}" dt="2025-03-07T14:09:59.088" v="25"/>
        <pc:sldMkLst>
          <pc:docMk/>
          <pc:sldMk cId="255438936" sldId="4252"/>
        </pc:sldMkLst>
      </pc:sldChg>
      <pc:sldChg chg="modTransition">
        <pc:chgData name="Nikita Stott (QNC) SSOT ICB" userId="89bfa7b4-33f2-4943-a51b-7b96caa562fb" providerId="ADAL" clId="{0E10F3CE-DB8E-4528-ADF7-AA8801A2F870}" dt="2025-03-07T14:09:59.088" v="25"/>
        <pc:sldMkLst>
          <pc:docMk/>
          <pc:sldMk cId="4293320965" sldId="4253"/>
        </pc:sldMkLst>
      </pc:sldChg>
      <pc:sldChg chg="modTransition">
        <pc:chgData name="Nikita Stott (QNC) SSOT ICB" userId="89bfa7b4-33f2-4943-a51b-7b96caa562fb" providerId="ADAL" clId="{0E10F3CE-DB8E-4528-ADF7-AA8801A2F870}" dt="2025-03-07T14:09:59.088" v="25"/>
        <pc:sldMkLst>
          <pc:docMk/>
          <pc:sldMk cId="3837000467" sldId="4254"/>
        </pc:sldMkLst>
      </pc:sldChg>
      <pc:sldChg chg="modTransition">
        <pc:chgData name="Nikita Stott (QNC) SSOT ICB" userId="89bfa7b4-33f2-4943-a51b-7b96caa562fb" providerId="ADAL" clId="{0E10F3CE-DB8E-4528-ADF7-AA8801A2F870}" dt="2025-03-07T14:09:59.088" v="25"/>
        <pc:sldMkLst>
          <pc:docMk/>
          <pc:sldMk cId="2171937341" sldId="4255"/>
        </pc:sldMkLst>
      </pc:sldChg>
      <pc:sldChg chg="modTransition">
        <pc:chgData name="Nikita Stott (QNC) SSOT ICB" userId="89bfa7b4-33f2-4943-a51b-7b96caa562fb" providerId="ADAL" clId="{0E10F3CE-DB8E-4528-ADF7-AA8801A2F870}" dt="2025-03-07T14:09:59.088" v="25"/>
        <pc:sldMkLst>
          <pc:docMk/>
          <pc:sldMk cId="1304815656" sldId="4256"/>
        </pc:sldMkLst>
      </pc:sldChg>
      <pc:sldChg chg="modTransition">
        <pc:chgData name="Nikita Stott (QNC) SSOT ICB" userId="89bfa7b4-33f2-4943-a51b-7b96caa562fb" providerId="ADAL" clId="{0E10F3CE-DB8E-4528-ADF7-AA8801A2F870}" dt="2025-03-07T14:09:59.088" v="25"/>
        <pc:sldMkLst>
          <pc:docMk/>
          <pc:sldMk cId="3456495566" sldId="4257"/>
        </pc:sldMkLst>
      </pc:sldChg>
      <pc:sldChg chg="modTransition">
        <pc:chgData name="Nikita Stott (QNC) SSOT ICB" userId="89bfa7b4-33f2-4943-a51b-7b96caa562fb" providerId="ADAL" clId="{0E10F3CE-DB8E-4528-ADF7-AA8801A2F870}" dt="2025-03-07T14:09:59.088" v="25"/>
        <pc:sldMkLst>
          <pc:docMk/>
          <pc:sldMk cId="1057742165" sldId="4258"/>
        </pc:sldMkLst>
      </pc:sldChg>
      <pc:sldChg chg="modTransition">
        <pc:chgData name="Nikita Stott (QNC) SSOT ICB" userId="89bfa7b4-33f2-4943-a51b-7b96caa562fb" providerId="ADAL" clId="{0E10F3CE-DB8E-4528-ADF7-AA8801A2F870}" dt="2025-03-07T14:09:59.088" v="25"/>
        <pc:sldMkLst>
          <pc:docMk/>
          <pc:sldMk cId="1895190596" sldId="4259"/>
        </pc:sldMkLst>
      </pc:sldChg>
      <pc:sldChg chg="modTransition">
        <pc:chgData name="Nikita Stott (QNC) SSOT ICB" userId="89bfa7b4-33f2-4943-a51b-7b96caa562fb" providerId="ADAL" clId="{0E10F3CE-DB8E-4528-ADF7-AA8801A2F870}" dt="2025-03-07T14:09:59.088" v="25"/>
        <pc:sldMkLst>
          <pc:docMk/>
          <pc:sldMk cId="2331157162" sldId="4260"/>
        </pc:sldMkLst>
      </pc:sldChg>
      <pc:sldChg chg="modTransition">
        <pc:chgData name="Nikita Stott (QNC) SSOT ICB" userId="89bfa7b4-33f2-4943-a51b-7b96caa562fb" providerId="ADAL" clId="{0E10F3CE-DB8E-4528-ADF7-AA8801A2F870}" dt="2025-03-07T14:09:59.088" v="25"/>
        <pc:sldMkLst>
          <pc:docMk/>
          <pc:sldMk cId="2938026095" sldId="4262"/>
        </pc:sldMkLst>
      </pc:sldChg>
      <pc:sldChg chg="modTransition">
        <pc:chgData name="Nikita Stott (QNC) SSOT ICB" userId="89bfa7b4-33f2-4943-a51b-7b96caa562fb" providerId="ADAL" clId="{0E10F3CE-DB8E-4528-ADF7-AA8801A2F870}" dt="2025-03-07T14:09:59.088" v="25"/>
        <pc:sldMkLst>
          <pc:docMk/>
          <pc:sldMk cId="4031758309" sldId="4263"/>
        </pc:sldMkLst>
      </pc:sldChg>
      <pc:sldChg chg="modTransition">
        <pc:chgData name="Nikita Stott (QNC) SSOT ICB" userId="89bfa7b4-33f2-4943-a51b-7b96caa562fb" providerId="ADAL" clId="{0E10F3CE-DB8E-4528-ADF7-AA8801A2F870}" dt="2025-03-07T14:09:59.088" v="25"/>
        <pc:sldMkLst>
          <pc:docMk/>
          <pc:sldMk cId="3099814915" sldId="4264"/>
        </pc:sldMkLst>
      </pc:sldChg>
      <pc:sldChg chg="modTransition">
        <pc:chgData name="Nikita Stott (QNC) SSOT ICB" userId="89bfa7b4-33f2-4943-a51b-7b96caa562fb" providerId="ADAL" clId="{0E10F3CE-DB8E-4528-ADF7-AA8801A2F870}" dt="2025-03-07T14:09:59.088" v="25"/>
        <pc:sldMkLst>
          <pc:docMk/>
          <pc:sldMk cId="785647040" sldId="4267"/>
        </pc:sldMkLst>
      </pc:sldChg>
      <pc:sldChg chg="modTransition">
        <pc:chgData name="Nikita Stott (QNC) SSOT ICB" userId="89bfa7b4-33f2-4943-a51b-7b96caa562fb" providerId="ADAL" clId="{0E10F3CE-DB8E-4528-ADF7-AA8801A2F870}" dt="2025-03-07T14:09:59.088" v="25"/>
        <pc:sldMkLst>
          <pc:docMk/>
          <pc:sldMk cId="944668063" sldId="4268"/>
        </pc:sldMkLst>
      </pc:sldChg>
      <pc:sldChg chg="modTransition">
        <pc:chgData name="Nikita Stott (QNC) SSOT ICB" userId="89bfa7b4-33f2-4943-a51b-7b96caa562fb" providerId="ADAL" clId="{0E10F3CE-DB8E-4528-ADF7-AA8801A2F870}" dt="2025-03-07T14:09:59.088" v="25"/>
        <pc:sldMkLst>
          <pc:docMk/>
          <pc:sldMk cId="1719426542" sldId="4269"/>
        </pc:sldMkLst>
      </pc:sldChg>
      <pc:sldChg chg="modTransition">
        <pc:chgData name="Nikita Stott (QNC) SSOT ICB" userId="89bfa7b4-33f2-4943-a51b-7b96caa562fb" providerId="ADAL" clId="{0E10F3CE-DB8E-4528-ADF7-AA8801A2F870}" dt="2025-03-07T14:09:59.088" v="25"/>
        <pc:sldMkLst>
          <pc:docMk/>
          <pc:sldMk cId="2368529681" sldId="4270"/>
        </pc:sldMkLst>
      </pc:sldChg>
      <pc:sldChg chg="modTransition">
        <pc:chgData name="Nikita Stott (QNC) SSOT ICB" userId="89bfa7b4-33f2-4943-a51b-7b96caa562fb" providerId="ADAL" clId="{0E10F3CE-DB8E-4528-ADF7-AA8801A2F870}" dt="2025-03-07T14:09:59.088" v="25"/>
        <pc:sldMkLst>
          <pc:docMk/>
          <pc:sldMk cId="82176251" sldId="4272"/>
        </pc:sldMkLst>
      </pc:sldChg>
      <pc:sldChg chg="modTransition">
        <pc:chgData name="Nikita Stott (QNC) SSOT ICB" userId="89bfa7b4-33f2-4943-a51b-7b96caa562fb" providerId="ADAL" clId="{0E10F3CE-DB8E-4528-ADF7-AA8801A2F870}" dt="2025-03-07T14:09:59.088" v="25"/>
        <pc:sldMkLst>
          <pc:docMk/>
          <pc:sldMk cId="297998779" sldId="4275"/>
        </pc:sldMkLst>
      </pc:sldChg>
      <pc:sldChg chg="modTransition">
        <pc:chgData name="Nikita Stott (QNC) SSOT ICB" userId="89bfa7b4-33f2-4943-a51b-7b96caa562fb" providerId="ADAL" clId="{0E10F3CE-DB8E-4528-ADF7-AA8801A2F870}" dt="2025-03-07T14:09:59.088" v="25"/>
        <pc:sldMkLst>
          <pc:docMk/>
          <pc:sldMk cId="2088642673" sldId="4276"/>
        </pc:sldMkLst>
      </pc:sldChg>
      <pc:sldChg chg="modTransition">
        <pc:chgData name="Nikita Stott (QNC) SSOT ICB" userId="89bfa7b4-33f2-4943-a51b-7b96caa562fb" providerId="ADAL" clId="{0E10F3CE-DB8E-4528-ADF7-AA8801A2F870}" dt="2025-03-07T14:09:59.088" v="25"/>
        <pc:sldMkLst>
          <pc:docMk/>
          <pc:sldMk cId="4058784573" sldId="4277"/>
        </pc:sldMkLst>
      </pc:sldChg>
      <pc:sldChg chg="modTransition">
        <pc:chgData name="Nikita Stott (QNC) SSOT ICB" userId="89bfa7b4-33f2-4943-a51b-7b96caa562fb" providerId="ADAL" clId="{0E10F3CE-DB8E-4528-ADF7-AA8801A2F870}" dt="2025-03-07T14:09:59.088" v="25"/>
        <pc:sldMkLst>
          <pc:docMk/>
          <pc:sldMk cId="2436697857" sldId="4279"/>
        </pc:sldMkLst>
      </pc:sldChg>
      <pc:sldChg chg="modTransition">
        <pc:chgData name="Nikita Stott (QNC) SSOT ICB" userId="89bfa7b4-33f2-4943-a51b-7b96caa562fb" providerId="ADAL" clId="{0E10F3CE-DB8E-4528-ADF7-AA8801A2F870}" dt="2025-03-07T14:09:59.088" v="25"/>
        <pc:sldMkLst>
          <pc:docMk/>
          <pc:sldMk cId="3725854030" sldId="4280"/>
        </pc:sldMkLst>
      </pc:sldChg>
      <pc:sldChg chg="modTransition">
        <pc:chgData name="Nikita Stott (QNC) SSOT ICB" userId="89bfa7b4-33f2-4943-a51b-7b96caa562fb" providerId="ADAL" clId="{0E10F3CE-DB8E-4528-ADF7-AA8801A2F870}" dt="2025-03-07T14:09:59.088" v="25"/>
        <pc:sldMkLst>
          <pc:docMk/>
          <pc:sldMk cId="3215926172" sldId="4282"/>
        </pc:sldMkLst>
      </pc:sldChg>
      <pc:sldChg chg="modTransition">
        <pc:chgData name="Nikita Stott (QNC) SSOT ICB" userId="89bfa7b4-33f2-4943-a51b-7b96caa562fb" providerId="ADAL" clId="{0E10F3CE-DB8E-4528-ADF7-AA8801A2F870}" dt="2025-03-07T14:09:59.088" v="25"/>
        <pc:sldMkLst>
          <pc:docMk/>
          <pc:sldMk cId="1155745703" sldId="4283"/>
        </pc:sldMkLst>
      </pc:sldChg>
      <pc:sldChg chg="modTransition">
        <pc:chgData name="Nikita Stott (QNC) SSOT ICB" userId="89bfa7b4-33f2-4943-a51b-7b96caa562fb" providerId="ADAL" clId="{0E10F3CE-DB8E-4528-ADF7-AA8801A2F870}" dt="2025-03-07T14:09:59.088" v="25"/>
        <pc:sldMkLst>
          <pc:docMk/>
          <pc:sldMk cId="412836330" sldId="4285"/>
        </pc:sldMkLst>
      </pc:sldChg>
      <pc:sldChg chg="modTransition">
        <pc:chgData name="Nikita Stott (QNC) SSOT ICB" userId="89bfa7b4-33f2-4943-a51b-7b96caa562fb" providerId="ADAL" clId="{0E10F3CE-DB8E-4528-ADF7-AA8801A2F870}" dt="2025-03-07T14:09:59.088" v="25"/>
        <pc:sldMkLst>
          <pc:docMk/>
          <pc:sldMk cId="3258722374" sldId="4286"/>
        </pc:sldMkLst>
      </pc:sldChg>
      <pc:sldChg chg="modTransition">
        <pc:chgData name="Nikita Stott (QNC) SSOT ICB" userId="89bfa7b4-33f2-4943-a51b-7b96caa562fb" providerId="ADAL" clId="{0E10F3CE-DB8E-4528-ADF7-AA8801A2F870}" dt="2025-03-07T14:09:59.088" v="25"/>
        <pc:sldMkLst>
          <pc:docMk/>
          <pc:sldMk cId="0" sldId="4287"/>
        </pc:sldMkLst>
      </pc:sldChg>
      <pc:sldChg chg="modTransition">
        <pc:chgData name="Nikita Stott (QNC) SSOT ICB" userId="89bfa7b4-33f2-4943-a51b-7b96caa562fb" providerId="ADAL" clId="{0E10F3CE-DB8E-4528-ADF7-AA8801A2F870}" dt="2025-03-07T14:09:59.088" v="25"/>
        <pc:sldMkLst>
          <pc:docMk/>
          <pc:sldMk cId="0" sldId="4288"/>
        </pc:sldMkLst>
      </pc:sldChg>
      <pc:sldChg chg="modTransition">
        <pc:chgData name="Nikita Stott (QNC) SSOT ICB" userId="89bfa7b4-33f2-4943-a51b-7b96caa562fb" providerId="ADAL" clId="{0E10F3CE-DB8E-4528-ADF7-AA8801A2F870}" dt="2025-03-07T14:09:59.088" v="25"/>
        <pc:sldMkLst>
          <pc:docMk/>
          <pc:sldMk cId="2927189254" sldId="4289"/>
        </pc:sldMkLst>
      </pc:sldChg>
      <pc:sldChg chg="modTransition">
        <pc:chgData name="Nikita Stott (QNC) SSOT ICB" userId="89bfa7b4-33f2-4943-a51b-7b96caa562fb" providerId="ADAL" clId="{0E10F3CE-DB8E-4528-ADF7-AA8801A2F870}" dt="2025-03-07T14:09:59.088" v="25"/>
        <pc:sldMkLst>
          <pc:docMk/>
          <pc:sldMk cId="3609875595" sldId="4291"/>
        </pc:sldMkLst>
      </pc:sldChg>
      <pc:sldChg chg="modTransition">
        <pc:chgData name="Nikita Stott (QNC) SSOT ICB" userId="89bfa7b4-33f2-4943-a51b-7b96caa562fb" providerId="ADAL" clId="{0E10F3CE-DB8E-4528-ADF7-AA8801A2F870}" dt="2025-03-07T14:09:59.088" v="25"/>
        <pc:sldMkLst>
          <pc:docMk/>
          <pc:sldMk cId="1395592943" sldId="4292"/>
        </pc:sldMkLst>
      </pc:sldChg>
      <pc:sldChg chg="modTransition">
        <pc:chgData name="Nikita Stott (QNC) SSOT ICB" userId="89bfa7b4-33f2-4943-a51b-7b96caa562fb" providerId="ADAL" clId="{0E10F3CE-DB8E-4528-ADF7-AA8801A2F870}" dt="2025-03-07T14:09:59.088" v="25"/>
        <pc:sldMkLst>
          <pc:docMk/>
          <pc:sldMk cId="1952250017" sldId="4293"/>
        </pc:sldMkLst>
      </pc:sldChg>
      <pc:sldChg chg="modTransition">
        <pc:chgData name="Nikita Stott (QNC) SSOT ICB" userId="89bfa7b4-33f2-4943-a51b-7b96caa562fb" providerId="ADAL" clId="{0E10F3CE-DB8E-4528-ADF7-AA8801A2F870}" dt="2025-03-07T14:09:59.088" v="25"/>
        <pc:sldMkLst>
          <pc:docMk/>
          <pc:sldMk cId="4206088185" sldId="4295"/>
        </pc:sldMkLst>
      </pc:sldChg>
      <pc:sldChg chg="modTransition">
        <pc:chgData name="Nikita Stott (QNC) SSOT ICB" userId="89bfa7b4-33f2-4943-a51b-7b96caa562fb" providerId="ADAL" clId="{0E10F3CE-DB8E-4528-ADF7-AA8801A2F870}" dt="2025-03-07T14:09:59.088" v="25"/>
        <pc:sldMkLst>
          <pc:docMk/>
          <pc:sldMk cId="1697308849" sldId="4296"/>
        </pc:sldMkLst>
      </pc:sldChg>
      <pc:sldChg chg="modTransition">
        <pc:chgData name="Nikita Stott (QNC) SSOT ICB" userId="89bfa7b4-33f2-4943-a51b-7b96caa562fb" providerId="ADAL" clId="{0E10F3CE-DB8E-4528-ADF7-AA8801A2F870}" dt="2025-03-07T14:09:59.088" v="25"/>
        <pc:sldMkLst>
          <pc:docMk/>
          <pc:sldMk cId="113272832" sldId="4297"/>
        </pc:sldMkLst>
      </pc:sldChg>
      <pc:sldChg chg="modTransition">
        <pc:chgData name="Nikita Stott (QNC) SSOT ICB" userId="89bfa7b4-33f2-4943-a51b-7b96caa562fb" providerId="ADAL" clId="{0E10F3CE-DB8E-4528-ADF7-AA8801A2F870}" dt="2025-03-07T14:09:59.088" v="25"/>
        <pc:sldMkLst>
          <pc:docMk/>
          <pc:sldMk cId="708973986" sldId="4298"/>
        </pc:sldMkLst>
      </pc:sldChg>
      <pc:sldChg chg="modTransition">
        <pc:chgData name="Nikita Stott (QNC) SSOT ICB" userId="89bfa7b4-33f2-4943-a51b-7b96caa562fb" providerId="ADAL" clId="{0E10F3CE-DB8E-4528-ADF7-AA8801A2F870}" dt="2025-03-07T14:09:59.088" v="25"/>
        <pc:sldMkLst>
          <pc:docMk/>
          <pc:sldMk cId="2671952937" sldId="4299"/>
        </pc:sldMkLst>
      </pc:sldChg>
      <pc:sldChg chg="modTransition">
        <pc:chgData name="Nikita Stott (QNC) SSOT ICB" userId="89bfa7b4-33f2-4943-a51b-7b96caa562fb" providerId="ADAL" clId="{0E10F3CE-DB8E-4528-ADF7-AA8801A2F870}" dt="2025-03-07T14:09:59.088" v="25"/>
        <pc:sldMkLst>
          <pc:docMk/>
          <pc:sldMk cId="4267076917" sldId="4301"/>
        </pc:sldMkLst>
      </pc:sldChg>
      <pc:sldChg chg="modTransition">
        <pc:chgData name="Nikita Stott (QNC) SSOT ICB" userId="89bfa7b4-33f2-4943-a51b-7b96caa562fb" providerId="ADAL" clId="{0E10F3CE-DB8E-4528-ADF7-AA8801A2F870}" dt="2025-03-07T14:09:59.088" v="25"/>
        <pc:sldMkLst>
          <pc:docMk/>
          <pc:sldMk cId="636534345" sldId="4302"/>
        </pc:sldMkLst>
      </pc:sldChg>
      <pc:sldChg chg="modTransition">
        <pc:chgData name="Nikita Stott (QNC) SSOT ICB" userId="89bfa7b4-33f2-4943-a51b-7b96caa562fb" providerId="ADAL" clId="{0E10F3CE-DB8E-4528-ADF7-AA8801A2F870}" dt="2025-03-07T14:09:59.088" v="25"/>
        <pc:sldMkLst>
          <pc:docMk/>
          <pc:sldMk cId="2597388999" sldId="4303"/>
        </pc:sldMkLst>
      </pc:sldChg>
      <pc:sldChg chg="modTransition">
        <pc:chgData name="Nikita Stott (QNC) SSOT ICB" userId="89bfa7b4-33f2-4943-a51b-7b96caa562fb" providerId="ADAL" clId="{0E10F3CE-DB8E-4528-ADF7-AA8801A2F870}" dt="2025-03-07T14:09:59.088" v="25"/>
        <pc:sldMkLst>
          <pc:docMk/>
          <pc:sldMk cId="111093629" sldId="4304"/>
        </pc:sldMkLst>
      </pc:sldChg>
      <pc:sldChg chg="modTransition">
        <pc:chgData name="Nikita Stott (QNC) SSOT ICB" userId="89bfa7b4-33f2-4943-a51b-7b96caa562fb" providerId="ADAL" clId="{0E10F3CE-DB8E-4528-ADF7-AA8801A2F870}" dt="2025-03-07T14:09:59.088" v="25"/>
        <pc:sldMkLst>
          <pc:docMk/>
          <pc:sldMk cId="1961137445" sldId="4305"/>
        </pc:sldMkLst>
      </pc:sldChg>
      <pc:sldChg chg="modTransition">
        <pc:chgData name="Nikita Stott (QNC) SSOT ICB" userId="89bfa7b4-33f2-4943-a51b-7b96caa562fb" providerId="ADAL" clId="{0E10F3CE-DB8E-4528-ADF7-AA8801A2F870}" dt="2025-03-07T14:09:59.088" v="25"/>
        <pc:sldMkLst>
          <pc:docMk/>
          <pc:sldMk cId="2870389709" sldId="4306"/>
        </pc:sldMkLst>
      </pc:sldChg>
      <pc:sldChg chg="modTransition">
        <pc:chgData name="Nikita Stott (QNC) SSOT ICB" userId="89bfa7b4-33f2-4943-a51b-7b96caa562fb" providerId="ADAL" clId="{0E10F3CE-DB8E-4528-ADF7-AA8801A2F870}" dt="2025-03-07T14:09:59.088" v="25"/>
        <pc:sldMkLst>
          <pc:docMk/>
          <pc:sldMk cId="980060009" sldId="4307"/>
        </pc:sldMkLst>
      </pc:sldChg>
      <pc:sldChg chg="modTransition">
        <pc:chgData name="Nikita Stott (QNC) SSOT ICB" userId="89bfa7b4-33f2-4943-a51b-7b96caa562fb" providerId="ADAL" clId="{0E10F3CE-DB8E-4528-ADF7-AA8801A2F870}" dt="2025-03-07T14:09:59.088" v="25"/>
        <pc:sldMkLst>
          <pc:docMk/>
          <pc:sldMk cId="1469346203" sldId="4308"/>
        </pc:sldMkLst>
      </pc:sldChg>
      <pc:sldChg chg="modTransition">
        <pc:chgData name="Nikita Stott (QNC) SSOT ICB" userId="89bfa7b4-33f2-4943-a51b-7b96caa562fb" providerId="ADAL" clId="{0E10F3CE-DB8E-4528-ADF7-AA8801A2F870}" dt="2025-03-07T14:09:59.088" v="25"/>
        <pc:sldMkLst>
          <pc:docMk/>
          <pc:sldMk cId="2491120253" sldId="4309"/>
        </pc:sldMkLst>
      </pc:sldChg>
      <pc:sldChg chg="modTransition">
        <pc:chgData name="Nikita Stott (QNC) SSOT ICB" userId="89bfa7b4-33f2-4943-a51b-7b96caa562fb" providerId="ADAL" clId="{0E10F3CE-DB8E-4528-ADF7-AA8801A2F870}" dt="2025-03-07T14:09:59.088" v="25"/>
        <pc:sldMkLst>
          <pc:docMk/>
          <pc:sldMk cId="2049265106" sldId="4310"/>
        </pc:sldMkLst>
      </pc:sldChg>
      <pc:sldChg chg="modTransition">
        <pc:chgData name="Nikita Stott (QNC) SSOT ICB" userId="89bfa7b4-33f2-4943-a51b-7b96caa562fb" providerId="ADAL" clId="{0E10F3CE-DB8E-4528-ADF7-AA8801A2F870}" dt="2025-03-07T14:09:59.088" v="25"/>
        <pc:sldMkLst>
          <pc:docMk/>
          <pc:sldMk cId="3643753406" sldId="4311"/>
        </pc:sldMkLst>
      </pc:sldChg>
      <pc:sldChg chg="modTransition">
        <pc:chgData name="Nikita Stott (QNC) SSOT ICB" userId="89bfa7b4-33f2-4943-a51b-7b96caa562fb" providerId="ADAL" clId="{0E10F3CE-DB8E-4528-ADF7-AA8801A2F870}" dt="2025-03-07T14:09:59.088" v="25"/>
        <pc:sldMkLst>
          <pc:docMk/>
          <pc:sldMk cId="3682205195" sldId="4312"/>
        </pc:sldMkLst>
      </pc:sldChg>
      <pc:sldChg chg="modTransition">
        <pc:chgData name="Nikita Stott (QNC) SSOT ICB" userId="89bfa7b4-33f2-4943-a51b-7b96caa562fb" providerId="ADAL" clId="{0E10F3CE-DB8E-4528-ADF7-AA8801A2F870}" dt="2025-03-07T14:09:59.088" v="25"/>
        <pc:sldMkLst>
          <pc:docMk/>
          <pc:sldMk cId="3078284237" sldId="4313"/>
        </pc:sldMkLst>
      </pc:sldChg>
      <pc:sldChg chg="modTransition">
        <pc:chgData name="Nikita Stott (QNC) SSOT ICB" userId="89bfa7b4-33f2-4943-a51b-7b96caa562fb" providerId="ADAL" clId="{0E10F3CE-DB8E-4528-ADF7-AA8801A2F870}" dt="2025-03-07T14:09:59.088" v="25"/>
        <pc:sldMkLst>
          <pc:docMk/>
          <pc:sldMk cId="491447367" sldId="4314"/>
        </pc:sldMkLst>
      </pc:sldChg>
      <pc:sldChg chg="modTransition">
        <pc:chgData name="Nikita Stott (QNC) SSOT ICB" userId="89bfa7b4-33f2-4943-a51b-7b96caa562fb" providerId="ADAL" clId="{0E10F3CE-DB8E-4528-ADF7-AA8801A2F870}" dt="2025-03-07T14:09:59.088" v="25"/>
        <pc:sldMkLst>
          <pc:docMk/>
          <pc:sldMk cId="1876087496" sldId="4315"/>
        </pc:sldMkLst>
      </pc:sldChg>
      <pc:sldChg chg="modTransition">
        <pc:chgData name="Nikita Stott (QNC) SSOT ICB" userId="89bfa7b4-33f2-4943-a51b-7b96caa562fb" providerId="ADAL" clId="{0E10F3CE-DB8E-4528-ADF7-AA8801A2F870}" dt="2025-03-07T14:09:59.088" v="25"/>
        <pc:sldMkLst>
          <pc:docMk/>
          <pc:sldMk cId="2834688732" sldId="4316"/>
        </pc:sldMkLst>
      </pc:sldChg>
      <pc:sldChg chg="modTransition">
        <pc:chgData name="Nikita Stott (QNC) SSOT ICB" userId="89bfa7b4-33f2-4943-a51b-7b96caa562fb" providerId="ADAL" clId="{0E10F3CE-DB8E-4528-ADF7-AA8801A2F870}" dt="2025-03-07T14:09:59.088" v="25"/>
        <pc:sldMkLst>
          <pc:docMk/>
          <pc:sldMk cId="817671743" sldId="4317"/>
        </pc:sldMkLst>
      </pc:sldChg>
      <pc:sldChg chg="modTransition">
        <pc:chgData name="Nikita Stott (QNC) SSOT ICB" userId="89bfa7b4-33f2-4943-a51b-7b96caa562fb" providerId="ADAL" clId="{0E10F3CE-DB8E-4528-ADF7-AA8801A2F870}" dt="2025-03-07T14:09:59.088" v="25"/>
        <pc:sldMkLst>
          <pc:docMk/>
          <pc:sldMk cId="1204280300" sldId="4318"/>
        </pc:sldMkLst>
      </pc:sldChg>
      <pc:sldChg chg="add del">
        <pc:chgData name="Nikita Stott (QNC) SSOT ICB" userId="89bfa7b4-33f2-4943-a51b-7b96caa562fb" providerId="ADAL" clId="{0E10F3CE-DB8E-4528-ADF7-AA8801A2F870}" dt="2025-03-07T14:08:00.214" v="21"/>
        <pc:sldMkLst>
          <pc:docMk/>
          <pc:sldMk cId="399227747" sldId="4319"/>
        </pc:sldMkLst>
      </pc:sldChg>
      <pc:sldChg chg="add del">
        <pc:chgData name="Nikita Stott (QNC) SSOT ICB" userId="89bfa7b4-33f2-4943-a51b-7b96caa562fb" providerId="ADAL" clId="{0E10F3CE-DB8E-4528-ADF7-AA8801A2F870}" dt="2025-03-07T14:08:18.872" v="24" actId="47"/>
        <pc:sldMkLst>
          <pc:docMk/>
          <pc:sldMk cId="2753694215" sldId="4319"/>
        </pc:sldMkLst>
      </pc:sldChg>
      <pc:sldChg chg="add del modTransition">
        <pc:chgData name="Nikita Stott (QNC) SSOT ICB" userId="89bfa7b4-33f2-4943-a51b-7b96caa562fb" providerId="ADAL" clId="{0E10F3CE-DB8E-4528-ADF7-AA8801A2F870}" dt="2025-03-07T14:09:59.088" v="25"/>
        <pc:sldMkLst>
          <pc:docMk/>
          <pc:sldMk cId="3465019701" sldId="4320"/>
        </pc:sldMkLst>
      </pc:sldChg>
      <pc:sldChg chg="add del modTransition">
        <pc:chgData name="Nikita Stott (QNC) SSOT ICB" userId="89bfa7b4-33f2-4943-a51b-7b96caa562fb" providerId="ADAL" clId="{0E10F3CE-DB8E-4528-ADF7-AA8801A2F870}" dt="2025-03-07T14:09:59.088" v="25"/>
        <pc:sldMkLst>
          <pc:docMk/>
          <pc:sldMk cId="3706755239" sldId="4321"/>
        </pc:sldMkLst>
      </pc:sldChg>
      <pc:sldChg chg="add del modTransition">
        <pc:chgData name="Nikita Stott (QNC) SSOT ICB" userId="89bfa7b4-33f2-4943-a51b-7b96caa562fb" providerId="ADAL" clId="{0E10F3CE-DB8E-4528-ADF7-AA8801A2F870}" dt="2025-03-07T14:09:59.088" v="25"/>
        <pc:sldMkLst>
          <pc:docMk/>
          <pc:sldMk cId="398306182" sldId="4322"/>
        </pc:sldMkLst>
      </pc:sldChg>
      <pc:sldChg chg="add del modTransition">
        <pc:chgData name="Nikita Stott (QNC) SSOT ICB" userId="89bfa7b4-33f2-4943-a51b-7b96caa562fb" providerId="ADAL" clId="{0E10F3CE-DB8E-4528-ADF7-AA8801A2F870}" dt="2025-03-07T14:09:59.088" v="25"/>
        <pc:sldMkLst>
          <pc:docMk/>
          <pc:sldMk cId="2287934948" sldId="4323"/>
        </pc:sldMkLst>
      </pc:sldChg>
      <pc:sldChg chg="add del modTransition">
        <pc:chgData name="Nikita Stott (QNC) SSOT ICB" userId="89bfa7b4-33f2-4943-a51b-7b96caa562fb" providerId="ADAL" clId="{0E10F3CE-DB8E-4528-ADF7-AA8801A2F870}" dt="2025-03-07T14:09:59.088" v="25"/>
        <pc:sldMkLst>
          <pc:docMk/>
          <pc:sldMk cId="1073579658" sldId="4324"/>
        </pc:sldMkLst>
      </pc:sldChg>
      <pc:sldChg chg="add del modTransition">
        <pc:chgData name="Nikita Stott (QNC) SSOT ICB" userId="89bfa7b4-33f2-4943-a51b-7b96caa562fb" providerId="ADAL" clId="{0E10F3CE-DB8E-4528-ADF7-AA8801A2F870}" dt="2025-03-07T14:09:59.088" v="25"/>
        <pc:sldMkLst>
          <pc:docMk/>
          <pc:sldMk cId="1435630256" sldId="4325"/>
        </pc:sldMkLst>
      </pc:sldChg>
      <pc:sldChg chg="add del modTransition">
        <pc:chgData name="Nikita Stott (QNC) SSOT ICB" userId="89bfa7b4-33f2-4943-a51b-7b96caa562fb" providerId="ADAL" clId="{0E10F3CE-DB8E-4528-ADF7-AA8801A2F870}" dt="2025-03-07T14:09:59.088" v="25"/>
        <pc:sldMkLst>
          <pc:docMk/>
          <pc:sldMk cId="1225761804" sldId="4326"/>
        </pc:sldMkLst>
      </pc:sldChg>
      <pc:sldChg chg="add del modTransition">
        <pc:chgData name="Nikita Stott (QNC) SSOT ICB" userId="89bfa7b4-33f2-4943-a51b-7b96caa562fb" providerId="ADAL" clId="{0E10F3CE-DB8E-4528-ADF7-AA8801A2F870}" dt="2025-03-07T14:09:59.088" v="25"/>
        <pc:sldMkLst>
          <pc:docMk/>
          <pc:sldMk cId="1273932607" sldId="4327"/>
        </pc:sldMkLst>
      </pc:sldChg>
      <pc:sldChg chg="add del">
        <pc:chgData name="Nikita Stott (QNC) SSOT ICB" userId="89bfa7b4-33f2-4943-a51b-7b96caa562fb" providerId="ADAL" clId="{0E10F3CE-DB8E-4528-ADF7-AA8801A2F870}" dt="2025-03-07T14:08:14.030" v="23" actId="47"/>
        <pc:sldMkLst>
          <pc:docMk/>
          <pc:sldMk cId="3545998699" sldId="4328"/>
        </pc:sldMkLst>
      </pc:sldChg>
      <pc:sldMasterChg chg="addSldLayout delSldLayout">
        <pc:chgData name="Nikita Stott (QNC) SSOT ICB" userId="89bfa7b4-33f2-4943-a51b-7b96caa562fb" providerId="ADAL" clId="{0E10F3CE-DB8E-4528-ADF7-AA8801A2F870}" dt="2025-03-07T14:08:18.872" v="24" actId="47"/>
        <pc:sldMasterMkLst>
          <pc:docMk/>
          <pc:sldMasterMk cId="322328348" sldId="2147483660"/>
        </pc:sldMasterMkLst>
        <pc:sldLayoutChg chg="del">
          <pc:chgData name="Nikita Stott (QNC) SSOT ICB" userId="89bfa7b4-33f2-4943-a51b-7b96caa562fb" providerId="ADAL" clId="{0E10F3CE-DB8E-4528-ADF7-AA8801A2F870}" dt="2025-03-07T14:05:14.173" v="15" actId="47"/>
          <pc:sldLayoutMkLst>
            <pc:docMk/>
            <pc:sldMasterMk cId="322328348" sldId="2147483660"/>
            <pc:sldLayoutMk cId="1643726875" sldId="2147483688"/>
          </pc:sldLayoutMkLst>
        </pc:sldLayoutChg>
        <pc:sldLayoutChg chg="add del">
          <pc:chgData name="Nikita Stott (QNC) SSOT ICB" userId="89bfa7b4-33f2-4943-a51b-7b96caa562fb" providerId="ADAL" clId="{0E10F3CE-DB8E-4528-ADF7-AA8801A2F870}" dt="2025-03-07T14:07:58.442" v="19" actId="47"/>
          <pc:sldLayoutMkLst>
            <pc:docMk/>
            <pc:sldMasterMk cId="322328348" sldId="2147483660"/>
            <pc:sldLayoutMk cId="1644756620" sldId="2147483716"/>
          </pc:sldLayoutMkLst>
        </pc:sldLayoutChg>
        <pc:sldLayoutChg chg="del">
          <pc:chgData name="Nikita Stott (QNC) SSOT ICB" userId="89bfa7b4-33f2-4943-a51b-7b96caa562fb" providerId="ADAL" clId="{0E10F3CE-DB8E-4528-ADF7-AA8801A2F870}" dt="2025-03-07T14:08:18.872" v="24" actId="47"/>
          <pc:sldLayoutMkLst>
            <pc:docMk/>
            <pc:sldMasterMk cId="322328348" sldId="2147483660"/>
            <pc:sldLayoutMk cId="2320243211" sldId="2147483716"/>
          </pc:sldLayoutMkLst>
        </pc:sldLayoutChg>
      </pc:sldMasterChg>
    </pc:docChg>
  </pc:docChgLst>
  <pc:docChgLst>
    <pc:chgData name="Nikita Stott (QNC) SSOT ICB" userId="89bfa7b4-33f2-4943-a51b-7b96caa562fb" providerId="ADAL" clId="{C746A3F5-B5FA-4826-947E-FA71791D7F74}"/>
    <pc:docChg chg="undo redo custSel addSld delSld modSld sldOrd">
      <pc:chgData name="Nikita Stott (QNC) SSOT ICB" userId="89bfa7b4-33f2-4943-a51b-7b96caa562fb" providerId="ADAL" clId="{C746A3F5-B5FA-4826-947E-FA71791D7F74}" dt="2024-10-09T13:46:35.546" v="3493" actId="47"/>
      <pc:docMkLst>
        <pc:docMk/>
      </pc:docMkLst>
      <pc:sldChg chg="del">
        <pc:chgData name="Nikita Stott (QNC) SSOT ICB" userId="89bfa7b4-33f2-4943-a51b-7b96caa562fb" providerId="ADAL" clId="{C746A3F5-B5FA-4826-947E-FA71791D7F74}" dt="2024-10-09T10:11:53.456" v="502" actId="47"/>
        <pc:sldMkLst>
          <pc:docMk/>
          <pc:sldMk cId="405846615" sldId="256"/>
        </pc:sldMkLst>
      </pc:sldChg>
      <pc:sldChg chg="addSp modSp add mod">
        <pc:chgData name="Nikita Stott (QNC) SSOT ICB" userId="89bfa7b4-33f2-4943-a51b-7b96caa562fb" providerId="ADAL" clId="{C746A3F5-B5FA-4826-947E-FA71791D7F74}" dt="2024-10-09T13:01:27.090" v="2619" actId="1076"/>
        <pc:sldMkLst>
          <pc:docMk/>
          <pc:sldMk cId="970584525" sldId="256"/>
        </pc:sldMkLst>
      </pc:sldChg>
      <pc:sldChg chg="modSp del mod">
        <pc:chgData name="Nikita Stott (QNC) SSOT ICB" userId="89bfa7b4-33f2-4943-a51b-7b96caa562fb" providerId="ADAL" clId="{C746A3F5-B5FA-4826-947E-FA71791D7F74}" dt="2024-10-09T13:26:00.597" v="3304" actId="1076"/>
        <pc:sldMkLst>
          <pc:docMk/>
          <pc:sldMk cId="0" sldId="257"/>
        </pc:sldMkLst>
      </pc:sldChg>
      <pc:sldChg chg="del">
        <pc:chgData name="Nikita Stott (QNC) SSOT ICB" userId="89bfa7b4-33f2-4943-a51b-7b96caa562fb" providerId="ADAL" clId="{C746A3F5-B5FA-4826-947E-FA71791D7F74}" dt="2024-10-09T13:00:35.454" v="2610" actId="47"/>
        <pc:sldMkLst>
          <pc:docMk/>
          <pc:sldMk cId="4097785201" sldId="257"/>
        </pc:sldMkLst>
      </pc:sldChg>
      <pc:sldChg chg="del">
        <pc:chgData name="Nikita Stott (QNC) SSOT ICB" userId="89bfa7b4-33f2-4943-a51b-7b96caa562fb" providerId="ADAL" clId="{C746A3F5-B5FA-4826-947E-FA71791D7F74}" dt="2024-10-09T13:00:35.454" v="2610" actId="47"/>
        <pc:sldMkLst>
          <pc:docMk/>
          <pc:sldMk cId="17661898" sldId="258"/>
        </pc:sldMkLst>
      </pc:sldChg>
      <pc:sldChg chg="del">
        <pc:chgData name="Nikita Stott (QNC) SSOT ICB" userId="89bfa7b4-33f2-4943-a51b-7b96caa562fb" providerId="ADAL" clId="{C746A3F5-B5FA-4826-947E-FA71791D7F74}" dt="2024-10-09T13:25:42.897" v="3303"/>
        <pc:sldMkLst>
          <pc:docMk/>
          <pc:sldMk cId="2905394500" sldId="258"/>
        </pc:sldMkLst>
      </pc:sldChg>
      <pc:sldChg chg="del">
        <pc:chgData name="Nikita Stott (QNC) SSOT ICB" userId="89bfa7b4-33f2-4943-a51b-7b96caa562fb" providerId="ADAL" clId="{C746A3F5-B5FA-4826-947E-FA71791D7F74}" dt="2024-10-09T13:00:35.454" v="2610" actId="47"/>
        <pc:sldMkLst>
          <pc:docMk/>
          <pc:sldMk cId="1122099411" sldId="259"/>
        </pc:sldMkLst>
      </pc:sldChg>
      <pc:sldChg chg="del">
        <pc:chgData name="Nikita Stott (QNC) SSOT ICB" userId="89bfa7b4-33f2-4943-a51b-7b96caa562fb" providerId="ADAL" clId="{C746A3F5-B5FA-4826-947E-FA71791D7F74}" dt="2024-10-09T13:25:42.897" v="3303"/>
        <pc:sldMkLst>
          <pc:docMk/>
          <pc:sldMk cId="2037974514" sldId="259"/>
        </pc:sldMkLst>
      </pc:sldChg>
      <pc:sldChg chg="modSp del mod">
        <pc:chgData name="Nikita Stott (QNC) SSOT ICB" userId="89bfa7b4-33f2-4943-a51b-7b96caa562fb" providerId="ADAL" clId="{C746A3F5-B5FA-4826-947E-FA71791D7F74}" dt="2024-10-09T13:30:24.524" v="3384" actId="27636"/>
        <pc:sldMkLst>
          <pc:docMk/>
          <pc:sldMk cId="0" sldId="262"/>
        </pc:sldMkLst>
      </pc:sldChg>
      <pc:sldChg chg="add del">
        <pc:chgData name="Nikita Stott (QNC) SSOT ICB" userId="89bfa7b4-33f2-4943-a51b-7b96caa562fb" providerId="ADAL" clId="{C746A3F5-B5FA-4826-947E-FA71791D7F74}" dt="2024-10-09T13:46:19.397" v="3490"/>
        <pc:sldMkLst>
          <pc:docMk/>
          <pc:sldMk cId="1841877731" sldId="263"/>
        </pc:sldMkLst>
      </pc:sldChg>
      <pc:sldChg chg="modSp del mod">
        <pc:chgData name="Nikita Stott (QNC) SSOT ICB" userId="89bfa7b4-33f2-4943-a51b-7b96caa562fb" providerId="ADAL" clId="{C746A3F5-B5FA-4826-947E-FA71791D7F74}" dt="2024-10-09T13:42:15.942" v="3437" actId="20577"/>
        <pc:sldMkLst>
          <pc:docMk/>
          <pc:sldMk cId="0" sldId="264"/>
        </pc:sldMkLst>
      </pc:sldChg>
      <pc:sldChg chg="modSp del mod">
        <pc:chgData name="Nikita Stott (QNC) SSOT ICB" userId="89bfa7b4-33f2-4943-a51b-7b96caa562fb" providerId="ADAL" clId="{C746A3F5-B5FA-4826-947E-FA71791D7F74}" dt="2024-10-09T13:29:13.934" v="3346"/>
        <pc:sldMkLst>
          <pc:docMk/>
          <pc:sldMk cId="0" sldId="265"/>
        </pc:sldMkLst>
      </pc:sldChg>
      <pc:sldChg chg="modSp add del mod">
        <pc:chgData name="Nikita Stott (QNC) SSOT ICB" userId="89bfa7b4-33f2-4943-a51b-7b96caa562fb" providerId="ADAL" clId="{C746A3F5-B5FA-4826-947E-FA71791D7F74}" dt="2024-10-09T13:40:10.582" v="3387" actId="12"/>
        <pc:sldMkLst>
          <pc:docMk/>
          <pc:sldMk cId="0" sldId="266"/>
        </pc:sldMkLst>
      </pc:sldChg>
      <pc:sldChg chg="modSp del mod">
        <pc:chgData name="Nikita Stott (QNC) SSOT ICB" userId="89bfa7b4-33f2-4943-a51b-7b96caa562fb" providerId="ADAL" clId="{C746A3F5-B5FA-4826-947E-FA71791D7F74}" dt="2024-10-09T13:40:30.478" v="3392" actId="12"/>
        <pc:sldMkLst>
          <pc:docMk/>
          <pc:sldMk cId="0" sldId="267"/>
        </pc:sldMkLst>
      </pc:sldChg>
      <pc:sldChg chg="del">
        <pc:chgData name="Nikita Stott (QNC) SSOT ICB" userId="89bfa7b4-33f2-4943-a51b-7b96caa562fb" providerId="ADAL" clId="{C746A3F5-B5FA-4826-947E-FA71791D7F74}" dt="2024-10-09T13:29:13.934" v="3346"/>
        <pc:sldMkLst>
          <pc:docMk/>
          <pc:sldMk cId="0" sldId="270"/>
        </pc:sldMkLst>
      </pc:sldChg>
      <pc:sldChg chg="modSp del mod">
        <pc:chgData name="Nikita Stott (QNC) SSOT ICB" userId="89bfa7b4-33f2-4943-a51b-7b96caa562fb" providerId="ADAL" clId="{C746A3F5-B5FA-4826-947E-FA71791D7F74}" dt="2024-10-09T13:41:05.747" v="3410" actId="12"/>
        <pc:sldMkLst>
          <pc:docMk/>
          <pc:sldMk cId="0" sldId="271"/>
        </pc:sldMkLst>
      </pc:sldChg>
      <pc:sldChg chg="add del">
        <pc:chgData name="Nikita Stott (QNC) SSOT ICB" userId="89bfa7b4-33f2-4943-a51b-7b96caa562fb" providerId="ADAL" clId="{C746A3F5-B5FA-4826-947E-FA71791D7F74}" dt="2024-10-09T13:46:19.397" v="3490"/>
        <pc:sldMkLst>
          <pc:docMk/>
          <pc:sldMk cId="3808186942" sldId="272"/>
        </pc:sldMkLst>
      </pc:sldChg>
      <pc:sldChg chg="modSp del mod">
        <pc:chgData name="Nikita Stott (QNC) SSOT ICB" userId="89bfa7b4-33f2-4943-a51b-7b96caa562fb" providerId="ADAL" clId="{C746A3F5-B5FA-4826-947E-FA71791D7F74}" dt="2024-10-09T13:41:14.651" v="3412" actId="12"/>
        <pc:sldMkLst>
          <pc:docMk/>
          <pc:sldMk cId="0" sldId="273"/>
        </pc:sldMkLst>
      </pc:sldChg>
      <pc:sldChg chg="modSp del mod">
        <pc:chgData name="Nikita Stott (QNC) SSOT ICB" userId="89bfa7b4-33f2-4943-a51b-7b96caa562fb" providerId="ADAL" clId="{C746A3F5-B5FA-4826-947E-FA71791D7F74}" dt="2024-10-09T13:41:22.046" v="3415" actId="12"/>
        <pc:sldMkLst>
          <pc:docMk/>
          <pc:sldMk cId="0" sldId="274"/>
        </pc:sldMkLst>
      </pc:sldChg>
      <pc:sldChg chg="modSp del mod">
        <pc:chgData name="Nikita Stott (QNC) SSOT ICB" userId="89bfa7b4-33f2-4943-a51b-7b96caa562fb" providerId="ADAL" clId="{C746A3F5-B5FA-4826-947E-FA71791D7F74}" dt="2024-10-09T13:41:34.554" v="3422" actId="12"/>
        <pc:sldMkLst>
          <pc:docMk/>
          <pc:sldMk cId="0" sldId="280"/>
        </pc:sldMkLst>
      </pc:sldChg>
      <pc:sldChg chg="modSp del mod">
        <pc:chgData name="Nikita Stott (QNC) SSOT ICB" userId="89bfa7b4-33f2-4943-a51b-7b96caa562fb" providerId="ADAL" clId="{C746A3F5-B5FA-4826-947E-FA71791D7F74}" dt="2024-10-09T13:41:54.193" v="3428" actId="1076"/>
        <pc:sldMkLst>
          <pc:docMk/>
          <pc:sldMk cId="1534116430" sldId="281"/>
        </pc:sldMkLst>
      </pc:sldChg>
      <pc:sldChg chg="addSp delSp modSp del mod delDesignElem">
        <pc:chgData name="Nikita Stott (QNC) SSOT ICB" userId="89bfa7b4-33f2-4943-a51b-7b96caa562fb" providerId="ADAL" clId="{C746A3F5-B5FA-4826-947E-FA71791D7F74}" dt="2024-10-09T13:43:22.521" v="3487" actId="20577"/>
        <pc:sldMkLst>
          <pc:docMk/>
          <pc:sldMk cId="2444196116" sldId="282"/>
        </pc:sldMkLst>
      </pc:sldChg>
      <pc:sldChg chg="modSp del mod">
        <pc:chgData name="Nikita Stott (QNC) SSOT ICB" userId="89bfa7b4-33f2-4943-a51b-7b96caa562fb" providerId="ADAL" clId="{C746A3F5-B5FA-4826-947E-FA71791D7F74}" dt="2024-10-09T13:42:30.191" v="3444" actId="12"/>
        <pc:sldMkLst>
          <pc:docMk/>
          <pc:sldMk cId="2902603548" sldId="283"/>
        </pc:sldMkLst>
      </pc:sldChg>
      <pc:sldChg chg="del">
        <pc:chgData name="Nikita Stott (QNC) SSOT ICB" userId="89bfa7b4-33f2-4943-a51b-7b96caa562fb" providerId="ADAL" clId="{C746A3F5-B5FA-4826-947E-FA71791D7F74}" dt="2024-10-09T13:29:13.934" v="3346"/>
        <pc:sldMkLst>
          <pc:docMk/>
          <pc:sldMk cId="435137307" sldId="285"/>
        </pc:sldMkLst>
      </pc:sldChg>
      <pc:sldChg chg="modSp del mod">
        <pc:chgData name="Nikita Stott (QNC) SSOT ICB" userId="89bfa7b4-33f2-4943-a51b-7b96caa562fb" providerId="ADAL" clId="{C746A3F5-B5FA-4826-947E-FA71791D7F74}" dt="2024-10-09T13:30:24.465" v="3380" actId="27636"/>
        <pc:sldMkLst>
          <pc:docMk/>
          <pc:sldMk cId="4284409860" sldId="286"/>
        </pc:sldMkLst>
      </pc:sldChg>
      <pc:sldChg chg="add del">
        <pc:chgData name="Nikita Stott (QNC) SSOT ICB" userId="89bfa7b4-33f2-4943-a51b-7b96caa562fb" providerId="ADAL" clId="{C746A3F5-B5FA-4826-947E-FA71791D7F74}" dt="2024-10-09T13:46:19.397" v="3490"/>
        <pc:sldMkLst>
          <pc:docMk/>
          <pc:sldMk cId="1407718614" sldId="287"/>
        </pc:sldMkLst>
      </pc:sldChg>
      <pc:sldChg chg="add del">
        <pc:chgData name="Nikita Stott (QNC) SSOT ICB" userId="89bfa7b4-33f2-4943-a51b-7b96caa562fb" providerId="ADAL" clId="{C746A3F5-B5FA-4826-947E-FA71791D7F74}" dt="2024-10-09T13:46:19.397" v="3490"/>
        <pc:sldMkLst>
          <pc:docMk/>
          <pc:sldMk cId="4085762579" sldId="288"/>
        </pc:sldMkLst>
      </pc:sldChg>
      <pc:sldChg chg="add del">
        <pc:chgData name="Nikita Stott (QNC) SSOT ICB" userId="89bfa7b4-33f2-4943-a51b-7b96caa562fb" providerId="ADAL" clId="{C746A3F5-B5FA-4826-947E-FA71791D7F74}" dt="2024-10-09T13:46:19.397" v="3490"/>
        <pc:sldMkLst>
          <pc:docMk/>
          <pc:sldMk cId="1946411495" sldId="289"/>
        </pc:sldMkLst>
      </pc:sldChg>
      <pc:sldChg chg="add del">
        <pc:chgData name="Nikita Stott (QNC) SSOT ICB" userId="89bfa7b4-33f2-4943-a51b-7b96caa562fb" providerId="ADAL" clId="{C746A3F5-B5FA-4826-947E-FA71791D7F74}" dt="2024-10-09T13:46:19.397" v="3490"/>
        <pc:sldMkLst>
          <pc:docMk/>
          <pc:sldMk cId="3154870597" sldId="290"/>
        </pc:sldMkLst>
      </pc:sldChg>
      <pc:sldChg chg="modSp add del mod">
        <pc:chgData name="Nikita Stott (QNC) SSOT ICB" userId="89bfa7b4-33f2-4943-a51b-7b96caa562fb" providerId="ADAL" clId="{C746A3F5-B5FA-4826-947E-FA71791D7F74}" dt="2024-10-09T13:22:52.224" v="3284" actId="47"/>
        <pc:sldMkLst>
          <pc:docMk/>
          <pc:sldMk cId="3864246499" sldId="293"/>
        </pc:sldMkLst>
      </pc:sldChg>
      <pc:sldChg chg="addSp modSp add">
        <pc:chgData name="Nikita Stott (QNC) SSOT ICB" userId="89bfa7b4-33f2-4943-a51b-7b96caa562fb" providerId="ADAL" clId="{C746A3F5-B5FA-4826-947E-FA71791D7F74}" dt="2024-10-09T13:24:21.914" v="3287"/>
        <pc:sldMkLst>
          <pc:docMk/>
          <pc:sldMk cId="3163524163" sldId="294"/>
        </pc:sldMkLst>
      </pc:sldChg>
      <pc:sldChg chg="addSp modSp add">
        <pc:chgData name="Nikita Stott (QNC) SSOT ICB" userId="89bfa7b4-33f2-4943-a51b-7b96caa562fb" providerId="ADAL" clId="{C746A3F5-B5FA-4826-947E-FA71791D7F74}" dt="2024-10-09T13:24:30.467" v="3291"/>
        <pc:sldMkLst>
          <pc:docMk/>
          <pc:sldMk cId="2173015401" sldId="295"/>
        </pc:sldMkLst>
      </pc:sldChg>
      <pc:sldChg chg="addSp modSp add">
        <pc:chgData name="Nikita Stott (QNC) SSOT ICB" userId="89bfa7b4-33f2-4943-a51b-7b96caa562fb" providerId="ADAL" clId="{C746A3F5-B5FA-4826-947E-FA71791D7F74}" dt="2024-10-09T13:24:26.935" v="3289"/>
        <pc:sldMkLst>
          <pc:docMk/>
          <pc:sldMk cId="2202419226" sldId="296"/>
        </pc:sldMkLst>
      </pc:sldChg>
      <pc:sldChg chg="addSp modSp add mod">
        <pc:chgData name="Nikita Stott (QNC) SSOT ICB" userId="89bfa7b4-33f2-4943-a51b-7b96caa562fb" providerId="ADAL" clId="{C746A3F5-B5FA-4826-947E-FA71791D7F74}" dt="2024-10-09T13:24:38.596" v="3293" actId="1076"/>
        <pc:sldMkLst>
          <pc:docMk/>
          <pc:sldMk cId="3399743796" sldId="297"/>
        </pc:sldMkLst>
      </pc:sldChg>
      <pc:sldChg chg="modSp del mod">
        <pc:chgData name="Nikita Stott (QNC) SSOT ICB" userId="89bfa7b4-33f2-4943-a51b-7b96caa562fb" providerId="ADAL" clId="{C746A3F5-B5FA-4826-947E-FA71791D7F74}" dt="2024-10-09T09:39:17.792" v="132" actId="47"/>
        <pc:sldMkLst>
          <pc:docMk/>
          <pc:sldMk cId="17927716" sldId="298"/>
        </pc:sldMkLst>
      </pc:sldChg>
      <pc:sldChg chg="addSp modSp add">
        <pc:chgData name="Nikita Stott (QNC) SSOT ICB" userId="89bfa7b4-33f2-4943-a51b-7b96caa562fb" providerId="ADAL" clId="{C746A3F5-B5FA-4826-947E-FA71791D7F74}" dt="2024-10-09T13:24:24.792" v="3288"/>
        <pc:sldMkLst>
          <pc:docMk/>
          <pc:sldMk cId="1057022009" sldId="298"/>
        </pc:sldMkLst>
      </pc:sldChg>
      <pc:sldChg chg="addSp modSp add">
        <pc:chgData name="Nikita Stott (QNC) SSOT ICB" userId="89bfa7b4-33f2-4943-a51b-7b96caa562fb" providerId="ADAL" clId="{C746A3F5-B5FA-4826-947E-FA71791D7F74}" dt="2024-10-09T13:25:02.996" v="3302"/>
        <pc:sldMkLst>
          <pc:docMk/>
          <pc:sldMk cId="1584611100" sldId="299"/>
        </pc:sldMkLst>
      </pc:sldChg>
      <pc:sldChg chg="addSp modSp add">
        <pc:chgData name="Nikita Stott (QNC) SSOT ICB" userId="89bfa7b4-33f2-4943-a51b-7b96caa562fb" providerId="ADAL" clId="{C746A3F5-B5FA-4826-947E-FA71791D7F74}" dt="2024-10-09T13:24:28.714" v="3290"/>
        <pc:sldMkLst>
          <pc:docMk/>
          <pc:sldMk cId="154968560" sldId="300"/>
        </pc:sldMkLst>
      </pc:sldChg>
      <pc:sldChg chg="addSp modSp add">
        <pc:chgData name="Nikita Stott (QNC) SSOT ICB" userId="89bfa7b4-33f2-4943-a51b-7b96caa562fb" providerId="ADAL" clId="{C746A3F5-B5FA-4826-947E-FA71791D7F74}" dt="2024-10-09T13:24:59.698" v="3301"/>
        <pc:sldMkLst>
          <pc:docMk/>
          <pc:sldMk cId="1279717853" sldId="301"/>
        </pc:sldMkLst>
      </pc:sldChg>
      <pc:sldChg chg="addSp modSp add mod">
        <pc:chgData name="Nikita Stott (QNC) SSOT ICB" userId="89bfa7b4-33f2-4943-a51b-7b96caa562fb" providerId="ADAL" clId="{C746A3F5-B5FA-4826-947E-FA71791D7F74}" dt="2024-10-09T13:24:55.575" v="3299" actId="1076"/>
        <pc:sldMkLst>
          <pc:docMk/>
          <pc:sldMk cId="2692671137" sldId="302"/>
        </pc:sldMkLst>
      </pc:sldChg>
      <pc:sldChg chg="addSp modSp add">
        <pc:chgData name="Nikita Stott (QNC) SSOT ICB" userId="89bfa7b4-33f2-4943-a51b-7b96caa562fb" providerId="ADAL" clId="{C746A3F5-B5FA-4826-947E-FA71791D7F74}" dt="2024-10-09T13:24:57.573" v="3300"/>
        <pc:sldMkLst>
          <pc:docMk/>
          <pc:sldMk cId="1011080261" sldId="303"/>
        </pc:sldMkLst>
      </pc:sldChg>
      <pc:sldChg chg="delSp">
        <pc:chgData name="Nikita Stott (QNC) SSOT ICB" userId="89bfa7b4-33f2-4943-a51b-7b96caa562fb" providerId="ADAL" clId="{C746A3F5-B5FA-4826-947E-FA71791D7F74}" dt="2024-10-09T09:39:55.552" v="136" actId="478"/>
        <pc:sldMkLst>
          <pc:docMk/>
          <pc:sldMk cId="3965850932" sldId="308"/>
        </pc:sldMkLst>
      </pc:sldChg>
      <pc:sldChg chg="delSp modSp mod">
        <pc:chgData name="Nikita Stott (QNC) SSOT ICB" userId="89bfa7b4-33f2-4943-a51b-7b96caa562fb" providerId="ADAL" clId="{C746A3F5-B5FA-4826-947E-FA71791D7F74}" dt="2024-10-09T09:39:52.832" v="135" actId="478"/>
        <pc:sldMkLst>
          <pc:docMk/>
          <pc:sldMk cId="153699205" sldId="309"/>
        </pc:sldMkLst>
      </pc:sldChg>
      <pc:sldChg chg="delSp">
        <pc:chgData name="Nikita Stott (QNC) SSOT ICB" userId="89bfa7b4-33f2-4943-a51b-7b96caa562fb" providerId="ADAL" clId="{C746A3F5-B5FA-4826-947E-FA71791D7F74}" dt="2024-10-09T09:39:57.470" v="137" actId="478"/>
        <pc:sldMkLst>
          <pc:docMk/>
          <pc:sldMk cId="1886559750" sldId="310"/>
        </pc:sldMkLst>
      </pc:sldChg>
      <pc:sldChg chg="delSp">
        <pc:chgData name="Nikita Stott (QNC) SSOT ICB" userId="89bfa7b4-33f2-4943-a51b-7b96caa562fb" providerId="ADAL" clId="{C746A3F5-B5FA-4826-947E-FA71791D7F74}" dt="2024-10-09T09:39:59.204" v="138" actId="478"/>
        <pc:sldMkLst>
          <pc:docMk/>
          <pc:sldMk cId="4027927834" sldId="311"/>
        </pc:sldMkLst>
      </pc:sldChg>
      <pc:sldChg chg="del">
        <pc:chgData name="Nikita Stott (QNC) SSOT ICB" userId="89bfa7b4-33f2-4943-a51b-7b96caa562fb" providerId="ADAL" clId="{C746A3F5-B5FA-4826-947E-FA71791D7F74}" dt="2024-10-09T09:40:10.237" v="139" actId="47"/>
        <pc:sldMkLst>
          <pc:docMk/>
          <pc:sldMk cId="319339539" sldId="313"/>
        </pc:sldMkLst>
      </pc:sldChg>
      <pc:sldChg chg="del">
        <pc:chgData name="Nikita Stott (QNC) SSOT ICB" userId="89bfa7b4-33f2-4943-a51b-7b96caa562fb" providerId="ADAL" clId="{C746A3F5-B5FA-4826-947E-FA71791D7F74}" dt="2024-10-09T09:43:02.837" v="163" actId="47"/>
        <pc:sldMkLst>
          <pc:docMk/>
          <pc:sldMk cId="3727179379" sldId="329"/>
        </pc:sldMkLst>
      </pc:sldChg>
      <pc:sldChg chg="del">
        <pc:chgData name="Nikita Stott (QNC) SSOT ICB" userId="89bfa7b4-33f2-4943-a51b-7b96caa562fb" providerId="ADAL" clId="{C746A3F5-B5FA-4826-947E-FA71791D7F74}" dt="2024-10-09T10:11:47.901" v="501" actId="47"/>
        <pc:sldMkLst>
          <pc:docMk/>
          <pc:sldMk cId="433177241" sldId="4241"/>
        </pc:sldMkLst>
      </pc:sldChg>
      <pc:sldChg chg="del">
        <pc:chgData name="Nikita Stott (QNC) SSOT ICB" userId="89bfa7b4-33f2-4943-a51b-7b96caa562fb" providerId="ADAL" clId="{C746A3F5-B5FA-4826-947E-FA71791D7F74}" dt="2024-10-09T13:10:51.855" v="3266" actId="47"/>
        <pc:sldMkLst>
          <pc:docMk/>
          <pc:sldMk cId="437429805" sldId="4247"/>
        </pc:sldMkLst>
      </pc:sldChg>
      <pc:sldChg chg="modSp mod">
        <pc:chgData name="Nikita Stott (QNC) SSOT ICB" userId="89bfa7b4-33f2-4943-a51b-7b96caa562fb" providerId="ADAL" clId="{C746A3F5-B5FA-4826-947E-FA71791D7F74}" dt="2024-10-09T13:11:07.915" v="3275" actId="20577"/>
        <pc:sldMkLst>
          <pc:docMk/>
          <pc:sldMk cId="3631604966" sldId="4248"/>
        </pc:sldMkLst>
      </pc:sldChg>
      <pc:sldChg chg="del">
        <pc:chgData name="Nikita Stott (QNC) SSOT ICB" userId="89bfa7b4-33f2-4943-a51b-7b96caa562fb" providerId="ADAL" clId="{C746A3F5-B5FA-4826-947E-FA71791D7F74}" dt="2024-10-09T13:00:35.454" v="2610" actId="47"/>
        <pc:sldMkLst>
          <pc:docMk/>
          <pc:sldMk cId="4226257941" sldId="4249"/>
        </pc:sldMkLst>
      </pc:sldChg>
      <pc:sldChg chg="del">
        <pc:chgData name="Nikita Stott (QNC) SSOT ICB" userId="89bfa7b4-33f2-4943-a51b-7b96caa562fb" providerId="ADAL" clId="{C746A3F5-B5FA-4826-947E-FA71791D7F74}" dt="2024-10-09T13:00:35.454" v="2610" actId="47"/>
        <pc:sldMkLst>
          <pc:docMk/>
          <pc:sldMk cId="1868376071" sldId="4250"/>
        </pc:sldMkLst>
      </pc:sldChg>
      <pc:sldChg chg="addSp modSp mod modAnim">
        <pc:chgData name="Nikita Stott (QNC) SSOT ICB" userId="89bfa7b4-33f2-4943-a51b-7b96caa562fb" providerId="ADAL" clId="{C746A3F5-B5FA-4826-947E-FA71791D7F74}" dt="2024-10-09T13:12:33.794" v="3280" actId="14100"/>
        <pc:sldMkLst>
          <pc:docMk/>
          <pc:sldMk cId="1057742165" sldId="4258"/>
        </pc:sldMkLst>
      </pc:sldChg>
      <pc:sldChg chg="modSp add mod">
        <pc:chgData name="Nikita Stott (QNC) SSOT ICB" userId="89bfa7b4-33f2-4943-a51b-7b96caa562fb" providerId="ADAL" clId="{C746A3F5-B5FA-4826-947E-FA71791D7F74}" dt="2024-10-09T09:36:52.139" v="46" actId="20577"/>
        <pc:sldMkLst>
          <pc:docMk/>
          <pc:sldMk cId="1895190596" sldId="4259"/>
        </pc:sldMkLst>
      </pc:sldChg>
      <pc:sldChg chg="modSp add mod">
        <pc:chgData name="Nikita Stott (QNC) SSOT ICB" userId="89bfa7b4-33f2-4943-a51b-7b96caa562fb" providerId="ADAL" clId="{C746A3F5-B5FA-4826-947E-FA71791D7F74}" dt="2024-10-09T09:37:38.935" v="82" actId="20577"/>
        <pc:sldMkLst>
          <pc:docMk/>
          <pc:sldMk cId="2331157162" sldId="4260"/>
        </pc:sldMkLst>
      </pc:sldChg>
      <pc:sldChg chg="new del">
        <pc:chgData name="Nikita Stott (QNC) SSOT ICB" userId="89bfa7b4-33f2-4943-a51b-7b96caa562fb" providerId="ADAL" clId="{C746A3F5-B5FA-4826-947E-FA71791D7F74}" dt="2024-10-09T09:37:52.893" v="84" actId="47"/>
        <pc:sldMkLst>
          <pc:docMk/>
          <pc:sldMk cId="124030444" sldId="4261"/>
        </pc:sldMkLst>
      </pc:sldChg>
      <pc:sldChg chg="modSp add mod ord">
        <pc:chgData name="Nikita Stott (QNC) SSOT ICB" userId="89bfa7b4-33f2-4943-a51b-7b96caa562fb" providerId="ADAL" clId="{C746A3F5-B5FA-4826-947E-FA71791D7F74}" dt="2024-10-09T09:37:58.826" v="110" actId="20577"/>
        <pc:sldMkLst>
          <pc:docMk/>
          <pc:sldMk cId="3465019701" sldId="4261"/>
        </pc:sldMkLst>
      </pc:sldChg>
      <pc:sldChg chg="modSp add mod">
        <pc:chgData name="Nikita Stott (QNC) SSOT ICB" userId="89bfa7b4-33f2-4943-a51b-7b96caa562fb" providerId="ADAL" clId="{C746A3F5-B5FA-4826-947E-FA71791D7F74}" dt="2024-10-09T09:38:25.152" v="121"/>
        <pc:sldMkLst>
          <pc:docMk/>
          <pc:sldMk cId="2938026095" sldId="4262"/>
        </pc:sldMkLst>
      </pc:sldChg>
      <pc:sldChg chg="modSp add mod">
        <pc:chgData name="Nikita Stott (QNC) SSOT ICB" userId="89bfa7b4-33f2-4943-a51b-7b96caa562fb" providerId="ADAL" clId="{C746A3F5-B5FA-4826-947E-FA71791D7F74}" dt="2024-10-09T09:39:15.694" v="131"/>
        <pc:sldMkLst>
          <pc:docMk/>
          <pc:sldMk cId="4031758309" sldId="4263"/>
        </pc:sldMkLst>
      </pc:sldChg>
      <pc:sldChg chg="modSp add mod">
        <pc:chgData name="Nikita Stott (QNC) SSOT ICB" userId="89bfa7b4-33f2-4943-a51b-7b96caa562fb" providerId="ADAL" clId="{C746A3F5-B5FA-4826-947E-FA71791D7F74}" dt="2024-10-09T09:40:27.646" v="158" actId="20577"/>
        <pc:sldMkLst>
          <pc:docMk/>
          <pc:sldMk cId="3099814915" sldId="4264"/>
        </pc:sldMkLst>
      </pc:sldChg>
      <pc:sldChg chg="modSp add mod">
        <pc:chgData name="Nikita Stott (QNC) SSOT ICB" userId="89bfa7b4-33f2-4943-a51b-7b96caa562fb" providerId="ADAL" clId="{C746A3F5-B5FA-4826-947E-FA71791D7F74}" dt="2024-10-09T09:43:42.207" v="293" actId="20577"/>
        <pc:sldMkLst>
          <pc:docMk/>
          <pc:sldMk cId="2890138463" sldId="4265"/>
        </pc:sldMkLst>
      </pc:sldChg>
      <pc:sldChg chg="add del ord">
        <pc:chgData name="Nikita Stott (QNC) SSOT ICB" userId="89bfa7b4-33f2-4943-a51b-7b96caa562fb" providerId="ADAL" clId="{C746A3F5-B5FA-4826-947E-FA71791D7F74}" dt="2024-10-09T09:42:29.312" v="162" actId="47"/>
        <pc:sldMkLst>
          <pc:docMk/>
          <pc:sldMk cId="3694653009" sldId="4265"/>
        </pc:sldMkLst>
      </pc:sldChg>
      <pc:sldChg chg="modSp mod">
        <pc:chgData name="Nikita Stott (QNC) SSOT ICB" userId="89bfa7b4-33f2-4943-a51b-7b96caa562fb" providerId="ADAL" clId="{C746A3F5-B5FA-4826-947E-FA71791D7F74}" dt="2024-10-09T10:10:50.777" v="395"/>
        <pc:sldMkLst>
          <pc:docMk/>
          <pc:sldMk cId="2899315497" sldId="4266"/>
        </pc:sldMkLst>
      </pc:sldChg>
      <pc:sldChg chg="addSp modSp add mod">
        <pc:chgData name="Nikita Stott (QNC) SSOT ICB" userId="89bfa7b4-33f2-4943-a51b-7b96caa562fb" providerId="ADAL" clId="{C746A3F5-B5FA-4826-947E-FA71791D7F74}" dt="2024-10-09T13:01:19.843" v="2616" actId="1076"/>
        <pc:sldMkLst>
          <pc:docMk/>
          <pc:sldMk cId="785647040" sldId="4267"/>
        </pc:sldMkLst>
      </pc:sldChg>
      <pc:sldChg chg="addSp modSp add mod">
        <pc:chgData name="Nikita Stott (QNC) SSOT ICB" userId="89bfa7b4-33f2-4943-a51b-7b96caa562fb" providerId="ADAL" clId="{C746A3F5-B5FA-4826-947E-FA71791D7F74}" dt="2024-10-09T13:01:53.435" v="2626" actId="1076"/>
        <pc:sldMkLst>
          <pc:docMk/>
          <pc:sldMk cId="944668063" sldId="4268"/>
        </pc:sldMkLst>
      </pc:sldChg>
      <pc:sldChg chg="addSp modSp add mod">
        <pc:chgData name="Nikita Stott (QNC) SSOT ICB" userId="89bfa7b4-33f2-4943-a51b-7b96caa562fb" providerId="ADAL" clId="{C746A3F5-B5FA-4826-947E-FA71791D7F74}" dt="2024-10-09T13:01:34.179" v="2621"/>
        <pc:sldMkLst>
          <pc:docMk/>
          <pc:sldMk cId="1719426542" sldId="4269"/>
        </pc:sldMkLst>
      </pc:sldChg>
      <pc:sldChg chg="addSp modSp add mod">
        <pc:chgData name="Nikita Stott (QNC) SSOT ICB" userId="89bfa7b4-33f2-4943-a51b-7b96caa562fb" providerId="ADAL" clId="{C746A3F5-B5FA-4826-947E-FA71791D7F74}" dt="2024-10-09T13:01:44.597" v="2624" actId="1076"/>
        <pc:sldMkLst>
          <pc:docMk/>
          <pc:sldMk cId="2368529681" sldId="4270"/>
        </pc:sldMkLst>
      </pc:sldChg>
      <pc:sldChg chg="addSp modSp add mod">
        <pc:chgData name="Nikita Stott (QNC) SSOT ICB" userId="89bfa7b4-33f2-4943-a51b-7b96caa562fb" providerId="ADAL" clId="{C746A3F5-B5FA-4826-947E-FA71791D7F74}" dt="2024-10-09T13:01:47.118" v="2625"/>
        <pc:sldMkLst>
          <pc:docMk/>
          <pc:sldMk cId="877042297" sldId="4271"/>
        </pc:sldMkLst>
      </pc:sldChg>
      <pc:sldChg chg="addSp delSp modSp add mod ord">
        <pc:chgData name="Nikita Stott (QNC) SSOT ICB" userId="89bfa7b4-33f2-4943-a51b-7b96caa562fb" providerId="ADAL" clId="{C746A3F5-B5FA-4826-947E-FA71791D7F74}" dt="2024-10-09T13:10:43.441" v="3265"/>
        <pc:sldMkLst>
          <pc:docMk/>
          <pc:sldMk cId="82176251" sldId="4272"/>
        </pc:sldMkLst>
      </pc:sldChg>
      <pc:sldChg chg="addSp delSp modSp add mod">
        <pc:chgData name="Nikita Stott (QNC) SSOT ICB" userId="89bfa7b4-33f2-4943-a51b-7b96caa562fb" providerId="ADAL" clId="{C746A3F5-B5FA-4826-947E-FA71791D7F74}" dt="2024-10-09T13:07:03.783" v="2702" actId="478"/>
        <pc:sldMkLst>
          <pc:docMk/>
          <pc:sldMk cId="3441460105" sldId="4273"/>
        </pc:sldMkLst>
      </pc:sldChg>
      <pc:sldChg chg="modSp add mod">
        <pc:chgData name="Nikita Stott (QNC) SSOT ICB" userId="89bfa7b4-33f2-4943-a51b-7b96caa562fb" providerId="ADAL" clId="{C746A3F5-B5FA-4826-947E-FA71791D7F74}" dt="2024-10-09T13:07:12.852" v="2731" actId="20577"/>
        <pc:sldMkLst>
          <pc:docMk/>
          <pc:sldMk cId="1704764258" sldId="4274"/>
        </pc:sldMkLst>
      </pc:sldChg>
      <pc:sldChg chg="modSp add mod">
        <pc:chgData name="Nikita Stott (QNC) SSOT ICB" userId="89bfa7b4-33f2-4943-a51b-7b96caa562fb" providerId="ADAL" clId="{C746A3F5-B5FA-4826-947E-FA71791D7F74}" dt="2024-10-09T13:07:37.831" v="2818" actId="20577"/>
        <pc:sldMkLst>
          <pc:docMk/>
          <pc:sldMk cId="297998779" sldId="4275"/>
        </pc:sldMkLst>
      </pc:sldChg>
      <pc:sldChg chg="addSp modSp add mod">
        <pc:chgData name="Nikita Stott (QNC) SSOT ICB" userId="89bfa7b4-33f2-4943-a51b-7b96caa562fb" providerId="ADAL" clId="{C746A3F5-B5FA-4826-947E-FA71791D7F74}" dt="2024-10-09T13:46:33.288" v="3492" actId="1076"/>
        <pc:sldMkLst>
          <pc:docMk/>
          <pc:sldMk cId="2088642673" sldId="4276"/>
        </pc:sldMkLst>
      </pc:sldChg>
      <pc:sldChg chg="addSp modSp add mod">
        <pc:chgData name="Nikita Stott (QNC) SSOT ICB" userId="89bfa7b4-33f2-4943-a51b-7b96caa562fb" providerId="ADAL" clId="{C746A3F5-B5FA-4826-947E-FA71791D7F74}" dt="2024-10-09T13:24:16.871" v="3286" actId="1076"/>
        <pc:sldMkLst>
          <pc:docMk/>
          <pc:sldMk cId="4058784573" sldId="4277"/>
        </pc:sldMkLst>
      </pc:sldChg>
      <pc:sldChg chg="addSp modSp add del mod">
        <pc:chgData name="Nikita Stott (QNC) SSOT ICB" userId="89bfa7b4-33f2-4943-a51b-7b96caa562fb" providerId="ADAL" clId="{C746A3F5-B5FA-4826-947E-FA71791D7F74}" dt="2024-10-09T13:26:49.675" v="3305" actId="47"/>
        <pc:sldMkLst>
          <pc:docMk/>
          <pc:sldMk cId="2873033196" sldId="4278"/>
        </pc:sldMkLst>
      </pc:sldChg>
      <pc:sldChg chg="modSp add mod">
        <pc:chgData name="Nikita Stott (QNC) SSOT ICB" userId="89bfa7b4-33f2-4943-a51b-7b96caa562fb" providerId="ADAL" clId="{C746A3F5-B5FA-4826-947E-FA71791D7F74}" dt="2024-10-09T13:28:03.682" v="3320" actId="404"/>
        <pc:sldMkLst>
          <pc:docMk/>
          <pc:sldMk cId="2436697857" sldId="4279"/>
        </pc:sldMkLst>
      </pc:sldChg>
      <pc:sldChg chg="modSp add mod">
        <pc:chgData name="Nikita Stott (QNC) SSOT ICB" userId="89bfa7b4-33f2-4943-a51b-7b96caa562fb" providerId="ADAL" clId="{C746A3F5-B5FA-4826-947E-FA71791D7F74}" dt="2024-10-09T13:09:47.387" v="3253" actId="20577"/>
        <pc:sldMkLst>
          <pc:docMk/>
          <pc:sldMk cId="3725854030" sldId="4280"/>
        </pc:sldMkLst>
      </pc:sldChg>
      <pc:sldChg chg="add">
        <pc:chgData name="Nikita Stott (QNC) SSOT ICB" userId="89bfa7b4-33f2-4943-a51b-7b96caa562fb" providerId="ADAL" clId="{C746A3F5-B5FA-4826-947E-FA71791D7F74}" dt="2024-10-09T13:09:57.694" v="3254" actId="2890"/>
        <pc:sldMkLst>
          <pc:docMk/>
          <pc:sldMk cId="607981879" sldId="4281"/>
        </pc:sldMkLst>
      </pc:sldChg>
      <pc:sldChg chg="del">
        <pc:chgData name="Nikita Stott (QNC) SSOT ICB" userId="89bfa7b4-33f2-4943-a51b-7b96caa562fb" providerId="ADAL" clId="{C746A3F5-B5FA-4826-947E-FA71791D7F74}" dt="2024-10-09T13:25:42.897" v="3303"/>
        <pc:sldMkLst>
          <pc:docMk/>
          <pc:sldMk cId="3215926172" sldId="4282"/>
        </pc:sldMkLst>
      </pc:sldChg>
      <pc:sldChg chg="del">
        <pc:chgData name="Nikita Stott (QNC) SSOT ICB" userId="89bfa7b4-33f2-4943-a51b-7b96caa562fb" providerId="ADAL" clId="{C746A3F5-B5FA-4826-947E-FA71791D7F74}" dt="2024-10-09T13:25:42.897" v="3303"/>
        <pc:sldMkLst>
          <pc:docMk/>
          <pc:sldMk cId="1155745703" sldId="4283"/>
        </pc:sldMkLst>
      </pc:sldChg>
      <pc:sldChg chg="del">
        <pc:chgData name="Nikita Stott (QNC) SSOT ICB" userId="89bfa7b4-33f2-4943-a51b-7b96caa562fb" providerId="ADAL" clId="{C746A3F5-B5FA-4826-947E-FA71791D7F74}" dt="2024-10-09T13:25:42.897" v="3303"/>
        <pc:sldMkLst>
          <pc:docMk/>
          <pc:sldMk cId="4093546233" sldId="4284"/>
        </pc:sldMkLst>
      </pc:sldChg>
      <pc:sldChg chg="delSp modSp add mod">
        <pc:chgData name="Nikita Stott (QNC) SSOT ICB" userId="89bfa7b4-33f2-4943-a51b-7b96caa562fb" providerId="ADAL" clId="{C746A3F5-B5FA-4826-947E-FA71791D7F74}" dt="2024-10-09T13:29:37.385" v="3358" actId="27636"/>
        <pc:sldMkLst>
          <pc:docMk/>
          <pc:sldMk cId="412836330" sldId="4285"/>
        </pc:sldMkLst>
      </pc:sldChg>
      <pc:sldChg chg="new del">
        <pc:chgData name="Nikita Stott (QNC) SSOT ICB" userId="89bfa7b4-33f2-4943-a51b-7b96caa562fb" providerId="ADAL" clId="{C746A3F5-B5FA-4826-947E-FA71791D7F74}" dt="2024-10-09T13:27:22.413" v="3307" actId="47"/>
        <pc:sldMkLst>
          <pc:docMk/>
          <pc:sldMk cId="697340967" sldId="4285"/>
        </pc:sldMkLst>
      </pc:sldChg>
      <pc:sldChg chg="modSp add del mod">
        <pc:chgData name="Nikita Stott (QNC) SSOT ICB" userId="89bfa7b4-33f2-4943-a51b-7b96caa562fb" providerId="ADAL" clId="{C746A3F5-B5FA-4826-947E-FA71791D7F74}" dt="2024-10-09T13:30:01.502" v="3376" actId="27636"/>
        <pc:sldMkLst>
          <pc:docMk/>
          <pc:sldMk cId="3258722374" sldId="4286"/>
        </pc:sldMkLst>
      </pc:sldChg>
      <pc:sldChg chg="modSp mod">
        <pc:chgData name="Nikita Stott (QNC) SSOT ICB" userId="89bfa7b4-33f2-4943-a51b-7b96caa562fb" providerId="ADAL" clId="{C746A3F5-B5FA-4826-947E-FA71791D7F74}" dt="2024-10-09T13:40:43.689" v="3400" actId="1076"/>
        <pc:sldMkLst>
          <pc:docMk/>
          <pc:sldMk cId="0" sldId="4287"/>
        </pc:sldMkLst>
      </pc:sldChg>
      <pc:sldChg chg="add del">
        <pc:chgData name="Nikita Stott (QNC) SSOT ICB" userId="89bfa7b4-33f2-4943-a51b-7b96caa562fb" providerId="ADAL" clId="{C746A3F5-B5FA-4826-947E-FA71791D7F74}" dt="2024-10-09T13:30:21.837" v="3378" actId="47"/>
        <pc:sldMkLst>
          <pc:docMk/>
          <pc:sldMk cId="1925414683" sldId="4287"/>
        </pc:sldMkLst>
      </pc:sldChg>
      <pc:sldChg chg="modSp del mod">
        <pc:chgData name="Nikita Stott (QNC) SSOT ICB" userId="89bfa7b4-33f2-4943-a51b-7b96caa562fb" providerId="ADAL" clId="{C746A3F5-B5FA-4826-947E-FA71791D7F74}" dt="2024-10-09T13:41:25.347" v="3417" actId="12"/>
        <pc:sldMkLst>
          <pc:docMk/>
          <pc:sldMk cId="0" sldId="4288"/>
        </pc:sldMkLst>
      </pc:sldChg>
      <pc:sldChg chg="del">
        <pc:chgData name="Nikita Stott (QNC) SSOT ICB" userId="89bfa7b4-33f2-4943-a51b-7b96caa562fb" providerId="ADAL" clId="{C746A3F5-B5FA-4826-947E-FA71791D7F74}" dt="2024-10-09T13:29:13.934" v="3346"/>
        <pc:sldMkLst>
          <pc:docMk/>
          <pc:sldMk cId="2927189254" sldId="4289"/>
        </pc:sldMkLst>
      </pc:sldChg>
      <pc:sldChg chg="add del">
        <pc:chgData name="Nikita Stott (QNC) SSOT ICB" userId="89bfa7b4-33f2-4943-a51b-7b96caa562fb" providerId="ADAL" clId="{C746A3F5-B5FA-4826-947E-FA71791D7F74}" dt="2024-10-09T13:46:35.546" v="3493" actId="47"/>
        <pc:sldMkLst>
          <pc:docMk/>
          <pc:sldMk cId="1758853522" sldId="4290"/>
        </pc:sldMkLst>
      </pc:sldChg>
      <pc:sldChg chg="add del">
        <pc:chgData name="Nikita Stott (QNC) SSOT ICB" userId="89bfa7b4-33f2-4943-a51b-7b96caa562fb" providerId="ADAL" clId="{C746A3F5-B5FA-4826-947E-FA71791D7F74}" dt="2024-10-09T13:46:19.397" v="3490"/>
        <pc:sldMkLst>
          <pc:docMk/>
          <pc:sldMk cId="3609875595" sldId="4291"/>
        </pc:sldMkLst>
      </pc:sldChg>
      <pc:sldChg chg="add del">
        <pc:chgData name="Nikita Stott (QNC) SSOT ICB" userId="89bfa7b4-33f2-4943-a51b-7b96caa562fb" providerId="ADAL" clId="{C746A3F5-B5FA-4826-947E-FA71791D7F74}" dt="2024-10-09T13:46:19.397" v="3490"/>
        <pc:sldMkLst>
          <pc:docMk/>
          <pc:sldMk cId="1395592943" sldId="4292"/>
        </pc:sldMkLst>
      </pc:sldChg>
      <pc:sldChg chg="add del">
        <pc:chgData name="Nikita Stott (QNC) SSOT ICB" userId="89bfa7b4-33f2-4943-a51b-7b96caa562fb" providerId="ADAL" clId="{C746A3F5-B5FA-4826-947E-FA71791D7F74}" dt="2024-10-09T13:46:19.397" v="3490"/>
        <pc:sldMkLst>
          <pc:docMk/>
          <pc:sldMk cId="1952250017" sldId="4293"/>
        </pc:sldMkLst>
      </pc:sldChg>
    </pc:docChg>
  </pc:docChgLst>
  <pc:docChgLst>
    <pc:chgData name="Nikita Stott (QNC) SSOT ICB" userId="89bfa7b4-33f2-4943-a51b-7b96caa562fb" providerId="ADAL" clId="{AF94B83A-46F9-4E51-96D8-ED6E71F44AC1}"/>
    <pc:docChg chg="undo custSel addSld delSld modSld sldOrd">
      <pc:chgData name="Nikita Stott (QNC) SSOT ICB" userId="89bfa7b4-33f2-4943-a51b-7b96caa562fb" providerId="ADAL" clId="{AF94B83A-46F9-4E51-96D8-ED6E71F44AC1}" dt="2025-02-18T17:01:04.511" v="651" actId="47"/>
      <pc:docMkLst>
        <pc:docMk/>
      </pc:docMkLst>
      <pc:sldChg chg="del">
        <pc:chgData name="Nikita Stott (QNC) SSOT ICB" userId="89bfa7b4-33f2-4943-a51b-7b96caa562fb" providerId="ADAL" clId="{AF94B83A-46F9-4E51-96D8-ED6E71F44AC1}" dt="2025-02-18T17:00:54.534" v="650" actId="47"/>
        <pc:sldMkLst>
          <pc:docMk/>
          <pc:sldMk cId="4085762579" sldId="288"/>
        </pc:sldMkLst>
      </pc:sldChg>
      <pc:sldChg chg="del">
        <pc:chgData name="Nikita Stott (QNC) SSOT ICB" userId="89bfa7b4-33f2-4943-a51b-7b96caa562fb" providerId="ADAL" clId="{AF94B83A-46F9-4E51-96D8-ED6E71F44AC1}" dt="2025-02-18T16:56:13.562" v="591" actId="47"/>
        <pc:sldMkLst>
          <pc:docMk/>
          <pc:sldMk cId="1584611100" sldId="299"/>
        </pc:sldMkLst>
      </pc:sldChg>
      <pc:sldChg chg="add del">
        <pc:chgData name="Nikita Stott (QNC) SSOT ICB" userId="89bfa7b4-33f2-4943-a51b-7b96caa562fb" providerId="ADAL" clId="{AF94B83A-46F9-4E51-96D8-ED6E71F44AC1}" dt="2025-02-18T16:45:11.797" v="141" actId="47"/>
        <pc:sldMkLst>
          <pc:docMk/>
          <pc:sldMk cId="3965850932" sldId="308"/>
        </pc:sldMkLst>
      </pc:sldChg>
      <pc:sldChg chg="add del">
        <pc:chgData name="Nikita Stott (QNC) SSOT ICB" userId="89bfa7b4-33f2-4943-a51b-7b96caa562fb" providerId="ADAL" clId="{AF94B83A-46F9-4E51-96D8-ED6E71F44AC1}" dt="2025-02-18T16:45:12.335" v="142" actId="47"/>
        <pc:sldMkLst>
          <pc:docMk/>
          <pc:sldMk cId="153699205" sldId="309"/>
        </pc:sldMkLst>
      </pc:sldChg>
      <pc:sldChg chg="add del">
        <pc:chgData name="Nikita Stott (QNC) SSOT ICB" userId="89bfa7b4-33f2-4943-a51b-7b96caa562fb" providerId="ADAL" clId="{AF94B83A-46F9-4E51-96D8-ED6E71F44AC1}" dt="2025-02-18T16:45:11.122" v="140" actId="47"/>
        <pc:sldMkLst>
          <pc:docMk/>
          <pc:sldMk cId="1886559750" sldId="310"/>
        </pc:sldMkLst>
      </pc:sldChg>
      <pc:sldChg chg="add del">
        <pc:chgData name="Nikita Stott (QNC) SSOT ICB" userId="89bfa7b4-33f2-4943-a51b-7b96caa562fb" providerId="ADAL" clId="{AF94B83A-46F9-4E51-96D8-ED6E71F44AC1}" dt="2025-02-18T16:45:10.806" v="139" actId="47"/>
        <pc:sldMkLst>
          <pc:docMk/>
          <pc:sldMk cId="4027927834" sldId="311"/>
        </pc:sldMkLst>
      </pc:sldChg>
      <pc:sldChg chg="del">
        <pc:chgData name="Nikita Stott (QNC) SSOT ICB" userId="89bfa7b4-33f2-4943-a51b-7b96caa562fb" providerId="ADAL" clId="{AF94B83A-46F9-4E51-96D8-ED6E71F44AC1}" dt="2025-02-18T16:51:28.646" v="522" actId="47"/>
        <pc:sldMkLst>
          <pc:docMk/>
          <pc:sldMk cId="372558938" sldId="328"/>
        </pc:sldMkLst>
      </pc:sldChg>
      <pc:sldChg chg="del">
        <pc:chgData name="Nikita Stott (QNC) SSOT ICB" userId="89bfa7b4-33f2-4943-a51b-7b96caa562fb" providerId="ADAL" clId="{AF94B83A-46F9-4E51-96D8-ED6E71F44AC1}" dt="2025-02-18T16:52:14.779" v="532" actId="47"/>
        <pc:sldMkLst>
          <pc:docMk/>
          <pc:sldMk cId="3990143188" sldId="2013"/>
        </pc:sldMkLst>
      </pc:sldChg>
      <pc:sldChg chg="addSp delSp modSp mod">
        <pc:chgData name="Nikita Stott (QNC) SSOT ICB" userId="89bfa7b4-33f2-4943-a51b-7b96caa562fb" providerId="ADAL" clId="{AF94B83A-46F9-4E51-96D8-ED6E71F44AC1}" dt="2025-02-18T16:58:36.623" v="645" actId="20577"/>
        <pc:sldMkLst>
          <pc:docMk/>
          <pc:sldMk cId="1895190596" sldId="4259"/>
        </pc:sldMkLst>
        <pc:spChg chg="add del mod">
          <ac:chgData name="Nikita Stott (QNC) SSOT ICB" userId="89bfa7b4-33f2-4943-a51b-7b96caa562fb" providerId="ADAL" clId="{AF94B83A-46F9-4E51-96D8-ED6E71F44AC1}" dt="2025-02-18T16:58:36.623" v="645" actId="20577"/>
          <ac:spMkLst>
            <pc:docMk/>
            <pc:sldMk cId="1895190596" sldId="4259"/>
            <ac:spMk id="3" creationId="{F7A22171-E0EC-CFFB-3E35-C2180F5EC787}"/>
          </ac:spMkLst>
        </pc:spChg>
      </pc:sldChg>
      <pc:sldChg chg="del">
        <pc:chgData name="Nikita Stott (QNC) SSOT ICB" userId="89bfa7b4-33f2-4943-a51b-7b96caa562fb" providerId="ADAL" clId="{AF94B83A-46F9-4E51-96D8-ED6E71F44AC1}" dt="2025-02-18T16:35:34.035" v="0" actId="47"/>
        <pc:sldMkLst>
          <pc:docMk/>
          <pc:sldMk cId="3465019701" sldId="4261"/>
        </pc:sldMkLst>
      </pc:sldChg>
      <pc:sldChg chg="del">
        <pc:chgData name="Nikita Stott (QNC) SSOT ICB" userId="89bfa7b4-33f2-4943-a51b-7b96caa562fb" providerId="ADAL" clId="{AF94B83A-46F9-4E51-96D8-ED6E71F44AC1}" dt="2025-02-18T16:51:27.232" v="521" actId="47"/>
        <pc:sldMkLst>
          <pc:docMk/>
          <pc:sldMk cId="2890138463" sldId="4265"/>
        </pc:sldMkLst>
      </pc:sldChg>
      <pc:sldChg chg="del">
        <pc:chgData name="Nikita Stott (QNC) SSOT ICB" userId="89bfa7b4-33f2-4943-a51b-7b96caa562fb" providerId="ADAL" clId="{AF94B83A-46F9-4E51-96D8-ED6E71F44AC1}" dt="2025-02-18T16:52:26.727" v="533" actId="47"/>
        <pc:sldMkLst>
          <pc:docMk/>
          <pc:sldMk cId="2899315497" sldId="4266"/>
        </pc:sldMkLst>
      </pc:sldChg>
      <pc:sldChg chg="modSp mod">
        <pc:chgData name="Nikita Stott (QNC) SSOT ICB" userId="89bfa7b4-33f2-4943-a51b-7b96caa562fb" providerId="ADAL" clId="{AF94B83A-46F9-4E51-96D8-ED6E71F44AC1}" dt="2025-02-18T16:52:49.335" v="548" actId="20577"/>
        <pc:sldMkLst>
          <pc:docMk/>
          <pc:sldMk cId="785647040" sldId="4267"/>
        </pc:sldMkLst>
        <pc:spChg chg="mod">
          <ac:chgData name="Nikita Stott (QNC) SSOT ICB" userId="89bfa7b4-33f2-4943-a51b-7b96caa562fb" providerId="ADAL" clId="{AF94B83A-46F9-4E51-96D8-ED6E71F44AC1}" dt="2025-02-18T16:52:49.335" v="548" actId="20577"/>
          <ac:spMkLst>
            <pc:docMk/>
            <pc:sldMk cId="785647040" sldId="4267"/>
            <ac:spMk id="3" creationId="{FB1BC5A0-0ED7-6E12-B1F0-0DCB054433D3}"/>
          </ac:spMkLst>
        </pc:spChg>
      </pc:sldChg>
      <pc:sldChg chg="del">
        <pc:chgData name="Nikita Stott (QNC) SSOT ICB" userId="89bfa7b4-33f2-4943-a51b-7b96caa562fb" providerId="ADAL" clId="{AF94B83A-46F9-4E51-96D8-ED6E71F44AC1}" dt="2025-02-18T16:53:18.187" v="555" actId="47"/>
        <pc:sldMkLst>
          <pc:docMk/>
          <pc:sldMk cId="877042297" sldId="4271"/>
        </pc:sldMkLst>
      </pc:sldChg>
      <pc:sldChg chg="del">
        <pc:chgData name="Nikita Stott (QNC) SSOT ICB" userId="89bfa7b4-33f2-4943-a51b-7b96caa562fb" providerId="ADAL" clId="{AF94B83A-46F9-4E51-96D8-ED6E71F44AC1}" dt="2025-02-18T16:53:59.440" v="564" actId="47"/>
        <pc:sldMkLst>
          <pc:docMk/>
          <pc:sldMk cId="3441460105" sldId="4273"/>
        </pc:sldMkLst>
      </pc:sldChg>
      <pc:sldChg chg="del">
        <pc:chgData name="Nikita Stott (QNC) SSOT ICB" userId="89bfa7b4-33f2-4943-a51b-7b96caa562fb" providerId="ADAL" clId="{AF94B83A-46F9-4E51-96D8-ED6E71F44AC1}" dt="2025-02-18T16:54:01.122" v="565" actId="47"/>
        <pc:sldMkLst>
          <pc:docMk/>
          <pc:sldMk cId="1704764258" sldId="4274"/>
        </pc:sldMkLst>
      </pc:sldChg>
      <pc:sldChg chg="del">
        <pc:chgData name="Nikita Stott (QNC) SSOT ICB" userId="89bfa7b4-33f2-4943-a51b-7b96caa562fb" providerId="ADAL" clId="{AF94B83A-46F9-4E51-96D8-ED6E71F44AC1}" dt="2025-02-18T16:53:58.256" v="563" actId="47"/>
        <pc:sldMkLst>
          <pc:docMk/>
          <pc:sldMk cId="607981879" sldId="4281"/>
        </pc:sldMkLst>
      </pc:sldChg>
      <pc:sldChg chg="del">
        <pc:chgData name="Nikita Stott (QNC) SSOT ICB" userId="89bfa7b4-33f2-4943-a51b-7b96caa562fb" providerId="ADAL" clId="{AF94B83A-46F9-4E51-96D8-ED6E71F44AC1}" dt="2025-02-18T17:01:04.511" v="651" actId="47"/>
        <pc:sldMkLst>
          <pc:docMk/>
          <pc:sldMk cId="4093546233" sldId="4284"/>
        </pc:sldMkLst>
      </pc:sldChg>
      <pc:sldChg chg="addSp delSp modSp add del mod">
        <pc:chgData name="Nikita Stott (QNC) SSOT ICB" userId="89bfa7b4-33f2-4943-a51b-7b96caa562fb" providerId="ADAL" clId="{AF94B83A-46F9-4E51-96D8-ED6E71F44AC1}" dt="2025-02-18T16:36:59.850" v="15" actId="47"/>
        <pc:sldMkLst>
          <pc:docMk/>
          <pc:sldMk cId="1320206704" sldId="4294"/>
        </pc:sldMkLst>
      </pc:sldChg>
      <pc:sldChg chg="addSp delSp modSp add mod ord modAnim">
        <pc:chgData name="Nikita Stott (QNC) SSOT ICB" userId="89bfa7b4-33f2-4943-a51b-7b96caa562fb" providerId="ADAL" clId="{AF94B83A-46F9-4E51-96D8-ED6E71F44AC1}" dt="2025-02-18T16:37:54.624" v="24" actId="1076"/>
        <pc:sldMkLst>
          <pc:docMk/>
          <pc:sldMk cId="4206088185" sldId="4295"/>
        </pc:sldMkLst>
        <pc:picChg chg="add mod">
          <ac:chgData name="Nikita Stott (QNC) SSOT ICB" userId="89bfa7b4-33f2-4943-a51b-7b96caa562fb" providerId="ADAL" clId="{AF94B83A-46F9-4E51-96D8-ED6E71F44AC1}" dt="2025-02-18T16:37:54.624" v="24" actId="1076"/>
          <ac:picMkLst>
            <pc:docMk/>
            <pc:sldMk cId="4206088185" sldId="4295"/>
            <ac:picMk id="5" creationId="{276D8AAC-0A0F-AA89-97C2-159C32A35FB0}"/>
          </ac:picMkLst>
        </pc:picChg>
      </pc:sldChg>
      <pc:sldChg chg="addSp delSp modSp add mod ord delAnim modAnim">
        <pc:chgData name="Nikita Stott (QNC) SSOT ICB" userId="89bfa7b4-33f2-4943-a51b-7b96caa562fb" providerId="ADAL" clId="{AF94B83A-46F9-4E51-96D8-ED6E71F44AC1}" dt="2025-02-18T16:38:31.096" v="33" actId="1076"/>
        <pc:sldMkLst>
          <pc:docMk/>
          <pc:sldMk cId="1697308849" sldId="4296"/>
        </pc:sldMkLst>
        <pc:picChg chg="add mod">
          <ac:chgData name="Nikita Stott (QNC) SSOT ICB" userId="89bfa7b4-33f2-4943-a51b-7b96caa562fb" providerId="ADAL" clId="{AF94B83A-46F9-4E51-96D8-ED6E71F44AC1}" dt="2025-02-18T16:38:31.096" v="33" actId="1076"/>
          <ac:picMkLst>
            <pc:docMk/>
            <pc:sldMk cId="1697308849" sldId="4296"/>
            <ac:picMk id="2" creationId="{E0808D70-9E33-83B9-2845-91D9BA72C948}"/>
          </ac:picMkLst>
        </pc:picChg>
      </pc:sldChg>
      <pc:sldChg chg="addSp delSp modSp add mod ord delAnim">
        <pc:chgData name="Nikita Stott (QNC) SSOT ICB" userId="89bfa7b4-33f2-4943-a51b-7b96caa562fb" providerId="ADAL" clId="{AF94B83A-46F9-4E51-96D8-ED6E71F44AC1}" dt="2025-02-18T16:39:28.178" v="46" actId="1076"/>
        <pc:sldMkLst>
          <pc:docMk/>
          <pc:sldMk cId="113272832" sldId="4297"/>
        </pc:sldMkLst>
        <pc:spChg chg="add mod">
          <ac:chgData name="Nikita Stott (QNC) SSOT ICB" userId="89bfa7b4-33f2-4943-a51b-7b96caa562fb" providerId="ADAL" clId="{AF94B83A-46F9-4E51-96D8-ED6E71F44AC1}" dt="2025-02-18T16:39:28.178" v="46" actId="1076"/>
          <ac:spMkLst>
            <pc:docMk/>
            <pc:sldMk cId="113272832" sldId="4297"/>
            <ac:spMk id="3" creationId="{9ABD3174-C39C-85B1-7FFC-48873CB90FD8}"/>
          </ac:spMkLst>
        </pc:spChg>
      </pc:sldChg>
      <pc:sldChg chg="addSp delSp modSp add mod ord delAnim modAnim">
        <pc:chgData name="Nikita Stott (QNC) SSOT ICB" userId="89bfa7b4-33f2-4943-a51b-7b96caa562fb" providerId="ADAL" clId="{AF94B83A-46F9-4E51-96D8-ED6E71F44AC1}" dt="2025-02-18T16:45:19.022" v="146" actId="1076"/>
        <pc:sldMkLst>
          <pc:docMk/>
          <pc:sldMk cId="708973986" sldId="4298"/>
        </pc:sldMkLst>
        <pc:picChg chg="add mod">
          <ac:chgData name="Nikita Stott (QNC) SSOT ICB" userId="89bfa7b4-33f2-4943-a51b-7b96caa562fb" providerId="ADAL" clId="{AF94B83A-46F9-4E51-96D8-ED6E71F44AC1}" dt="2025-02-18T16:45:19.022" v="146" actId="1076"/>
          <ac:picMkLst>
            <pc:docMk/>
            <pc:sldMk cId="708973986" sldId="4298"/>
            <ac:picMk id="3" creationId="{B4E7749D-BFA5-ADE4-B5DA-0321E9B61A6C}"/>
          </ac:picMkLst>
        </pc:picChg>
      </pc:sldChg>
      <pc:sldChg chg="addSp delSp modSp add mod ord delAnim modAnim">
        <pc:chgData name="Nikita Stott (QNC) SSOT ICB" userId="89bfa7b4-33f2-4943-a51b-7b96caa562fb" providerId="ADAL" clId="{AF94B83A-46F9-4E51-96D8-ED6E71F44AC1}" dt="2025-02-18T16:58:56.359" v="647" actId="1076"/>
        <pc:sldMkLst>
          <pc:docMk/>
          <pc:sldMk cId="2671952937" sldId="4299"/>
        </pc:sldMkLst>
        <pc:picChg chg="add mod">
          <ac:chgData name="Nikita Stott (QNC) SSOT ICB" userId="89bfa7b4-33f2-4943-a51b-7b96caa562fb" providerId="ADAL" clId="{AF94B83A-46F9-4E51-96D8-ED6E71F44AC1}" dt="2025-02-18T16:58:56.359" v="647" actId="1076"/>
          <ac:picMkLst>
            <pc:docMk/>
            <pc:sldMk cId="2671952937" sldId="4299"/>
            <ac:picMk id="2" creationId="{9AC848AF-01CC-76EB-7D28-22CCC92B384D}"/>
          </ac:picMkLst>
        </pc:picChg>
      </pc:sldChg>
      <pc:sldChg chg="modSp add del mod">
        <pc:chgData name="Nikita Stott (QNC) SSOT ICB" userId="89bfa7b4-33f2-4943-a51b-7b96caa562fb" providerId="ADAL" clId="{AF94B83A-46F9-4E51-96D8-ED6E71F44AC1}" dt="2025-02-18T16:49:46.397" v="384" actId="47"/>
        <pc:sldMkLst>
          <pc:docMk/>
          <pc:sldMk cId="1298658849" sldId="4300"/>
        </pc:sldMkLst>
      </pc:sldChg>
      <pc:sldChg chg="modSp add mod">
        <pc:chgData name="Nikita Stott (QNC) SSOT ICB" userId="89bfa7b4-33f2-4943-a51b-7b96caa562fb" providerId="ADAL" clId="{AF94B83A-46F9-4E51-96D8-ED6E71F44AC1}" dt="2025-02-18T16:47:44.568" v="180" actId="20577"/>
        <pc:sldMkLst>
          <pc:docMk/>
          <pc:sldMk cId="4267076917" sldId="4301"/>
        </pc:sldMkLst>
        <pc:spChg chg="mod">
          <ac:chgData name="Nikita Stott (QNC) SSOT ICB" userId="89bfa7b4-33f2-4943-a51b-7b96caa562fb" providerId="ADAL" clId="{AF94B83A-46F9-4E51-96D8-ED6E71F44AC1}" dt="2025-02-18T16:47:44.568" v="180" actId="20577"/>
          <ac:spMkLst>
            <pc:docMk/>
            <pc:sldMk cId="4267076917" sldId="4301"/>
            <ac:spMk id="2" creationId="{3DBF9FCC-8E4C-41FE-B7B3-F88CC2B27E01}"/>
          </ac:spMkLst>
        </pc:spChg>
      </pc:sldChg>
      <pc:sldChg chg="modSp add mod">
        <pc:chgData name="Nikita Stott (QNC) SSOT ICB" userId="89bfa7b4-33f2-4943-a51b-7b96caa562fb" providerId="ADAL" clId="{AF94B83A-46F9-4E51-96D8-ED6E71F44AC1}" dt="2025-02-18T16:48:06.665" v="230" actId="20577"/>
        <pc:sldMkLst>
          <pc:docMk/>
          <pc:sldMk cId="636534345" sldId="4302"/>
        </pc:sldMkLst>
        <pc:spChg chg="mod">
          <ac:chgData name="Nikita Stott (QNC) SSOT ICB" userId="89bfa7b4-33f2-4943-a51b-7b96caa562fb" providerId="ADAL" clId="{AF94B83A-46F9-4E51-96D8-ED6E71F44AC1}" dt="2025-02-18T16:48:06.665" v="230" actId="20577"/>
          <ac:spMkLst>
            <pc:docMk/>
            <pc:sldMk cId="636534345" sldId="4302"/>
            <ac:spMk id="2" creationId="{BB02B9B0-AE2D-4612-A733-21855E1FA65A}"/>
          </ac:spMkLst>
        </pc:spChg>
      </pc:sldChg>
      <pc:sldChg chg="modSp add mod">
        <pc:chgData name="Nikita Stott (QNC) SSOT ICB" userId="89bfa7b4-33f2-4943-a51b-7b96caa562fb" providerId="ADAL" clId="{AF94B83A-46F9-4E51-96D8-ED6E71F44AC1}" dt="2025-02-18T16:48:14.089" v="252" actId="20577"/>
        <pc:sldMkLst>
          <pc:docMk/>
          <pc:sldMk cId="2597388999" sldId="4303"/>
        </pc:sldMkLst>
        <pc:spChg chg="mod">
          <ac:chgData name="Nikita Stott (QNC) SSOT ICB" userId="89bfa7b4-33f2-4943-a51b-7b96caa562fb" providerId="ADAL" clId="{AF94B83A-46F9-4E51-96D8-ED6E71F44AC1}" dt="2025-02-18T16:48:14.089" v="252" actId="20577"/>
          <ac:spMkLst>
            <pc:docMk/>
            <pc:sldMk cId="2597388999" sldId="4303"/>
            <ac:spMk id="2" creationId="{AE6DEF08-1F3E-4AC5-82C1-6A80A4495DC5}"/>
          </ac:spMkLst>
        </pc:spChg>
        <pc:spChg chg="mod">
          <ac:chgData name="Nikita Stott (QNC) SSOT ICB" userId="89bfa7b4-33f2-4943-a51b-7b96caa562fb" providerId="ADAL" clId="{AF94B83A-46F9-4E51-96D8-ED6E71F44AC1}" dt="2025-02-18T16:46:55.316" v="156" actId="27636"/>
          <ac:spMkLst>
            <pc:docMk/>
            <pc:sldMk cId="2597388999" sldId="4303"/>
            <ac:spMk id="3" creationId="{2BDBC65C-1291-4169-9D65-142ECA6A6F88}"/>
          </ac:spMkLst>
        </pc:spChg>
      </pc:sldChg>
      <pc:sldChg chg="modSp add mod">
        <pc:chgData name="Nikita Stott (QNC) SSOT ICB" userId="89bfa7b4-33f2-4943-a51b-7b96caa562fb" providerId="ADAL" clId="{AF94B83A-46F9-4E51-96D8-ED6E71F44AC1}" dt="2025-02-18T16:48:22.547" v="281" actId="20577"/>
        <pc:sldMkLst>
          <pc:docMk/>
          <pc:sldMk cId="111093629" sldId="4304"/>
        </pc:sldMkLst>
        <pc:spChg chg="mod">
          <ac:chgData name="Nikita Stott (QNC) SSOT ICB" userId="89bfa7b4-33f2-4943-a51b-7b96caa562fb" providerId="ADAL" clId="{AF94B83A-46F9-4E51-96D8-ED6E71F44AC1}" dt="2025-02-18T16:48:22.547" v="281" actId="20577"/>
          <ac:spMkLst>
            <pc:docMk/>
            <pc:sldMk cId="111093629" sldId="4304"/>
            <ac:spMk id="2" creationId="{A0C6D4E8-DCC4-46A3-8061-4E8975601C7A}"/>
          </ac:spMkLst>
        </pc:spChg>
      </pc:sldChg>
      <pc:sldChg chg="modSp add mod">
        <pc:chgData name="Nikita Stott (QNC) SSOT ICB" userId="89bfa7b4-33f2-4943-a51b-7b96caa562fb" providerId="ADAL" clId="{AF94B83A-46F9-4E51-96D8-ED6E71F44AC1}" dt="2025-02-18T16:48:37.285" v="325" actId="20577"/>
        <pc:sldMkLst>
          <pc:docMk/>
          <pc:sldMk cId="1961137445" sldId="4305"/>
        </pc:sldMkLst>
        <pc:spChg chg="mod">
          <ac:chgData name="Nikita Stott (QNC) SSOT ICB" userId="89bfa7b4-33f2-4943-a51b-7b96caa562fb" providerId="ADAL" clId="{AF94B83A-46F9-4E51-96D8-ED6E71F44AC1}" dt="2025-02-18T16:48:37.285" v="325" actId="20577"/>
          <ac:spMkLst>
            <pc:docMk/>
            <pc:sldMk cId="1961137445" sldId="4305"/>
            <ac:spMk id="2" creationId="{C0F83276-A19E-40CE-A4CF-F2F74515ECD3}"/>
          </ac:spMkLst>
        </pc:spChg>
      </pc:sldChg>
      <pc:sldChg chg="modSp add mod">
        <pc:chgData name="Nikita Stott (QNC) SSOT ICB" userId="89bfa7b4-33f2-4943-a51b-7b96caa562fb" providerId="ADAL" clId="{AF94B83A-46F9-4E51-96D8-ED6E71F44AC1}" dt="2025-02-18T16:48:47.590" v="365" actId="20577"/>
        <pc:sldMkLst>
          <pc:docMk/>
          <pc:sldMk cId="2870389709" sldId="4306"/>
        </pc:sldMkLst>
        <pc:spChg chg="mod">
          <ac:chgData name="Nikita Stott (QNC) SSOT ICB" userId="89bfa7b4-33f2-4943-a51b-7b96caa562fb" providerId="ADAL" clId="{AF94B83A-46F9-4E51-96D8-ED6E71F44AC1}" dt="2025-02-18T16:48:47.590" v="365" actId="20577"/>
          <ac:spMkLst>
            <pc:docMk/>
            <pc:sldMk cId="2870389709" sldId="4306"/>
            <ac:spMk id="2" creationId="{50B05AD8-77DB-4367-89F1-7A4AFB6F9D43}"/>
          </ac:spMkLst>
        </pc:spChg>
        <pc:spChg chg="mod">
          <ac:chgData name="Nikita Stott (QNC) SSOT ICB" userId="89bfa7b4-33f2-4943-a51b-7b96caa562fb" providerId="ADAL" clId="{AF94B83A-46F9-4E51-96D8-ED6E71F44AC1}" dt="2025-02-18T16:46:55.325" v="157" actId="27636"/>
          <ac:spMkLst>
            <pc:docMk/>
            <pc:sldMk cId="2870389709" sldId="4306"/>
            <ac:spMk id="3" creationId="{05B9B162-1065-4775-9270-F52B742A2F92}"/>
          </ac:spMkLst>
        </pc:spChg>
      </pc:sldChg>
      <pc:sldChg chg="modSp add mod">
        <pc:chgData name="Nikita Stott (QNC) SSOT ICB" userId="89bfa7b4-33f2-4943-a51b-7b96caa562fb" providerId="ADAL" clId="{AF94B83A-46F9-4E51-96D8-ED6E71F44AC1}" dt="2025-02-18T16:48:54.273" v="377" actId="20577"/>
        <pc:sldMkLst>
          <pc:docMk/>
          <pc:sldMk cId="980060009" sldId="4307"/>
        </pc:sldMkLst>
        <pc:spChg chg="mod">
          <ac:chgData name="Nikita Stott (QNC) SSOT ICB" userId="89bfa7b4-33f2-4943-a51b-7b96caa562fb" providerId="ADAL" clId="{AF94B83A-46F9-4E51-96D8-ED6E71F44AC1}" dt="2025-02-18T16:48:54.273" v="377" actId="20577"/>
          <ac:spMkLst>
            <pc:docMk/>
            <pc:sldMk cId="980060009" sldId="4307"/>
            <ac:spMk id="2" creationId="{72D9DA2C-CCA0-4EC5-B1C3-CCE410FE626B}"/>
          </ac:spMkLst>
        </pc:spChg>
      </pc:sldChg>
      <pc:sldChg chg="addSp delSp modSp add mod ord delAnim modAnim">
        <pc:chgData name="Nikita Stott (QNC) SSOT ICB" userId="89bfa7b4-33f2-4943-a51b-7b96caa562fb" providerId="ADAL" clId="{AF94B83A-46F9-4E51-96D8-ED6E71F44AC1}" dt="2025-02-18T16:59:01.682" v="649" actId="1076"/>
        <pc:sldMkLst>
          <pc:docMk/>
          <pc:sldMk cId="1469346203" sldId="4308"/>
        </pc:sldMkLst>
        <pc:picChg chg="add mod">
          <ac:chgData name="Nikita Stott (QNC) SSOT ICB" userId="89bfa7b4-33f2-4943-a51b-7b96caa562fb" providerId="ADAL" clId="{AF94B83A-46F9-4E51-96D8-ED6E71F44AC1}" dt="2025-02-18T16:59:01.682" v="649" actId="1076"/>
          <ac:picMkLst>
            <pc:docMk/>
            <pc:sldMk cId="1469346203" sldId="4308"/>
            <ac:picMk id="3" creationId="{7B8860FD-06EF-119F-AEC5-6DF7EEB39F17}"/>
          </ac:picMkLst>
        </pc:picChg>
      </pc:sldChg>
      <pc:sldChg chg="modSp add mod ord">
        <pc:chgData name="Nikita Stott (QNC) SSOT ICB" userId="89bfa7b4-33f2-4943-a51b-7b96caa562fb" providerId="ADAL" clId="{AF94B83A-46F9-4E51-96D8-ED6E71F44AC1}" dt="2025-02-18T16:50:20.179" v="514" actId="20577"/>
        <pc:sldMkLst>
          <pc:docMk/>
          <pc:sldMk cId="2491120253" sldId="4309"/>
        </pc:sldMkLst>
        <pc:spChg chg="mod">
          <ac:chgData name="Nikita Stott (QNC) SSOT ICB" userId="89bfa7b4-33f2-4943-a51b-7b96caa562fb" providerId="ADAL" clId="{AF94B83A-46F9-4E51-96D8-ED6E71F44AC1}" dt="2025-02-18T16:50:15.992" v="502" actId="313"/>
          <ac:spMkLst>
            <pc:docMk/>
            <pc:sldMk cId="2491120253" sldId="4309"/>
            <ac:spMk id="2" creationId="{31A70100-159C-457F-7E6D-B6DE8ACD9166}"/>
          </ac:spMkLst>
        </pc:spChg>
        <pc:spChg chg="mod">
          <ac:chgData name="Nikita Stott (QNC) SSOT ICB" userId="89bfa7b4-33f2-4943-a51b-7b96caa562fb" providerId="ADAL" clId="{AF94B83A-46F9-4E51-96D8-ED6E71F44AC1}" dt="2025-02-18T16:50:20.179" v="514" actId="20577"/>
          <ac:spMkLst>
            <pc:docMk/>
            <pc:sldMk cId="2491120253" sldId="4309"/>
            <ac:spMk id="3" creationId="{97CEFD86-9BC3-6E13-FBBD-AE78A9E7733D}"/>
          </ac:spMkLst>
        </pc:spChg>
      </pc:sldChg>
      <pc:sldChg chg="addSp delSp modSp add mod ord delAnim modAnim">
        <pc:chgData name="Nikita Stott (QNC) SSOT ICB" userId="89bfa7b4-33f2-4943-a51b-7b96caa562fb" providerId="ADAL" clId="{AF94B83A-46F9-4E51-96D8-ED6E71F44AC1}" dt="2025-02-18T16:52:04.745" v="531" actId="1076"/>
        <pc:sldMkLst>
          <pc:docMk/>
          <pc:sldMk cId="2049265106" sldId="4310"/>
        </pc:sldMkLst>
        <pc:picChg chg="add mod">
          <ac:chgData name="Nikita Stott (QNC) SSOT ICB" userId="89bfa7b4-33f2-4943-a51b-7b96caa562fb" providerId="ADAL" clId="{AF94B83A-46F9-4E51-96D8-ED6E71F44AC1}" dt="2025-02-18T16:52:04.745" v="531" actId="1076"/>
          <ac:picMkLst>
            <pc:docMk/>
            <pc:sldMk cId="2049265106" sldId="4310"/>
            <ac:picMk id="2" creationId="{6DB82C54-AB71-6C6F-8734-61C1C1E7B77F}"/>
          </ac:picMkLst>
        </pc:picChg>
      </pc:sldChg>
      <pc:sldChg chg="addSp delSp modSp add mod ord delAnim modAnim">
        <pc:chgData name="Nikita Stott (QNC) SSOT ICB" userId="89bfa7b4-33f2-4943-a51b-7b96caa562fb" providerId="ADAL" clId="{AF94B83A-46F9-4E51-96D8-ED6E71F44AC1}" dt="2025-02-18T16:53:12.750" v="554" actId="1076"/>
        <pc:sldMkLst>
          <pc:docMk/>
          <pc:sldMk cId="3643753406" sldId="4311"/>
        </pc:sldMkLst>
        <pc:picChg chg="add mod">
          <ac:chgData name="Nikita Stott (QNC) SSOT ICB" userId="89bfa7b4-33f2-4943-a51b-7b96caa562fb" providerId="ADAL" clId="{AF94B83A-46F9-4E51-96D8-ED6E71F44AC1}" dt="2025-02-18T16:53:12.750" v="554" actId="1076"/>
          <ac:picMkLst>
            <pc:docMk/>
            <pc:sldMk cId="3643753406" sldId="4311"/>
            <ac:picMk id="3" creationId="{B8763604-95C0-FBD4-4DCB-0C6D6A827922}"/>
          </ac:picMkLst>
        </pc:picChg>
      </pc:sldChg>
      <pc:sldChg chg="addSp delSp modSp add mod ord delAnim modAnim">
        <pc:chgData name="Nikita Stott (QNC) SSOT ICB" userId="89bfa7b4-33f2-4943-a51b-7b96caa562fb" providerId="ADAL" clId="{AF94B83A-46F9-4E51-96D8-ED6E71F44AC1}" dt="2025-02-18T16:53:44.036" v="562" actId="1076"/>
        <pc:sldMkLst>
          <pc:docMk/>
          <pc:sldMk cId="3682205195" sldId="4312"/>
        </pc:sldMkLst>
        <pc:picChg chg="add mod">
          <ac:chgData name="Nikita Stott (QNC) SSOT ICB" userId="89bfa7b4-33f2-4943-a51b-7b96caa562fb" providerId="ADAL" clId="{AF94B83A-46F9-4E51-96D8-ED6E71F44AC1}" dt="2025-02-18T16:53:44.036" v="562" actId="1076"/>
          <ac:picMkLst>
            <pc:docMk/>
            <pc:sldMk cId="3682205195" sldId="4312"/>
            <ac:picMk id="2" creationId="{DEFD09CC-D381-E539-4C9F-57741B852019}"/>
          </ac:picMkLst>
        </pc:picChg>
      </pc:sldChg>
      <pc:sldChg chg="addSp delSp modSp add mod ord delAnim modAnim">
        <pc:chgData name="Nikita Stott (QNC) SSOT ICB" userId="89bfa7b4-33f2-4943-a51b-7b96caa562fb" providerId="ADAL" clId="{AF94B83A-46F9-4E51-96D8-ED6E71F44AC1}" dt="2025-02-18T16:54:38.066" v="572" actId="1076"/>
        <pc:sldMkLst>
          <pc:docMk/>
          <pc:sldMk cId="3078284237" sldId="4313"/>
        </pc:sldMkLst>
        <pc:picChg chg="add mod">
          <ac:chgData name="Nikita Stott (QNC) SSOT ICB" userId="89bfa7b4-33f2-4943-a51b-7b96caa562fb" providerId="ADAL" clId="{AF94B83A-46F9-4E51-96D8-ED6E71F44AC1}" dt="2025-02-18T16:54:38.066" v="572" actId="1076"/>
          <ac:picMkLst>
            <pc:docMk/>
            <pc:sldMk cId="3078284237" sldId="4313"/>
            <ac:picMk id="3" creationId="{DC988F56-79E4-B96B-3B3C-A542D917D9C7}"/>
          </ac:picMkLst>
        </pc:picChg>
      </pc:sldChg>
      <pc:sldChg chg="addSp delSp modSp add mod ord delAnim modAnim">
        <pc:chgData name="Nikita Stott (QNC) SSOT ICB" userId="89bfa7b4-33f2-4943-a51b-7b96caa562fb" providerId="ADAL" clId="{AF94B83A-46F9-4E51-96D8-ED6E71F44AC1}" dt="2025-02-18T16:55:09.727" v="579" actId="1076"/>
        <pc:sldMkLst>
          <pc:docMk/>
          <pc:sldMk cId="491447367" sldId="4314"/>
        </pc:sldMkLst>
        <pc:picChg chg="add mod">
          <ac:chgData name="Nikita Stott (QNC) SSOT ICB" userId="89bfa7b4-33f2-4943-a51b-7b96caa562fb" providerId="ADAL" clId="{AF94B83A-46F9-4E51-96D8-ED6E71F44AC1}" dt="2025-02-18T16:55:09.727" v="579" actId="1076"/>
          <ac:picMkLst>
            <pc:docMk/>
            <pc:sldMk cId="491447367" sldId="4314"/>
            <ac:picMk id="2" creationId="{C11461A0-F459-4F39-C962-684B48B11A48}"/>
          </ac:picMkLst>
        </pc:picChg>
      </pc:sldChg>
      <pc:sldChg chg="addSp delSp modSp add mod ord delAnim modAnim">
        <pc:chgData name="Nikita Stott (QNC) SSOT ICB" userId="89bfa7b4-33f2-4943-a51b-7b96caa562fb" providerId="ADAL" clId="{AF94B83A-46F9-4E51-96D8-ED6E71F44AC1}" dt="2025-02-18T16:56:05.207" v="590" actId="1076"/>
        <pc:sldMkLst>
          <pc:docMk/>
          <pc:sldMk cId="1876087496" sldId="4315"/>
        </pc:sldMkLst>
        <pc:picChg chg="add mod">
          <ac:chgData name="Nikita Stott (QNC) SSOT ICB" userId="89bfa7b4-33f2-4943-a51b-7b96caa562fb" providerId="ADAL" clId="{AF94B83A-46F9-4E51-96D8-ED6E71F44AC1}" dt="2025-02-18T16:56:05.207" v="590" actId="1076"/>
          <ac:picMkLst>
            <pc:docMk/>
            <pc:sldMk cId="1876087496" sldId="4315"/>
            <ac:picMk id="3" creationId="{44135849-3B34-4B07-27D0-1851C4F52953}"/>
          </ac:picMkLst>
        </pc:picChg>
      </pc:sldChg>
      <pc:sldChg chg="addSp delSp modSp add mod ord delAnim modAnim">
        <pc:chgData name="Nikita Stott (QNC) SSOT ICB" userId="89bfa7b4-33f2-4943-a51b-7b96caa562fb" providerId="ADAL" clId="{AF94B83A-46F9-4E51-96D8-ED6E71F44AC1}" dt="2025-02-18T16:56:44.889" v="600" actId="1076"/>
        <pc:sldMkLst>
          <pc:docMk/>
          <pc:sldMk cId="2834688732" sldId="4316"/>
        </pc:sldMkLst>
        <pc:picChg chg="add mod">
          <ac:chgData name="Nikita Stott (QNC) SSOT ICB" userId="89bfa7b4-33f2-4943-a51b-7b96caa562fb" providerId="ADAL" clId="{AF94B83A-46F9-4E51-96D8-ED6E71F44AC1}" dt="2025-02-18T16:56:44.889" v="600" actId="1076"/>
          <ac:picMkLst>
            <pc:docMk/>
            <pc:sldMk cId="2834688732" sldId="4316"/>
            <ac:picMk id="2" creationId="{D5DAC25C-EA49-B400-A7FA-BDAC4413276B}"/>
          </ac:picMkLst>
        </pc:picChg>
      </pc:sldChg>
      <pc:sldChg chg="addSp delSp modSp add mod ord delAnim modAnim">
        <pc:chgData name="Nikita Stott (QNC) SSOT ICB" userId="89bfa7b4-33f2-4943-a51b-7b96caa562fb" providerId="ADAL" clId="{AF94B83A-46F9-4E51-96D8-ED6E71F44AC1}" dt="2025-02-18T16:57:12.529" v="607" actId="1076"/>
        <pc:sldMkLst>
          <pc:docMk/>
          <pc:sldMk cId="817671743" sldId="4317"/>
        </pc:sldMkLst>
        <pc:picChg chg="add mod">
          <ac:chgData name="Nikita Stott (QNC) SSOT ICB" userId="89bfa7b4-33f2-4943-a51b-7b96caa562fb" providerId="ADAL" clId="{AF94B83A-46F9-4E51-96D8-ED6E71F44AC1}" dt="2025-02-18T16:57:12.529" v="607" actId="1076"/>
          <ac:picMkLst>
            <pc:docMk/>
            <pc:sldMk cId="817671743" sldId="4317"/>
            <ac:picMk id="3" creationId="{2F694BAC-7F43-2515-DDE7-D085A368D8C4}"/>
          </ac:picMkLst>
        </pc:picChg>
      </pc:sldChg>
      <pc:sldChg chg="addSp delSp modSp add mod ord delAnim modAnim">
        <pc:chgData name="Nikita Stott (QNC) SSOT ICB" userId="89bfa7b4-33f2-4943-a51b-7b96caa562fb" providerId="ADAL" clId="{AF94B83A-46F9-4E51-96D8-ED6E71F44AC1}" dt="2025-02-18T16:57:50.250" v="614" actId="1076"/>
        <pc:sldMkLst>
          <pc:docMk/>
          <pc:sldMk cId="1204280300" sldId="4318"/>
        </pc:sldMkLst>
        <pc:picChg chg="add mod">
          <ac:chgData name="Nikita Stott (QNC) SSOT ICB" userId="89bfa7b4-33f2-4943-a51b-7b96caa562fb" providerId="ADAL" clId="{AF94B83A-46F9-4E51-96D8-ED6E71F44AC1}" dt="2025-02-18T16:57:50.250" v="614" actId="1076"/>
          <ac:picMkLst>
            <pc:docMk/>
            <pc:sldMk cId="1204280300" sldId="4318"/>
            <ac:picMk id="2" creationId="{B6AB653A-88FD-A6AE-D3A5-CCE5D97249EF}"/>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ns.xnsht.nhs.uk\shares\shared\H&amp;S\Head%20of%20POST\learning%20from%20experience\SPC%20chart%20for%20LF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ns.xnsht.nhs.uk\shares\shared\H&amp;S\Head%20of%20POST\learning%20from%20experience\SPC%20chart%20for%20LF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Incidents reported Jul 22 - Jun 24</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none"/>
          </c:marker>
          <c:cat>
            <c:numRef>
              <c:f>Incident!$A$8:$A$31</c:f>
              <c:numCache>
                <c:formatCode>mmm\-yy</c:formatCode>
                <c:ptCount val="24"/>
                <c:pt idx="0">
                  <c:v>44743</c:v>
                </c:pt>
                <c:pt idx="1">
                  <c:v>44774</c:v>
                </c:pt>
                <c:pt idx="2">
                  <c:v>44805</c:v>
                </c:pt>
                <c:pt idx="3">
                  <c:v>44835</c:v>
                </c:pt>
                <c:pt idx="4">
                  <c:v>44866</c:v>
                </c:pt>
                <c:pt idx="5">
                  <c:v>44896</c:v>
                </c:pt>
                <c:pt idx="6">
                  <c:v>44927</c:v>
                </c:pt>
                <c:pt idx="7">
                  <c:v>44958</c:v>
                </c:pt>
                <c:pt idx="8">
                  <c:v>44986</c:v>
                </c:pt>
                <c:pt idx="9">
                  <c:v>45017</c:v>
                </c:pt>
                <c:pt idx="10">
                  <c:v>45047</c:v>
                </c:pt>
                <c:pt idx="11">
                  <c:v>45078</c:v>
                </c:pt>
                <c:pt idx="12">
                  <c:v>45108</c:v>
                </c:pt>
                <c:pt idx="13">
                  <c:v>45139</c:v>
                </c:pt>
                <c:pt idx="14">
                  <c:v>45170</c:v>
                </c:pt>
                <c:pt idx="15">
                  <c:v>45200</c:v>
                </c:pt>
                <c:pt idx="16">
                  <c:v>45231</c:v>
                </c:pt>
                <c:pt idx="17">
                  <c:v>45261</c:v>
                </c:pt>
                <c:pt idx="18">
                  <c:v>45292</c:v>
                </c:pt>
                <c:pt idx="19">
                  <c:v>45323</c:v>
                </c:pt>
                <c:pt idx="20">
                  <c:v>45352</c:v>
                </c:pt>
                <c:pt idx="21">
                  <c:v>45383</c:v>
                </c:pt>
                <c:pt idx="22">
                  <c:v>45413</c:v>
                </c:pt>
                <c:pt idx="23">
                  <c:v>45444</c:v>
                </c:pt>
              </c:numCache>
            </c:numRef>
          </c:cat>
          <c:val>
            <c:numRef>
              <c:f>Incident!$B$8:$B$31</c:f>
              <c:numCache>
                <c:formatCode>General</c:formatCode>
                <c:ptCount val="24"/>
                <c:pt idx="0">
                  <c:v>444</c:v>
                </c:pt>
                <c:pt idx="1">
                  <c:v>432</c:v>
                </c:pt>
                <c:pt idx="2">
                  <c:v>449</c:v>
                </c:pt>
                <c:pt idx="3">
                  <c:v>391</c:v>
                </c:pt>
                <c:pt idx="4">
                  <c:v>493</c:v>
                </c:pt>
                <c:pt idx="5">
                  <c:v>411</c:v>
                </c:pt>
                <c:pt idx="6">
                  <c:v>509</c:v>
                </c:pt>
                <c:pt idx="7">
                  <c:v>502</c:v>
                </c:pt>
                <c:pt idx="8">
                  <c:v>447</c:v>
                </c:pt>
                <c:pt idx="9">
                  <c:v>498</c:v>
                </c:pt>
                <c:pt idx="10">
                  <c:v>499</c:v>
                </c:pt>
                <c:pt idx="11">
                  <c:v>521</c:v>
                </c:pt>
                <c:pt idx="12">
                  <c:v>409</c:v>
                </c:pt>
                <c:pt idx="13">
                  <c:v>412</c:v>
                </c:pt>
                <c:pt idx="14">
                  <c:v>415</c:v>
                </c:pt>
                <c:pt idx="15">
                  <c:v>353</c:v>
                </c:pt>
                <c:pt idx="16">
                  <c:v>427</c:v>
                </c:pt>
                <c:pt idx="17">
                  <c:v>322</c:v>
                </c:pt>
                <c:pt idx="18">
                  <c:v>489</c:v>
                </c:pt>
                <c:pt idx="19">
                  <c:v>462</c:v>
                </c:pt>
                <c:pt idx="20">
                  <c:v>569</c:v>
                </c:pt>
                <c:pt idx="21">
                  <c:v>547</c:v>
                </c:pt>
                <c:pt idx="22">
                  <c:v>475</c:v>
                </c:pt>
                <c:pt idx="23">
                  <c:v>429</c:v>
                </c:pt>
              </c:numCache>
            </c:numRef>
          </c:val>
          <c:smooth val="0"/>
          <c:extLst>
            <c:ext xmlns:c16="http://schemas.microsoft.com/office/drawing/2014/chart" uri="{C3380CC4-5D6E-409C-BE32-E72D297353CC}">
              <c16:uniqueId val="{00000000-EB68-41E5-8C8A-60FAB68D69AE}"/>
            </c:ext>
          </c:extLst>
        </c:ser>
        <c:ser>
          <c:idx val="1"/>
          <c:order val="1"/>
          <c:spPr>
            <a:ln w="28575" cap="rnd">
              <a:solidFill>
                <a:schemeClr val="accent2"/>
              </a:solidFill>
              <a:round/>
            </a:ln>
            <a:effectLst/>
          </c:spPr>
          <c:marker>
            <c:symbol val="none"/>
          </c:marker>
          <c:cat>
            <c:numRef>
              <c:f>Incident!$A$8:$A$31</c:f>
              <c:numCache>
                <c:formatCode>mmm\-yy</c:formatCode>
                <c:ptCount val="24"/>
                <c:pt idx="0">
                  <c:v>44743</c:v>
                </c:pt>
                <c:pt idx="1">
                  <c:v>44774</c:v>
                </c:pt>
                <c:pt idx="2">
                  <c:v>44805</c:v>
                </c:pt>
                <c:pt idx="3">
                  <c:v>44835</c:v>
                </c:pt>
                <c:pt idx="4">
                  <c:v>44866</c:v>
                </c:pt>
                <c:pt idx="5">
                  <c:v>44896</c:v>
                </c:pt>
                <c:pt idx="6">
                  <c:v>44927</c:v>
                </c:pt>
                <c:pt idx="7">
                  <c:v>44958</c:v>
                </c:pt>
                <c:pt idx="8">
                  <c:v>44986</c:v>
                </c:pt>
                <c:pt idx="9">
                  <c:v>45017</c:v>
                </c:pt>
                <c:pt idx="10">
                  <c:v>45047</c:v>
                </c:pt>
                <c:pt idx="11">
                  <c:v>45078</c:v>
                </c:pt>
                <c:pt idx="12">
                  <c:v>45108</c:v>
                </c:pt>
                <c:pt idx="13">
                  <c:v>45139</c:v>
                </c:pt>
                <c:pt idx="14">
                  <c:v>45170</c:v>
                </c:pt>
                <c:pt idx="15">
                  <c:v>45200</c:v>
                </c:pt>
                <c:pt idx="16">
                  <c:v>45231</c:v>
                </c:pt>
                <c:pt idx="17">
                  <c:v>45261</c:v>
                </c:pt>
                <c:pt idx="18">
                  <c:v>45292</c:v>
                </c:pt>
                <c:pt idx="19">
                  <c:v>45323</c:v>
                </c:pt>
                <c:pt idx="20">
                  <c:v>45352</c:v>
                </c:pt>
                <c:pt idx="21">
                  <c:v>45383</c:v>
                </c:pt>
                <c:pt idx="22">
                  <c:v>45413</c:v>
                </c:pt>
                <c:pt idx="23">
                  <c:v>45444</c:v>
                </c:pt>
              </c:numCache>
            </c:numRef>
          </c:cat>
          <c:val>
            <c:numRef>
              <c:f>Incident!$C$8:$C$31</c:f>
              <c:numCache>
                <c:formatCode>General</c:formatCode>
                <c:ptCount val="24"/>
                <c:pt idx="0">
                  <c:v>456.1904761904762</c:v>
                </c:pt>
                <c:pt idx="1">
                  <c:v>456.1904761904762</c:v>
                </c:pt>
                <c:pt idx="2">
                  <c:v>456.1904761904762</c:v>
                </c:pt>
                <c:pt idx="3">
                  <c:v>456.1904761904762</c:v>
                </c:pt>
                <c:pt idx="4">
                  <c:v>456.1904761904762</c:v>
                </c:pt>
                <c:pt idx="5">
                  <c:v>456.1904761904762</c:v>
                </c:pt>
                <c:pt idx="6">
                  <c:v>456.1904761904762</c:v>
                </c:pt>
                <c:pt idx="7">
                  <c:v>456.1904761904762</c:v>
                </c:pt>
                <c:pt idx="8">
                  <c:v>456.1904761904762</c:v>
                </c:pt>
                <c:pt idx="9">
                  <c:v>456.1904761904762</c:v>
                </c:pt>
                <c:pt idx="10">
                  <c:v>456.1904761904762</c:v>
                </c:pt>
                <c:pt idx="11">
                  <c:v>456.1904761904762</c:v>
                </c:pt>
                <c:pt idx="12">
                  <c:v>456.1904761904762</c:v>
                </c:pt>
                <c:pt idx="13">
                  <c:v>456.1904761904762</c:v>
                </c:pt>
                <c:pt idx="14">
                  <c:v>456.1904761904762</c:v>
                </c:pt>
                <c:pt idx="15">
                  <c:v>456.1904761904762</c:v>
                </c:pt>
                <c:pt idx="16">
                  <c:v>456.1904761904762</c:v>
                </c:pt>
                <c:pt idx="17">
                  <c:v>456.1904761904762</c:v>
                </c:pt>
                <c:pt idx="18">
                  <c:v>456.1904761904762</c:v>
                </c:pt>
                <c:pt idx="19">
                  <c:v>456.1904761904762</c:v>
                </c:pt>
                <c:pt idx="20">
                  <c:v>456.1904761904762</c:v>
                </c:pt>
                <c:pt idx="21">
                  <c:v>456.1904761904762</c:v>
                </c:pt>
                <c:pt idx="22">
                  <c:v>456.1904761904762</c:v>
                </c:pt>
                <c:pt idx="23">
                  <c:v>456.1904761904762</c:v>
                </c:pt>
              </c:numCache>
            </c:numRef>
          </c:val>
          <c:smooth val="0"/>
          <c:extLst>
            <c:ext xmlns:c16="http://schemas.microsoft.com/office/drawing/2014/chart" uri="{C3380CC4-5D6E-409C-BE32-E72D297353CC}">
              <c16:uniqueId val="{00000001-EB68-41E5-8C8A-60FAB68D69AE}"/>
            </c:ext>
          </c:extLst>
        </c:ser>
        <c:ser>
          <c:idx val="2"/>
          <c:order val="2"/>
          <c:spPr>
            <a:ln w="28575" cap="rnd">
              <a:solidFill>
                <a:schemeClr val="accent3"/>
              </a:solidFill>
              <a:round/>
            </a:ln>
            <a:effectLst/>
          </c:spPr>
          <c:marker>
            <c:symbol val="none"/>
          </c:marker>
          <c:cat>
            <c:numRef>
              <c:f>Incident!$A$8:$A$31</c:f>
              <c:numCache>
                <c:formatCode>mmm\-yy</c:formatCode>
                <c:ptCount val="24"/>
                <c:pt idx="0">
                  <c:v>44743</c:v>
                </c:pt>
                <c:pt idx="1">
                  <c:v>44774</c:v>
                </c:pt>
                <c:pt idx="2">
                  <c:v>44805</c:v>
                </c:pt>
                <c:pt idx="3">
                  <c:v>44835</c:v>
                </c:pt>
                <c:pt idx="4">
                  <c:v>44866</c:v>
                </c:pt>
                <c:pt idx="5">
                  <c:v>44896</c:v>
                </c:pt>
                <c:pt idx="6">
                  <c:v>44927</c:v>
                </c:pt>
                <c:pt idx="7">
                  <c:v>44958</c:v>
                </c:pt>
                <c:pt idx="8">
                  <c:v>44986</c:v>
                </c:pt>
                <c:pt idx="9">
                  <c:v>45017</c:v>
                </c:pt>
                <c:pt idx="10">
                  <c:v>45047</c:v>
                </c:pt>
                <c:pt idx="11">
                  <c:v>45078</c:v>
                </c:pt>
                <c:pt idx="12">
                  <c:v>45108</c:v>
                </c:pt>
                <c:pt idx="13">
                  <c:v>45139</c:v>
                </c:pt>
                <c:pt idx="14">
                  <c:v>45170</c:v>
                </c:pt>
                <c:pt idx="15">
                  <c:v>45200</c:v>
                </c:pt>
                <c:pt idx="16">
                  <c:v>45231</c:v>
                </c:pt>
                <c:pt idx="17">
                  <c:v>45261</c:v>
                </c:pt>
                <c:pt idx="18">
                  <c:v>45292</c:v>
                </c:pt>
                <c:pt idx="19">
                  <c:v>45323</c:v>
                </c:pt>
                <c:pt idx="20">
                  <c:v>45352</c:v>
                </c:pt>
                <c:pt idx="21">
                  <c:v>45383</c:v>
                </c:pt>
                <c:pt idx="22">
                  <c:v>45413</c:v>
                </c:pt>
                <c:pt idx="23">
                  <c:v>45444</c:v>
                </c:pt>
              </c:numCache>
            </c:numRef>
          </c:cat>
          <c:val>
            <c:numRef>
              <c:f>Incident!$D$8:$D$31</c:f>
              <c:numCache>
                <c:formatCode>General</c:formatCode>
                <c:ptCount val="24"/>
                <c:pt idx="0">
                  <c:v>639.50053009388057</c:v>
                </c:pt>
                <c:pt idx="1">
                  <c:v>639.50053009388057</c:v>
                </c:pt>
                <c:pt idx="2">
                  <c:v>639.50053009388057</c:v>
                </c:pt>
                <c:pt idx="3">
                  <c:v>639.50053009388057</c:v>
                </c:pt>
                <c:pt idx="4">
                  <c:v>639.50053009388057</c:v>
                </c:pt>
                <c:pt idx="5">
                  <c:v>639.50053009388057</c:v>
                </c:pt>
                <c:pt idx="6">
                  <c:v>639.50053009388057</c:v>
                </c:pt>
                <c:pt idx="7">
                  <c:v>639.50053009388057</c:v>
                </c:pt>
                <c:pt idx="8">
                  <c:v>639.50053009388057</c:v>
                </c:pt>
                <c:pt idx="9">
                  <c:v>639.50053009388057</c:v>
                </c:pt>
                <c:pt idx="10">
                  <c:v>639.50053009388057</c:v>
                </c:pt>
                <c:pt idx="11">
                  <c:v>639.50053009388057</c:v>
                </c:pt>
                <c:pt idx="12">
                  <c:v>639.50053009388057</c:v>
                </c:pt>
                <c:pt idx="13">
                  <c:v>639.50053009388057</c:v>
                </c:pt>
                <c:pt idx="14">
                  <c:v>639.50053009388057</c:v>
                </c:pt>
                <c:pt idx="15">
                  <c:v>639.50053009388057</c:v>
                </c:pt>
                <c:pt idx="16">
                  <c:v>639.50053009388057</c:v>
                </c:pt>
                <c:pt idx="17">
                  <c:v>639.50053009388057</c:v>
                </c:pt>
                <c:pt idx="18">
                  <c:v>639.50053009388057</c:v>
                </c:pt>
                <c:pt idx="19">
                  <c:v>639.50053009388057</c:v>
                </c:pt>
                <c:pt idx="20">
                  <c:v>639.50053009388057</c:v>
                </c:pt>
                <c:pt idx="21">
                  <c:v>639.50053009388057</c:v>
                </c:pt>
                <c:pt idx="22">
                  <c:v>639.50053009388057</c:v>
                </c:pt>
                <c:pt idx="23">
                  <c:v>639.50053009388057</c:v>
                </c:pt>
              </c:numCache>
            </c:numRef>
          </c:val>
          <c:smooth val="0"/>
          <c:extLst>
            <c:ext xmlns:c16="http://schemas.microsoft.com/office/drawing/2014/chart" uri="{C3380CC4-5D6E-409C-BE32-E72D297353CC}">
              <c16:uniqueId val="{00000002-EB68-41E5-8C8A-60FAB68D69AE}"/>
            </c:ext>
          </c:extLst>
        </c:ser>
        <c:ser>
          <c:idx val="3"/>
          <c:order val="3"/>
          <c:spPr>
            <a:ln w="28575" cap="rnd">
              <a:solidFill>
                <a:schemeClr val="accent4"/>
              </a:solidFill>
              <a:round/>
            </a:ln>
            <a:effectLst/>
          </c:spPr>
          <c:marker>
            <c:symbol val="none"/>
          </c:marker>
          <c:cat>
            <c:numRef>
              <c:f>Incident!$A$8:$A$31</c:f>
              <c:numCache>
                <c:formatCode>mmm\-yy</c:formatCode>
                <c:ptCount val="24"/>
                <c:pt idx="0">
                  <c:v>44743</c:v>
                </c:pt>
                <c:pt idx="1">
                  <c:v>44774</c:v>
                </c:pt>
                <c:pt idx="2">
                  <c:v>44805</c:v>
                </c:pt>
                <c:pt idx="3">
                  <c:v>44835</c:v>
                </c:pt>
                <c:pt idx="4">
                  <c:v>44866</c:v>
                </c:pt>
                <c:pt idx="5">
                  <c:v>44896</c:v>
                </c:pt>
                <c:pt idx="6">
                  <c:v>44927</c:v>
                </c:pt>
                <c:pt idx="7">
                  <c:v>44958</c:v>
                </c:pt>
                <c:pt idx="8">
                  <c:v>44986</c:v>
                </c:pt>
                <c:pt idx="9">
                  <c:v>45017</c:v>
                </c:pt>
                <c:pt idx="10">
                  <c:v>45047</c:v>
                </c:pt>
                <c:pt idx="11">
                  <c:v>45078</c:v>
                </c:pt>
                <c:pt idx="12">
                  <c:v>45108</c:v>
                </c:pt>
                <c:pt idx="13">
                  <c:v>45139</c:v>
                </c:pt>
                <c:pt idx="14">
                  <c:v>45170</c:v>
                </c:pt>
                <c:pt idx="15">
                  <c:v>45200</c:v>
                </c:pt>
                <c:pt idx="16">
                  <c:v>45231</c:v>
                </c:pt>
                <c:pt idx="17">
                  <c:v>45261</c:v>
                </c:pt>
                <c:pt idx="18">
                  <c:v>45292</c:v>
                </c:pt>
                <c:pt idx="19">
                  <c:v>45323</c:v>
                </c:pt>
                <c:pt idx="20">
                  <c:v>45352</c:v>
                </c:pt>
                <c:pt idx="21">
                  <c:v>45383</c:v>
                </c:pt>
                <c:pt idx="22">
                  <c:v>45413</c:v>
                </c:pt>
                <c:pt idx="23">
                  <c:v>45444</c:v>
                </c:pt>
              </c:numCache>
            </c:numRef>
          </c:cat>
          <c:val>
            <c:numRef>
              <c:f>Incident!$E$8:$E$31</c:f>
              <c:numCache>
                <c:formatCode>General</c:formatCode>
                <c:ptCount val="24"/>
                <c:pt idx="0">
                  <c:v>272.88042228707184</c:v>
                </c:pt>
                <c:pt idx="1">
                  <c:v>272.88042228707184</c:v>
                </c:pt>
                <c:pt idx="2">
                  <c:v>272.88042228707184</c:v>
                </c:pt>
                <c:pt idx="3">
                  <c:v>272.88042228707184</c:v>
                </c:pt>
                <c:pt idx="4">
                  <c:v>272.88042228707184</c:v>
                </c:pt>
                <c:pt idx="5">
                  <c:v>272.88042228707184</c:v>
                </c:pt>
                <c:pt idx="6">
                  <c:v>272.88042228707184</c:v>
                </c:pt>
                <c:pt idx="7">
                  <c:v>272.88042228707184</c:v>
                </c:pt>
                <c:pt idx="8">
                  <c:v>272.88042228707184</c:v>
                </c:pt>
                <c:pt idx="9">
                  <c:v>272.88042228707184</c:v>
                </c:pt>
                <c:pt idx="10">
                  <c:v>272.88042228707184</c:v>
                </c:pt>
                <c:pt idx="11">
                  <c:v>272.88042228707184</c:v>
                </c:pt>
                <c:pt idx="12">
                  <c:v>272.88042228707184</c:v>
                </c:pt>
                <c:pt idx="13">
                  <c:v>272.88042228707184</c:v>
                </c:pt>
                <c:pt idx="14">
                  <c:v>272.88042228707184</c:v>
                </c:pt>
                <c:pt idx="15">
                  <c:v>272.88042228707184</c:v>
                </c:pt>
                <c:pt idx="16">
                  <c:v>272.88042228707184</c:v>
                </c:pt>
                <c:pt idx="17">
                  <c:v>272.88042228707184</c:v>
                </c:pt>
                <c:pt idx="18">
                  <c:v>272.88042228707184</c:v>
                </c:pt>
                <c:pt idx="19">
                  <c:v>272.88042228707184</c:v>
                </c:pt>
                <c:pt idx="20">
                  <c:v>272.88042228707184</c:v>
                </c:pt>
                <c:pt idx="21">
                  <c:v>272.88042228707184</c:v>
                </c:pt>
                <c:pt idx="22">
                  <c:v>272.88042228707184</c:v>
                </c:pt>
                <c:pt idx="23">
                  <c:v>272.88042228707184</c:v>
                </c:pt>
              </c:numCache>
            </c:numRef>
          </c:val>
          <c:smooth val="0"/>
          <c:extLst>
            <c:ext xmlns:c16="http://schemas.microsoft.com/office/drawing/2014/chart" uri="{C3380CC4-5D6E-409C-BE32-E72D297353CC}">
              <c16:uniqueId val="{00000003-EB68-41E5-8C8A-60FAB68D69AE}"/>
            </c:ext>
          </c:extLst>
        </c:ser>
        <c:dLbls>
          <c:showLegendKey val="0"/>
          <c:showVal val="0"/>
          <c:showCatName val="0"/>
          <c:showSerName val="0"/>
          <c:showPercent val="0"/>
          <c:showBubbleSize val="0"/>
        </c:dLbls>
        <c:smooth val="0"/>
        <c:axId val="855519824"/>
        <c:axId val="855521464"/>
      </c:lineChart>
      <c:dateAx>
        <c:axId val="85551982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5521464"/>
        <c:crosses val="autoZero"/>
        <c:auto val="1"/>
        <c:lblOffset val="100"/>
        <c:baseTimeUnit val="months"/>
      </c:dateAx>
      <c:valAx>
        <c:axId val="8555214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55198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SI/CSR</a:t>
            </a:r>
            <a:r>
              <a:rPr lang="en-GB" baseline="0"/>
              <a:t> trend review July 22 - Jun 24</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lineChart>
        <c:grouping val="standard"/>
        <c:varyColors val="0"/>
        <c:ser>
          <c:idx val="0"/>
          <c:order val="0"/>
          <c:spPr>
            <a:ln w="28575" cap="rnd">
              <a:solidFill>
                <a:schemeClr val="accent1"/>
              </a:solidFill>
              <a:round/>
            </a:ln>
            <a:effectLst/>
          </c:spPr>
          <c:marker>
            <c:symbol val="none"/>
          </c:marker>
          <c:cat>
            <c:strRef>
              <c:f>SI_CSR!$A$3:$A$10</c:f>
              <c:strCache>
                <c:ptCount val="8"/>
                <c:pt idx="0">
                  <c:v>Q2 22/23</c:v>
                </c:pt>
                <c:pt idx="1">
                  <c:v>Q3 22/23</c:v>
                </c:pt>
                <c:pt idx="2">
                  <c:v>Q4 22/23</c:v>
                </c:pt>
                <c:pt idx="3">
                  <c:v>Q1 23/24</c:v>
                </c:pt>
                <c:pt idx="4">
                  <c:v>Q2 23/24</c:v>
                </c:pt>
                <c:pt idx="5">
                  <c:v>Q3 23/24</c:v>
                </c:pt>
                <c:pt idx="6">
                  <c:v>Q4 23/24</c:v>
                </c:pt>
                <c:pt idx="7">
                  <c:v>Q1 24/25</c:v>
                </c:pt>
              </c:strCache>
            </c:strRef>
          </c:cat>
          <c:val>
            <c:numRef>
              <c:f>SI_CSR!$B$3:$B$10</c:f>
              <c:numCache>
                <c:formatCode>General</c:formatCode>
                <c:ptCount val="8"/>
                <c:pt idx="0">
                  <c:v>36</c:v>
                </c:pt>
                <c:pt idx="1">
                  <c:v>21</c:v>
                </c:pt>
                <c:pt idx="2">
                  <c:v>14</c:v>
                </c:pt>
                <c:pt idx="3">
                  <c:v>12</c:v>
                </c:pt>
                <c:pt idx="4">
                  <c:v>13</c:v>
                </c:pt>
                <c:pt idx="5">
                  <c:v>12</c:v>
                </c:pt>
                <c:pt idx="6">
                  <c:v>14</c:v>
                </c:pt>
                <c:pt idx="7">
                  <c:v>10</c:v>
                </c:pt>
              </c:numCache>
            </c:numRef>
          </c:val>
          <c:smooth val="0"/>
          <c:extLst>
            <c:ext xmlns:c16="http://schemas.microsoft.com/office/drawing/2014/chart" uri="{C3380CC4-5D6E-409C-BE32-E72D297353CC}">
              <c16:uniqueId val="{00000000-025C-4705-94DB-165FD5D8B6B3}"/>
            </c:ext>
          </c:extLst>
        </c:ser>
        <c:ser>
          <c:idx val="1"/>
          <c:order val="1"/>
          <c:spPr>
            <a:ln w="28575" cap="rnd">
              <a:solidFill>
                <a:schemeClr val="accent2"/>
              </a:solidFill>
              <a:round/>
            </a:ln>
            <a:effectLst/>
          </c:spPr>
          <c:marker>
            <c:symbol val="none"/>
          </c:marker>
          <c:cat>
            <c:strRef>
              <c:f>SI_CSR!$A$3:$A$10</c:f>
              <c:strCache>
                <c:ptCount val="8"/>
                <c:pt idx="0">
                  <c:v>Q2 22/23</c:v>
                </c:pt>
                <c:pt idx="1">
                  <c:v>Q3 22/23</c:v>
                </c:pt>
                <c:pt idx="2">
                  <c:v>Q4 22/23</c:v>
                </c:pt>
                <c:pt idx="3">
                  <c:v>Q1 23/24</c:v>
                </c:pt>
                <c:pt idx="4">
                  <c:v>Q2 23/24</c:v>
                </c:pt>
                <c:pt idx="5">
                  <c:v>Q3 23/24</c:v>
                </c:pt>
                <c:pt idx="6">
                  <c:v>Q4 23/24</c:v>
                </c:pt>
                <c:pt idx="7">
                  <c:v>Q1 24/25</c:v>
                </c:pt>
              </c:strCache>
            </c:strRef>
          </c:cat>
          <c:val>
            <c:numRef>
              <c:f>SI_CSR!$C$3:$C$10</c:f>
              <c:numCache>
                <c:formatCode>General</c:formatCode>
                <c:ptCount val="8"/>
                <c:pt idx="0">
                  <c:v>16.5</c:v>
                </c:pt>
                <c:pt idx="1">
                  <c:v>16.5</c:v>
                </c:pt>
                <c:pt idx="2">
                  <c:v>16.5</c:v>
                </c:pt>
                <c:pt idx="3">
                  <c:v>16.5</c:v>
                </c:pt>
                <c:pt idx="4">
                  <c:v>16.5</c:v>
                </c:pt>
                <c:pt idx="5">
                  <c:v>16.5</c:v>
                </c:pt>
                <c:pt idx="6">
                  <c:v>16.5</c:v>
                </c:pt>
                <c:pt idx="7">
                  <c:v>16.5</c:v>
                </c:pt>
              </c:numCache>
            </c:numRef>
          </c:val>
          <c:smooth val="0"/>
          <c:extLst>
            <c:ext xmlns:c16="http://schemas.microsoft.com/office/drawing/2014/chart" uri="{C3380CC4-5D6E-409C-BE32-E72D297353CC}">
              <c16:uniqueId val="{00000001-025C-4705-94DB-165FD5D8B6B3}"/>
            </c:ext>
          </c:extLst>
        </c:ser>
        <c:ser>
          <c:idx val="2"/>
          <c:order val="2"/>
          <c:spPr>
            <a:ln w="28575" cap="rnd">
              <a:solidFill>
                <a:schemeClr val="accent3"/>
              </a:solidFill>
              <a:round/>
            </a:ln>
            <a:effectLst/>
          </c:spPr>
          <c:marker>
            <c:symbol val="none"/>
          </c:marker>
          <c:cat>
            <c:strRef>
              <c:f>SI_CSR!$A$3:$A$10</c:f>
              <c:strCache>
                <c:ptCount val="8"/>
                <c:pt idx="0">
                  <c:v>Q2 22/23</c:v>
                </c:pt>
                <c:pt idx="1">
                  <c:v>Q3 22/23</c:v>
                </c:pt>
                <c:pt idx="2">
                  <c:v>Q4 22/23</c:v>
                </c:pt>
                <c:pt idx="3">
                  <c:v>Q1 23/24</c:v>
                </c:pt>
                <c:pt idx="4">
                  <c:v>Q2 23/24</c:v>
                </c:pt>
                <c:pt idx="5">
                  <c:v>Q3 23/24</c:v>
                </c:pt>
                <c:pt idx="6">
                  <c:v>Q4 23/24</c:v>
                </c:pt>
                <c:pt idx="7">
                  <c:v>Q1 24/25</c:v>
                </c:pt>
              </c:strCache>
            </c:strRef>
          </c:cat>
          <c:val>
            <c:numRef>
              <c:f>SI_CSR!$D$3:$D$10</c:f>
              <c:numCache>
                <c:formatCode>General</c:formatCode>
                <c:ptCount val="8"/>
                <c:pt idx="0">
                  <c:v>42.05665974150098</c:v>
                </c:pt>
                <c:pt idx="1">
                  <c:v>42.05665974150098</c:v>
                </c:pt>
                <c:pt idx="2">
                  <c:v>42.05665974150098</c:v>
                </c:pt>
                <c:pt idx="3">
                  <c:v>42.05665974150098</c:v>
                </c:pt>
                <c:pt idx="4">
                  <c:v>42.05665974150098</c:v>
                </c:pt>
                <c:pt idx="5">
                  <c:v>42.05665974150098</c:v>
                </c:pt>
                <c:pt idx="6">
                  <c:v>42.05665974150098</c:v>
                </c:pt>
                <c:pt idx="7">
                  <c:v>42.05665974150098</c:v>
                </c:pt>
              </c:numCache>
            </c:numRef>
          </c:val>
          <c:smooth val="0"/>
          <c:extLst>
            <c:ext xmlns:c16="http://schemas.microsoft.com/office/drawing/2014/chart" uri="{C3380CC4-5D6E-409C-BE32-E72D297353CC}">
              <c16:uniqueId val="{00000002-025C-4705-94DB-165FD5D8B6B3}"/>
            </c:ext>
          </c:extLst>
        </c:ser>
        <c:ser>
          <c:idx val="3"/>
          <c:order val="3"/>
          <c:spPr>
            <a:ln w="28575" cap="rnd">
              <a:solidFill>
                <a:schemeClr val="accent4"/>
              </a:solidFill>
              <a:round/>
            </a:ln>
            <a:effectLst/>
          </c:spPr>
          <c:marker>
            <c:symbol val="none"/>
          </c:marker>
          <c:cat>
            <c:strRef>
              <c:f>SI_CSR!$A$3:$A$10</c:f>
              <c:strCache>
                <c:ptCount val="8"/>
                <c:pt idx="0">
                  <c:v>Q2 22/23</c:v>
                </c:pt>
                <c:pt idx="1">
                  <c:v>Q3 22/23</c:v>
                </c:pt>
                <c:pt idx="2">
                  <c:v>Q4 22/23</c:v>
                </c:pt>
                <c:pt idx="3">
                  <c:v>Q1 23/24</c:v>
                </c:pt>
                <c:pt idx="4">
                  <c:v>Q2 23/24</c:v>
                </c:pt>
                <c:pt idx="5">
                  <c:v>Q3 23/24</c:v>
                </c:pt>
                <c:pt idx="6">
                  <c:v>Q4 23/24</c:v>
                </c:pt>
                <c:pt idx="7">
                  <c:v>Q1 24/25</c:v>
                </c:pt>
              </c:strCache>
            </c:strRef>
          </c:cat>
          <c:val>
            <c:numRef>
              <c:f>SI_CSR!$E$3:$E$10</c:f>
              <c:numCache>
                <c:formatCode>General</c:formatCode>
                <c:ptCount val="8"/>
                <c:pt idx="0">
                  <c:v>-9.0566597415009795</c:v>
                </c:pt>
                <c:pt idx="1">
                  <c:v>-9.0566597415009795</c:v>
                </c:pt>
                <c:pt idx="2">
                  <c:v>-9.0566597415009795</c:v>
                </c:pt>
                <c:pt idx="3">
                  <c:v>-9.0566597415009795</c:v>
                </c:pt>
                <c:pt idx="4">
                  <c:v>-9.0566597415009795</c:v>
                </c:pt>
                <c:pt idx="5">
                  <c:v>-9.0566597415009795</c:v>
                </c:pt>
                <c:pt idx="6">
                  <c:v>-9.0566597415009795</c:v>
                </c:pt>
                <c:pt idx="7">
                  <c:v>-9.0566597415009795</c:v>
                </c:pt>
              </c:numCache>
            </c:numRef>
          </c:val>
          <c:smooth val="0"/>
          <c:extLst>
            <c:ext xmlns:c16="http://schemas.microsoft.com/office/drawing/2014/chart" uri="{C3380CC4-5D6E-409C-BE32-E72D297353CC}">
              <c16:uniqueId val="{00000003-025C-4705-94DB-165FD5D8B6B3}"/>
            </c:ext>
          </c:extLst>
        </c:ser>
        <c:dLbls>
          <c:showLegendKey val="0"/>
          <c:showVal val="0"/>
          <c:showCatName val="0"/>
          <c:showSerName val="0"/>
          <c:showPercent val="0"/>
          <c:showBubbleSize val="0"/>
        </c:dLbls>
        <c:smooth val="0"/>
        <c:axId val="285214912"/>
        <c:axId val="285220488"/>
      </c:lineChart>
      <c:catAx>
        <c:axId val="285214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220488"/>
        <c:crosses val="autoZero"/>
        <c:auto val="1"/>
        <c:lblAlgn val="ctr"/>
        <c:lblOffset val="100"/>
        <c:noMultiLvlLbl val="0"/>
      </c:catAx>
      <c:valAx>
        <c:axId val="2852204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2149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dirty="0"/>
              <a:t>Safeguarding  Residents Incidents  April 2023 – Dec 2023</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1602220242700877E-2"/>
          <c:y val="0.17171296296296298"/>
          <c:w val="0.91822640667026445"/>
          <c:h val="0.72088764946048411"/>
        </c:manualLayout>
      </c:layout>
      <c:areaChart>
        <c:grouping val="stacked"/>
        <c:varyColors val="0"/>
        <c:ser>
          <c:idx val="0"/>
          <c:order val="0"/>
          <c:spPr>
            <a:solidFill>
              <a:schemeClr val="accent1"/>
            </a:solidFill>
            <a:ln>
              <a:noFill/>
            </a:ln>
            <a:effectLst/>
          </c:spPr>
          <c:cat>
            <c:numRef>
              <c:f>Sheet1!$A$1:$A$17</c:f>
              <c:numCache>
                <c:formatCode>mmm\-yy</c:formatCode>
                <c:ptCount val="17"/>
                <c:pt idx="0">
                  <c:v>45017</c:v>
                </c:pt>
                <c:pt idx="1">
                  <c:v>45047</c:v>
                </c:pt>
                <c:pt idx="2">
                  <c:v>45078</c:v>
                </c:pt>
                <c:pt idx="3">
                  <c:v>45108</c:v>
                </c:pt>
                <c:pt idx="4">
                  <c:v>45139</c:v>
                </c:pt>
                <c:pt idx="5">
                  <c:v>45170</c:v>
                </c:pt>
                <c:pt idx="6">
                  <c:v>45200</c:v>
                </c:pt>
                <c:pt idx="7">
                  <c:v>45231</c:v>
                </c:pt>
                <c:pt idx="8">
                  <c:v>45261</c:v>
                </c:pt>
              </c:numCache>
            </c:numRef>
          </c:cat>
          <c:val>
            <c:numRef>
              <c:f>Sheet1!$B$1:$B$17</c:f>
              <c:numCache>
                <c:formatCode>General</c:formatCode>
                <c:ptCount val="17"/>
                <c:pt idx="0">
                  <c:v>3</c:v>
                </c:pt>
                <c:pt idx="1">
                  <c:v>2</c:v>
                </c:pt>
                <c:pt idx="2">
                  <c:v>2</c:v>
                </c:pt>
                <c:pt idx="3">
                  <c:v>2</c:v>
                </c:pt>
                <c:pt idx="4">
                  <c:v>4</c:v>
                </c:pt>
                <c:pt idx="5">
                  <c:v>1</c:v>
                </c:pt>
                <c:pt idx="6">
                  <c:v>3</c:v>
                </c:pt>
                <c:pt idx="7">
                  <c:v>2</c:v>
                </c:pt>
                <c:pt idx="8">
                  <c:v>1</c:v>
                </c:pt>
              </c:numCache>
            </c:numRef>
          </c:val>
          <c:extLst>
            <c:ext xmlns:c16="http://schemas.microsoft.com/office/drawing/2014/chart" uri="{C3380CC4-5D6E-409C-BE32-E72D297353CC}">
              <c16:uniqueId val="{00000000-4EB8-4107-8CCF-4C1946CB84C2}"/>
            </c:ext>
          </c:extLst>
        </c:ser>
        <c:dLbls>
          <c:showLegendKey val="0"/>
          <c:showVal val="0"/>
          <c:showCatName val="0"/>
          <c:showSerName val="0"/>
          <c:showPercent val="0"/>
          <c:showBubbleSize val="0"/>
        </c:dLbls>
        <c:axId val="1301703600"/>
        <c:axId val="1301886496"/>
      </c:areaChart>
      <c:dateAx>
        <c:axId val="130170360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301886496"/>
        <c:crosses val="autoZero"/>
        <c:auto val="1"/>
        <c:lblOffset val="100"/>
        <c:baseTimeUnit val="months"/>
      </c:dateAx>
      <c:valAx>
        <c:axId val="1301886496"/>
        <c:scaling>
          <c:orientation val="minMax"/>
          <c:max val="35"/>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30170360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dirty="0"/>
              <a:t>Clinical Holding   April 2023 – Dec 2023</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4055785608611413E-2"/>
          <c:y val="0.15958905155757172"/>
          <c:w val="0.91822640667026445"/>
          <c:h val="0.72088764946048411"/>
        </c:manualLayout>
      </c:layout>
      <c:areaChart>
        <c:grouping val="stacked"/>
        <c:varyColors val="0"/>
        <c:ser>
          <c:idx val="0"/>
          <c:order val="0"/>
          <c:spPr>
            <a:solidFill>
              <a:schemeClr val="accent1"/>
            </a:solidFill>
            <a:ln>
              <a:noFill/>
            </a:ln>
            <a:effectLst/>
          </c:spPr>
          <c:cat>
            <c:numRef>
              <c:f>Sheet1!$A$1:$A$17</c:f>
              <c:numCache>
                <c:formatCode>mmm\-yy</c:formatCode>
                <c:ptCount val="17"/>
                <c:pt idx="0">
                  <c:v>45017</c:v>
                </c:pt>
                <c:pt idx="1">
                  <c:v>45047</c:v>
                </c:pt>
                <c:pt idx="2">
                  <c:v>45078</c:v>
                </c:pt>
                <c:pt idx="3">
                  <c:v>45108</c:v>
                </c:pt>
                <c:pt idx="4">
                  <c:v>45139</c:v>
                </c:pt>
                <c:pt idx="5">
                  <c:v>45170</c:v>
                </c:pt>
                <c:pt idx="6">
                  <c:v>45200</c:v>
                </c:pt>
                <c:pt idx="7">
                  <c:v>45231</c:v>
                </c:pt>
                <c:pt idx="8">
                  <c:v>45261</c:v>
                </c:pt>
              </c:numCache>
            </c:numRef>
          </c:cat>
          <c:val>
            <c:numRef>
              <c:f>Sheet1!$B$1:$B$17</c:f>
              <c:numCache>
                <c:formatCode>General</c:formatCode>
                <c:ptCount val="17"/>
                <c:pt idx="0">
                  <c:v>3</c:v>
                </c:pt>
                <c:pt idx="1">
                  <c:v>2</c:v>
                </c:pt>
                <c:pt idx="2">
                  <c:v>0</c:v>
                </c:pt>
                <c:pt idx="3">
                  <c:v>2</c:v>
                </c:pt>
                <c:pt idx="4">
                  <c:v>1</c:v>
                </c:pt>
                <c:pt idx="5">
                  <c:v>0</c:v>
                </c:pt>
                <c:pt idx="6">
                  <c:v>0</c:v>
                </c:pt>
                <c:pt idx="7">
                  <c:v>0</c:v>
                </c:pt>
                <c:pt idx="8">
                  <c:v>5</c:v>
                </c:pt>
              </c:numCache>
            </c:numRef>
          </c:val>
          <c:extLst>
            <c:ext xmlns:c16="http://schemas.microsoft.com/office/drawing/2014/chart" uri="{C3380CC4-5D6E-409C-BE32-E72D297353CC}">
              <c16:uniqueId val="{00000000-6E24-4243-82AC-12D3EC114385}"/>
            </c:ext>
          </c:extLst>
        </c:ser>
        <c:dLbls>
          <c:showLegendKey val="0"/>
          <c:showVal val="0"/>
          <c:showCatName val="0"/>
          <c:showSerName val="0"/>
          <c:showPercent val="0"/>
          <c:showBubbleSize val="0"/>
        </c:dLbls>
        <c:axId val="1301703600"/>
        <c:axId val="1301886496"/>
      </c:areaChart>
      <c:dateAx>
        <c:axId val="130170360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301886496"/>
        <c:crosses val="autoZero"/>
        <c:auto val="1"/>
        <c:lblOffset val="100"/>
        <c:baseTimeUnit val="months"/>
      </c:dateAx>
      <c:valAx>
        <c:axId val="1301886496"/>
        <c:scaling>
          <c:orientation val="minMax"/>
          <c:max val="35"/>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30170360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t>Safeguarding Incidents Jan 2024 - Sept 2024</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1602220242700877E-2"/>
          <c:y val="0.17171296296296298"/>
          <c:w val="0.91822640667026445"/>
          <c:h val="0.72088764946048411"/>
        </c:manualLayout>
      </c:layout>
      <c:areaChart>
        <c:grouping val="stacked"/>
        <c:varyColors val="0"/>
        <c:ser>
          <c:idx val="0"/>
          <c:order val="0"/>
          <c:spPr>
            <a:solidFill>
              <a:schemeClr val="accent1"/>
            </a:solidFill>
            <a:ln>
              <a:noFill/>
            </a:ln>
            <a:effectLst/>
          </c:spPr>
          <c:cat>
            <c:numRef>
              <c:f>Sheet1!$A$1:$A$17</c:f>
              <c:numCache>
                <c:formatCode>mmm\-yy</c:formatCode>
                <c:ptCount val="17"/>
                <c:pt idx="0">
                  <c:v>45292</c:v>
                </c:pt>
                <c:pt idx="1">
                  <c:v>45323</c:v>
                </c:pt>
                <c:pt idx="2">
                  <c:v>45352</c:v>
                </c:pt>
                <c:pt idx="3">
                  <c:v>45383</c:v>
                </c:pt>
                <c:pt idx="4">
                  <c:v>45413</c:v>
                </c:pt>
                <c:pt idx="5">
                  <c:v>45444</c:v>
                </c:pt>
                <c:pt idx="6">
                  <c:v>45474</c:v>
                </c:pt>
                <c:pt idx="7">
                  <c:v>45505</c:v>
                </c:pt>
                <c:pt idx="8">
                  <c:v>45536</c:v>
                </c:pt>
              </c:numCache>
            </c:numRef>
          </c:cat>
          <c:val>
            <c:numRef>
              <c:f>Sheet1!$B$1:$B$17</c:f>
              <c:numCache>
                <c:formatCode>General</c:formatCode>
                <c:ptCount val="17"/>
                <c:pt idx="0">
                  <c:v>6</c:v>
                </c:pt>
                <c:pt idx="1">
                  <c:v>1</c:v>
                </c:pt>
                <c:pt idx="2">
                  <c:v>7</c:v>
                </c:pt>
                <c:pt idx="3">
                  <c:v>4</c:v>
                </c:pt>
                <c:pt idx="4">
                  <c:v>8</c:v>
                </c:pt>
                <c:pt idx="5">
                  <c:v>7</c:v>
                </c:pt>
                <c:pt idx="6">
                  <c:v>1</c:v>
                </c:pt>
                <c:pt idx="7">
                  <c:v>2</c:v>
                </c:pt>
                <c:pt idx="8">
                  <c:v>0</c:v>
                </c:pt>
              </c:numCache>
            </c:numRef>
          </c:val>
          <c:extLst>
            <c:ext xmlns:c16="http://schemas.microsoft.com/office/drawing/2014/chart" uri="{C3380CC4-5D6E-409C-BE32-E72D297353CC}">
              <c16:uniqueId val="{00000000-F1A4-422D-A921-449E83D4EA17}"/>
            </c:ext>
          </c:extLst>
        </c:ser>
        <c:dLbls>
          <c:showLegendKey val="0"/>
          <c:showVal val="0"/>
          <c:showCatName val="0"/>
          <c:showSerName val="0"/>
          <c:showPercent val="0"/>
          <c:showBubbleSize val="0"/>
        </c:dLbls>
        <c:axId val="1301703600"/>
        <c:axId val="1301886496"/>
      </c:areaChart>
      <c:dateAx>
        <c:axId val="130170360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301886496"/>
        <c:crosses val="autoZero"/>
        <c:auto val="1"/>
        <c:lblOffset val="100"/>
        <c:baseTimeUnit val="months"/>
      </c:dateAx>
      <c:valAx>
        <c:axId val="1301886496"/>
        <c:scaling>
          <c:orientation val="minMax"/>
          <c:max val="35"/>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30170360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t>Clincal Holding Incidents Jan 2024 - Sept 2024</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1602220242700877E-2"/>
          <c:y val="0.17171296296296298"/>
          <c:w val="0.91822640667026445"/>
          <c:h val="0.72088764946048411"/>
        </c:manualLayout>
      </c:layout>
      <c:areaChart>
        <c:grouping val="stacked"/>
        <c:varyColors val="0"/>
        <c:ser>
          <c:idx val="0"/>
          <c:order val="0"/>
          <c:spPr>
            <a:solidFill>
              <a:schemeClr val="accent1"/>
            </a:solidFill>
            <a:ln>
              <a:noFill/>
            </a:ln>
            <a:effectLst/>
          </c:spPr>
          <c:cat>
            <c:numRef>
              <c:f>Sheet1!$A$1:$A$17</c:f>
              <c:numCache>
                <c:formatCode>mmm\-yy</c:formatCode>
                <c:ptCount val="17"/>
                <c:pt idx="0">
                  <c:v>45292</c:v>
                </c:pt>
                <c:pt idx="1">
                  <c:v>45323</c:v>
                </c:pt>
                <c:pt idx="2">
                  <c:v>45352</c:v>
                </c:pt>
                <c:pt idx="3">
                  <c:v>45383</c:v>
                </c:pt>
                <c:pt idx="4">
                  <c:v>45413</c:v>
                </c:pt>
                <c:pt idx="5">
                  <c:v>45444</c:v>
                </c:pt>
                <c:pt idx="6">
                  <c:v>45474</c:v>
                </c:pt>
                <c:pt idx="7">
                  <c:v>45505</c:v>
                </c:pt>
                <c:pt idx="8">
                  <c:v>45536</c:v>
                </c:pt>
              </c:numCache>
            </c:numRef>
          </c:cat>
          <c:val>
            <c:numRef>
              <c:f>Sheet1!$B$1:$B$17</c:f>
              <c:numCache>
                <c:formatCode>General</c:formatCode>
                <c:ptCount val="17"/>
                <c:pt idx="0">
                  <c:v>2</c:v>
                </c:pt>
                <c:pt idx="1">
                  <c:v>0</c:v>
                </c:pt>
                <c:pt idx="2">
                  <c:v>1</c:v>
                </c:pt>
                <c:pt idx="3">
                  <c:v>1</c:v>
                </c:pt>
                <c:pt idx="4">
                  <c:v>0</c:v>
                </c:pt>
                <c:pt idx="5">
                  <c:v>1</c:v>
                </c:pt>
                <c:pt idx="6">
                  <c:v>2</c:v>
                </c:pt>
                <c:pt idx="7">
                  <c:v>3</c:v>
                </c:pt>
                <c:pt idx="8">
                  <c:v>0</c:v>
                </c:pt>
              </c:numCache>
            </c:numRef>
          </c:val>
          <c:extLst>
            <c:ext xmlns:c16="http://schemas.microsoft.com/office/drawing/2014/chart" uri="{C3380CC4-5D6E-409C-BE32-E72D297353CC}">
              <c16:uniqueId val="{00000000-243C-4A60-AD32-96AF2CE08C16}"/>
            </c:ext>
          </c:extLst>
        </c:ser>
        <c:dLbls>
          <c:showLegendKey val="0"/>
          <c:showVal val="0"/>
          <c:showCatName val="0"/>
          <c:showSerName val="0"/>
          <c:showPercent val="0"/>
          <c:showBubbleSize val="0"/>
        </c:dLbls>
        <c:axId val="1301703600"/>
        <c:axId val="1301886496"/>
      </c:areaChart>
      <c:dateAx>
        <c:axId val="130170360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301886496"/>
        <c:crosses val="autoZero"/>
        <c:auto val="1"/>
        <c:lblOffset val="100"/>
        <c:baseTimeUnit val="months"/>
      </c:dateAx>
      <c:valAx>
        <c:axId val="1301886496"/>
        <c:scaling>
          <c:orientation val="minMax"/>
          <c:max val="35"/>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30170360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A5694E-AB0E-48D3-A14F-587FD8BA1C82}" type="datetimeFigureOut">
              <a:rPr lang="en-GB" smtClean="0"/>
              <a:t>07/03/2025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D470F5-FF94-456E-B760-D71FB2CBAD0D}" type="slidenum">
              <a:rPr lang="en-GB" smtClean="0"/>
              <a:t>‹#›</a:t>
            </a:fld>
            <a:endParaRPr lang="en-GB"/>
          </a:p>
        </p:txBody>
      </p:sp>
    </p:spTree>
    <p:extLst>
      <p:ext uri="{BB962C8B-B14F-4D97-AF65-F5344CB8AC3E}">
        <p14:creationId xmlns:p14="http://schemas.microsoft.com/office/powerpoint/2010/main" val="2352605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D470F5-FF94-456E-B760-D71FB2CBAD0D}" type="slidenum">
              <a:rPr lang="en-GB" smtClean="0"/>
              <a:t>11</a:t>
            </a:fld>
            <a:endParaRPr lang="en-GB"/>
          </a:p>
        </p:txBody>
      </p:sp>
    </p:spTree>
    <p:extLst>
      <p:ext uri="{BB962C8B-B14F-4D97-AF65-F5344CB8AC3E}">
        <p14:creationId xmlns:p14="http://schemas.microsoft.com/office/powerpoint/2010/main" val="1665981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a:xfrm>
            <a:off x="3884613" y="8685213"/>
            <a:ext cx="2971800" cy="457200"/>
          </a:xfrm>
          <a:prstGeom prst="rect">
            <a:avLst/>
          </a:prstGeom>
        </p:spPr>
        <p:txBody>
          <a:bodyPr/>
          <a:lstStyle/>
          <a:p>
            <a:fld id="{9C96C0DA-A27A-CD44-8131-B28B0D19B44D}" type="slidenum">
              <a:rPr lang="en-GB" smtClean="0">
                <a:solidFill>
                  <a:prstClr val="black"/>
                </a:solidFill>
              </a:rPr>
              <a:pPr/>
              <a:t>48</a:t>
            </a:fld>
            <a:endParaRPr lang="en-GB">
              <a:solidFill>
                <a:prstClr val="black"/>
              </a:solidFill>
            </a:endParaRPr>
          </a:p>
        </p:txBody>
      </p:sp>
    </p:spTree>
    <p:extLst>
      <p:ext uri="{BB962C8B-B14F-4D97-AF65-F5344CB8AC3E}">
        <p14:creationId xmlns:p14="http://schemas.microsoft.com/office/powerpoint/2010/main" val="3819712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28:notes"/>
          <p:cNvSpPr txBox="1">
            <a:spLocks noGrp="1"/>
          </p:cNvSpPr>
          <p:nvPr>
            <p:ph type="body" idx="1"/>
          </p:nvPr>
        </p:nvSpPr>
        <p:spPr>
          <a:xfrm>
            <a:off x="685958" y="4343798"/>
            <a:ext cx="5486083" cy="4114872"/>
          </a:xfrm>
          <a:prstGeom prst="rect">
            <a:avLst/>
          </a:prstGeom>
        </p:spPr>
        <p:txBody>
          <a:bodyPr spcFirstLastPara="1" wrap="square" lIns="88157" tIns="44079" rIns="88157" bIns="44079" anchor="t" anchorCtr="0">
            <a:noAutofit/>
          </a:bodyPr>
          <a:lstStyle/>
          <a:p>
            <a:endParaRPr/>
          </a:p>
        </p:txBody>
      </p:sp>
      <p:sp>
        <p:nvSpPr>
          <p:cNvPr id="323" name="Google Shape;323;p28:notes"/>
          <p:cNvSpPr>
            <a:spLocks noGrp="1" noRot="1" noChangeAspect="1"/>
          </p:cNvSpPr>
          <p:nvPr>
            <p:ph type="sldImg" idx="2"/>
          </p:nvPr>
        </p:nvSpPr>
        <p:spPr>
          <a:xfrm>
            <a:off x="384175" y="685800"/>
            <a:ext cx="6091238" cy="34274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cs typeface="Calibri"/>
              </a:rPr>
              <a:t>Whilst ensuring we create a psychologically safe space to allow conversation to flourish</a:t>
            </a:r>
            <a:endParaRPr lang="en-US" sz="1200" dirty="0">
              <a:cs typeface="Calibri"/>
            </a:endParaRPr>
          </a:p>
          <a:p>
            <a:endParaRPr lang="en-GB" sz="1200" dirty="0">
              <a:latin typeface="Calibri"/>
              <a:cs typeface="Arial"/>
            </a:endParaRPr>
          </a:p>
          <a:p>
            <a:r>
              <a:rPr lang="en-GB" sz="1200" dirty="0">
                <a:latin typeface="Calibri"/>
                <a:cs typeface="Arial"/>
              </a:rPr>
              <a:t>T</a:t>
            </a:r>
            <a:r>
              <a:rPr lang="en-GB" sz="1200" dirty="0">
                <a:cs typeface="Calibri"/>
              </a:rPr>
              <a:t>his is an opportunity to build upon past experiences and new learning</a:t>
            </a:r>
          </a:p>
          <a:p>
            <a:endParaRPr lang="en-GB" sz="1400" dirty="0">
              <a:latin typeface="Calibri"/>
              <a:cs typeface="Calibri"/>
            </a:endParaRPr>
          </a:p>
          <a:p>
            <a:r>
              <a:rPr lang="en-GB" sz="1600" dirty="0">
                <a:latin typeface="Arial"/>
                <a:cs typeface="Arial"/>
              </a:rPr>
              <a:t>LET'S SOAR! </a:t>
            </a:r>
          </a:p>
          <a:p>
            <a:endParaRPr lang="en-GB" dirty="0"/>
          </a:p>
        </p:txBody>
      </p:sp>
      <p:sp>
        <p:nvSpPr>
          <p:cNvPr id="4" name="Slide Number Placeholder 3"/>
          <p:cNvSpPr>
            <a:spLocks noGrp="1"/>
          </p:cNvSpPr>
          <p:nvPr>
            <p:ph type="sldNum" sz="quarter" idx="5"/>
          </p:nvPr>
        </p:nvSpPr>
        <p:spPr/>
        <p:txBody>
          <a:bodyPr/>
          <a:lstStyle/>
          <a:p>
            <a:fld id="{E7ADFF3C-35B7-46F3-A749-CE215427D8DB}" type="slidenum">
              <a:rPr lang="en-GB" smtClean="0"/>
              <a:t>51</a:t>
            </a:fld>
            <a:endParaRPr lang="en-GB"/>
          </a:p>
        </p:txBody>
      </p:sp>
    </p:spTree>
    <p:extLst>
      <p:ext uri="{BB962C8B-B14F-4D97-AF65-F5344CB8AC3E}">
        <p14:creationId xmlns:p14="http://schemas.microsoft.com/office/powerpoint/2010/main" val="27419439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ea typeface="Calibri"/>
              <a:cs typeface="Calibri"/>
            </a:endParaRPr>
          </a:p>
        </p:txBody>
      </p:sp>
      <p:sp>
        <p:nvSpPr>
          <p:cNvPr id="4" name="Slide Number Placeholder 3"/>
          <p:cNvSpPr>
            <a:spLocks noGrp="1"/>
          </p:cNvSpPr>
          <p:nvPr>
            <p:ph type="sldNum" sz="quarter" idx="5"/>
          </p:nvPr>
        </p:nvSpPr>
        <p:spPr/>
        <p:txBody>
          <a:bodyPr/>
          <a:lstStyle/>
          <a:p>
            <a:fld id="{E7ADFF3C-35B7-46F3-A749-CE215427D8DB}" type="slidenum">
              <a:rPr lang="en-GB" smtClean="0"/>
              <a:t>56</a:t>
            </a:fld>
            <a:endParaRPr lang="en-GB"/>
          </a:p>
        </p:txBody>
      </p:sp>
    </p:spTree>
    <p:extLst>
      <p:ext uri="{BB962C8B-B14F-4D97-AF65-F5344CB8AC3E}">
        <p14:creationId xmlns:p14="http://schemas.microsoft.com/office/powerpoint/2010/main" val="394215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332844A-5DD6-4E3F-ABC0-C481A1005E83}" type="slidenum">
              <a:rPr lang="en-GB" smtClean="0"/>
              <a:t>90</a:t>
            </a:fld>
            <a:endParaRPr lang="en-GB"/>
          </a:p>
        </p:txBody>
      </p:sp>
    </p:spTree>
    <p:extLst>
      <p:ext uri="{BB962C8B-B14F-4D97-AF65-F5344CB8AC3E}">
        <p14:creationId xmlns:p14="http://schemas.microsoft.com/office/powerpoint/2010/main" val="27568670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332844A-5DD6-4E3F-ABC0-C481A1005E83}" type="slidenum">
              <a:rPr lang="en-GB" smtClean="0"/>
              <a:t>96</a:t>
            </a:fld>
            <a:endParaRPr lang="en-GB"/>
          </a:p>
        </p:txBody>
      </p:sp>
    </p:spTree>
    <p:extLst>
      <p:ext uri="{BB962C8B-B14F-4D97-AF65-F5344CB8AC3E}">
        <p14:creationId xmlns:p14="http://schemas.microsoft.com/office/powerpoint/2010/main" val="42035837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Transformational work – decision made due to allowing the process to become embedded in a wider aspect of new ways of working to help develop a new culture and ethos and a strong voice being made prominent to enable us to understand the feedback from patients and allow the opportunity to be raised in the appropriate forums.</a:t>
            </a:r>
          </a:p>
          <a:p>
            <a:r>
              <a:rPr lang="en-GB" dirty="0"/>
              <a:t>Patient safety meetings – suicide prevention group, patient safety service line meeting</a:t>
            </a:r>
          </a:p>
        </p:txBody>
      </p:sp>
      <p:sp>
        <p:nvSpPr>
          <p:cNvPr id="4" name="Slide Number Placeholder 3"/>
          <p:cNvSpPr>
            <a:spLocks noGrp="1"/>
          </p:cNvSpPr>
          <p:nvPr>
            <p:ph type="sldNum" sz="quarter" idx="5"/>
          </p:nvPr>
        </p:nvSpPr>
        <p:spPr/>
        <p:txBody>
          <a:bodyPr/>
          <a:lstStyle/>
          <a:p>
            <a:fld id="{0332844A-5DD6-4E3F-ABC0-C481A1005E83}" type="slidenum">
              <a:rPr lang="en-GB" smtClean="0"/>
              <a:t>97</a:t>
            </a:fld>
            <a:endParaRPr lang="en-GB"/>
          </a:p>
        </p:txBody>
      </p:sp>
    </p:spTree>
    <p:extLst>
      <p:ext uri="{BB962C8B-B14F-4D97-AF65-F5344CB8AC3E}">
        <p14:creationId xmlns:p14="http://schemas.microsoft.com/office/powerpoint/2010/main" val="1401388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review teams’ responsibilities:</a:t>
            </a:r>
          </a:p>
          <a:p>
            <a:r>
              <a:rPr lang="en-GB" dirty="0"/>
              <a:t>carry out LeDeR reviews in a professional, compassionate, and caring way</a:t>
            </a:r>
          </a:p>
          <a:p>
            <a:r>
              <a:rPr lang="en-GB" dirty="0"/>
              <a:t>treat bereaved family members and loved ones with respect, compassion and courtesy</a:t>
            </a:r>
          </a:p>
          <a:p>
            <a:r>
              <a:rPr lang="en-GB" dirty="0"/>
              <a:t>share their findings with the local governance panel</a:t>
            </a:r>
          </a:p>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24</a:t>
            </a:fld>
            <a:endParaRPr lang="en-GB" dirty="0"/>
          </a:p>
        </p:txBody>
      </p:sp>
    </p:spTree>
    <p:extLst>
      <p:ext uri="{BB962C8B-B14F-4D97-AF65-F5344CB8AC3E}">
        <p14:creationId xmlns:p14="http://schemas.microsoft.com/office/powerpoint/2010/main" val="173002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25</a:t>
            </a:fld>
            <a:endParaRPr lang="en-GB" dirty="0"/>
          </a:p>
        </p:txBody>
      </p:sp>
    </p:spTree>
    <p:extLst>
      <p:ext uri="{BB962C8B-B14F-4D97-AF65-F5344CB8AC3E}">
        <p14:creationId xmlns:p14="http://schemas.microsoft.com/office/powerpoint/2010/main" val="198317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26</a:t>
            </a:fld>
            <a:endParaRPr lang="en-GB" dirty="0"/>
          </a:p>
        </p:txBody>
      </p:sp>
    </p:spTree>
    <p:extLst>
      <p:ext uri="{BB962C8B-B14F-4D97-AF65-F5344CB8AC3E}">
        <p14:creationId xmlns:p14="http://schemas.microsoft.com/office/powerpoint/2010/main" val="3687790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The group or panel will decide on actions to take, who will take these actions and the help they need to reduce health inequalities and to stop people dying too young.</a:t>
            </a:r>
          </a:p>
          <a:p>
            <a:endParaRPr lang="en-GB" dirty="0">
              <a:solidFill>
                <a:schemeClr val="tx1"/>
              </a:solidFill>
            </a:endParaRPr>
          </a:p>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30</a:t>
            </a:fld>
            <a:endParaRPr lang="en-GB" dirty="0"/>
          </a:p>
        </p:txBody>
      </p:sp>
    </p:spTree>
    <p:extLst>
      <p:ext uri="{BB962C8B-B14F-4D97-AF65-F5344CB8AC3E}">
        <p14:creationId xmlns:p14="http://schemas.microsoft.com/office/powerpoint/2010/main" val="317987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32</a:t>
            </a:fld>
            <a:endParaRPr lang="en-GB" dirty="0"/>
          </a:p>
        </p:txBody>
      </p:sp>
    </p:spTree>
    <p:extLst>
      <p:ext uri="{BB962C8B-B14F-4D97-AF65-F5344CB8AC3E}">
        <p14:creationId xmlns:p14="http://schemas.microsoft.com/office/powerpoint/2010/main" val="3373983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33</a:t>
            </a:fld>
            <a:endParaRPr lang="en-GB" dirty="0"/>
          </a:p>
        </p:txBody>
      </p:sp>
    </p:spTree>
    <p:extLst>
      <p:ext uri="{BB962C8B-B14F-4D97-AF65-F5344CB8AC3E}">
        <p14:creationId xmlns:p14="http://schemas.microsoft.com/office/powerpoint/2010/main" val="4180511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a:t>
            </a:r>
          </a:p>
        </p:txBody>
      </p:sp>
      <p:sp>
        <p:nvSpPr>
          <p:cNvPr id="4" name="Slide Number Placeholder 3"/>
          <p:cNvSpPr>
            <a:spLocks noGrp="1"/>
          </p:cNvSpPr>
          <p:nvPr>
            <p:ph type="sldNum" sz="quarter" idx="5"/>
          </p:nvPr>
        </p:nvSpPr>
        <p:spPr/>
        <p:txBody>
          <a:bodyPr/>
          <a:lstStyle/>
          <a:p>
            <a:fld id="{E7ADFF3C-35B7-46F3-A749-CE215427D8DB}" type="slidenum">
              <a:rPr lang="en-GB" smtClean="0"/>
              <a:t>40</a:t>
            </a:fld>
            <a:endParaRPr lang="en-GB"/>
          </a:p>
        </p:txBody>
      </p:sp>
    </p:spTree>
    <p:extLst>
      <p:ext uri="{BB962C8B-B14F-4D97-AF65-F5344CB8AC3E}">
        <p14:creationId xmlns:p14="http://schemas.microsoft.com/office/powerpoint/2010/main" val="658138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a:xfrm>
            <a:off x="3884613" y="8685213"/>
            <a:ext cx="2971800" cy="457200"/>
          </a:xfrm>
          <a:prstGeom prst="rect">
            <a:avLst/>
          </a:prstGeom>
        </p:spPr>
        <p:txBody>
          <a:bodyPr/>
          <a:lstStyle/>
          <a:p>
            <a:fld id="{9C96C0DA-A27A-CD44-8131-B28B0D19B44D}" type="slidenum">
              <a:rPr lang="en-GB" smtClean="0">
                <a:solidFill>
                  <a:prstClr val="black"/>
                </a:solidFill>
              </a:rPr>
              <a:pPr/>
              <a:t>44</a:t>
            </a:fld>
            <a:endParaRPr lang="en-GB">
              <a:solidFill>
                <a:prstClr val="black"/>
              </a:solidFill>
            </a:endParaRPr>
          </a:p>
        </p:txBody>
      </p:sp>
    </p:spTree>
    <p:extLst>
      <p:ext uri="{BB962C8B-B14F-4D97-AF65-F5344CB8AC3E}">
        <p14:creationId xmlns:p14="http://schemas.microsoft.com/office/powerpoint/2010/main" val="18851768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Logo" descr="Logo for Staffordshire and Stoke-on-Trent Integrated Care System">
            <a:extLst>
              <a:ext uri="{FF2B5EF4-FFF2-40B4-BE49-F238E27FC236}">
                <a16:creationId xmlns:a16="http://schemas.microsoft.com/office/drawing/2014/main" id="{75947483-D0EB-2EF5-97EB-FAD2D6C4D89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57046" y="501114"/>
            <a:ext cx="2816059" cy="779046"/>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450847"/>
            <a:ext cx="10515600" cy="2261511"/>
          </a:xfrm>
        </p:spPr>
        <p:txBody>
          <a:bodyPr lIns="0" r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3804434"/>
            <a:ext cx="6477000" cy="791947"/>
          </a:xfrm>
        </p:spPr>
        <p:txBody>
          <a:bodyPr lIns="0" r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43910" y="4272598"/>
            <a:ext cx="8064500" cy="1993900"/>
          </a:xfrm>
          <a:prstGeom prst="rect">
            <a:avLst/>
          </a:prstGeom>
        </p:spPr>
      </p:pic>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8" name="Colour group">
            <a:extLst>
              <a:ext uri="{FF2B5EF4-FFF2-40B4-BE49-F238E27FC236}">
                <a16:creationId xmlns:a16="http://schemas.microsoft.com/office/drawing/2014/main" id="{19C859F2-F764-030A-4EE4-3F0FFB3B80FD}"/>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10" name="Rectangle 9">
              <a:extLst>
                <a:ext uri="{FF2B5EF4-FFF2-40B4-BE49-F238E27FC236}">
                  <a16:creationId xmlns:a16="http://schemas.microsoft.com/office/drawing/2014/main" id="{703CCB55-1409-1C67-232D-B51E0E1C1F81}"/>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14" name="Rectangle 13">
              <a:extLst>
                <a:ext uri="{FF2B5EF4-FFF2-40B4-BE49-F238E27FC236}">
                  <a16:creationId xmlns:a16="http://schemas.microsoft.com/office/drawing/2014/main" id="{4192E142-0651-739C-9745-9B1AC296AD65}"/>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7E13803-7C30-4F35-969F-D6FEC4C13E77}"/>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8DC9767-BAA7-1293-7A57-95FCCED213E0}"/>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F088194-8180-4490-CBEB-A969CD43E43C}"/>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4C2D7E45-D3B0-DD4D-7C14-EF433E739BE4}"/>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0B74BEF3-508F-4892-7154-4E5DE90DCE34}"/>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307049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5" name="Table Placeholder 4">
            <a:extLst>
              <a:ext uri="{FF2B5EF4-FFF2-40B4-BE49-F238E27FC236}">
                <a16:creationId xmlns:a16="http://schemas.microsoft.com/office/drawing/2014/main" id="{A9DAEA98-19D7-4CAC-3C47-922AC5D0C047}"/>
              </a:ext>
            </a:extLst>
          </p:cNvPr>
          <p:cNvSpPr>
            <a:spLocks noGrp="1"/>
          </p:cNvSpPr>
          <p:nvPr>
            <p:ph type="tbl" sz="quarter" idx="13"/>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218BBEF0-C5B4-C61C-4A83-24C85C3C1848}"/>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6C8683F8-A0C7-81A4-9D64-388A1A9DE097}"/>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CB152834-5448-3BFB-D553-B0DB856FCD66}"/>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8DC3C96D-2786-8361-E902-EE406565995A}"/>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38D4FA0-B6B5-38A1-1306-08D9645D5E14}"/>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FB712F7B-FA5C-9308-1D25-3F900B5C489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6F63A76E-1915-C038-834A-CE7756850848}"/>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7CBF32C-5FEC-A7E2-6FF3-DE2AE1469D15}"/>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040302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4" name="Chart Placeholder 3">
            <a:extLst>
              <a:ext uri="{FF2B5EF4-FFF2-40B4-BE49-F238E27FC236}">
                <a16:creationId xmlns:a16="http://schemas.microsoft.com/office/drawing/2014/main" id="{369C812B-06FB-0624-D588-E7F549C320CE}"/>
              </a:ext>
            </a:extLst>
          </p:cNvPr>
          <p:cNvSpPr>
            <a:spLocks noGrp="1"/>
          </p:cNvSpPr>
          <p:nvPr>
            <p:ph type="chart" sz="quarter" idx="14"/>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FDBBDA3F-217C-B8E7-B765-040AFB1C6BBE}"/>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8784CCE7-23D8-71F5-D509-D32657B0FFFF}"/>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C20E461E-AA4F-0A7D-F548-D28E14ECDF11}"/>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1069032A-3CD8-38E7-2B4F-BC5A29FE634E}"/>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370DE06-49C6-6F4A-D6DF-6AF11875F585}"/>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35845DC-03AE-9788-DC7A-F485CBA0A2E1}"/>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3E638E0C-F6DE-7A55-BAEF-CDD22A1E0C12}"/>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F1CA0CD4-5686-F9FF-A6E8-0FD347B98D43}"/>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4163954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SmartArt 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5" name="SmartArt Placeholder 4">
            <a:extLst>
              <a:ext uri="{FF2B5EF4-FFF2-40B4-BE49-F238E27FC236}">
                <a16:creationId xmlns:a16="http://schemas.microsoft.com/office/drawing/2014/main" id="{BA174C75-EBE6-422F-51A3-9964CA4F9F67}"/>
              </a:ext>
            </a:extLst>
          </p:cNvPr>
          <p:cNvSpPr>
            <a:spLocks noGrp="1"/>
          </p:cNvSpPr>
          <p:nvPr>
            <p:ph type="dgm" sz="quarter" idx="15"/>
          </p:nvPr>
        </p:nvSpPr>
        <p:spPr>
          <a:xfrm>
            <a:off x="838201"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5B15AB36-ABCE-5225-6523-6A38FD1D0898}"/>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773E4C63-E7C4-CC53-593F-81B438428A90}"/>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A8726820-3E4B-FBCD-636B-E687A622C672}"/>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5907CD50-5BE9-A057-ACDF-D9E895ADB3B1}"/>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37197365-93D4-4C92-74EC-DBC35C1CE0F7}"/>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626131DB-0281-2F44-4E74-9D7F78EA1E0C}"/>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89072499-6D93-65C3-2951-5709F3529F8D}"/>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D736182C-E86F-8EC6-B26A-DC545BF59BDC}"/>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463976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4" name="Picture Placeholder 3">
            <a:extLst>
              <a:ext uri="{FF2B5EF4-FFF2-40B4-BE49-F238E27FC236}">
                <a16:creationId xmlns:a16="http://schemas.microsoft.com/office/drawing/2014/main" id="{E8288E03-37C3-F012-01AB-07EB8BA102F9}"/>
              </a:ext>
            </a:extLst>
          </p:cNvPr>
          <p:cNvSpPr>
            <a:spLocks noGrp="1"/>
          </p:cNvSpPr>
          <p:nvPr>
            <p:ph type="pic" sz="quarter" idx="16"/>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C2915A99-9343-4C1A-9569-18CEDBCFAD7E}"/>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9604C427-B006-6F10-0406-8ED317E741B7}"/>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EA735ACE-49D0-6730-BCE0-0DBF936602AC}"/>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C72A686-3417-5B4D-7EA2-C9F8A94C2EB7}"/>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BEC4540-A166-1DD4-E930-B00102430E34}"/>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740E554-C184-2EA3-BCFC-BD04F630D76B}"/>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C7AEBEE4-45B5-3E8F-B48D-EDEA6741DAEF}"/>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BE72A05-51B1-3F0E-FC0F-BD7F2FBD07B1}"/>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2531655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54E86-13A8-BAD7-6C7E-DCC5DF3DFFB3}"/>
              </a:ext>
            </a:extLst>
          </p:cNvPr>
          <p:cNvSpPr>
            <a:spLocks noGrp="1"/>
          </p:cNvSpPr>
          <p:nvPr>
            <p:ph type="title"/>
          </p:nvPr>
        </p:nvSpPr>
        <p:spPr>
          <a:xfrm>
            <a:off x="831850" y="1470026"/>
            <a:ext cx="10515600" cy="2852737"/>
          </a:xfrm>
        </p:spPr>
        <p:txBody>
          <a:bodyPr lIns="0" tIns="0" rIns="0" bIns="0"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FB1E24D-2628-2E30-F848-9CC5516DA06F}"/>
              </a:ext>
            </a:extLst>
          </p:cNvPr>
          <p:cNvSpPr>
            <a:spLocks noGrp="1"/>
          </p:cNvSpPr>
          <p:nvPr>
            <p:ph type="body" idx="1"/>
          </p:nvPr>
        </p:nvSpPr>
        <p:spPr>
          <a:xfrm>
            <a:off x="831850" y="4589463"/>
            <a:ext cx="10515600" cy="1500187"/>
          </a:xfrm>
        </p:spPr>
        <p:txBody>
          <a:bodyPr lIns="0" tIns="0" rIns="0" bIns="0"/>
          <a:lstStyle>
            <a:lvl1pPr marL="0" indent="0">
              <a:buNone/>
              <a:defRPr sz="240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cxnSp>
        <p:nvCxnSpPr>
          <p:cNvPr id="8" name="Straight Connector 7">
            <a:extLst>
              <a:ext uri="{FF2B5EF4-FFF2-40B4-BE49-F238E27FC236}">
                <a16:creationId xmlns:a16="http://schemas.microsoft.com/office/drawing/2014/main" id="{19346039-C782-7100-D6EB-FF6D10C56BC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01F782EC-DD17-C69A-3212-E4A43F109AD3}"/>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6" name="Slide Number Placeholder 5">
            <a:extLst>
              <a:ext uri="{FF2B5EF4-FFF2-40B4-BE49-F238E27FC236}">
                <a16:creationId xmlns:a16="http://schemas.microsoft.com/office/drawing/2014/main" id="{BC784820-AACA-CE4B-ACA3-C7B242F725DE}"/>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19" name="Colour group">
            <a:extLst>
              <a:ext uri="{FF2B5EF4-FFF2-40B4-BE49-F238E27FC236}">
                <a16:creationId xmlns:a16="http://schemas.microsoft.com/office/drawing/2014/main" id="{5A494DCE-DF7C-5C2C-2026-7D259EDE533C}"/>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0" name="Rectangle 19">
              <a:extLst>
                <a:ext uri="{FF2B5EF4-FFF2-40B4-BE49-F238E27FC236}">
                  <a16:creationId xmlns:a16="http://schemas.microsoft.com/office/drawing/2014/main" id="{417E1E51-65F6-8C61-2E21-9CBA8DC2F702}"/>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1" name="Rectangle 20">
              <a:extLst>
                <a:ext uri="{FF2B5EF4-FFF2-40B4-BE49-F238E27FC236}">
                  <a16:creationId xmlns:a16="http://schemas.microsoft.com/office/drawing/2014/main" id="{261CB38B-8E42-0A43-7FE0-F23E0132E32F}"/>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4DE18FC8-FCDE-4909-DA8B-9804DCFE7A7E}"/>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6BA4F60-F902-6CEF-2C52-E3D3FEDA0A6F}"/>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6E9D4474-BDCD-7375-E019-8557F46F07E1}"/>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B49DA956-9A0B-35DE-1051-E3BE2790B025}"/>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9B2B87A2-4B4F-9736-D8A7-CEB858A00FF6}"/>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725376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172200" y="1825625"/>
            <a:ext cx="5181600" cy="4351338"/>
          </a:xfrm>
        </p:spPr>
        <p:txBody>
          <a:bodyPr lIns="0" tIns="0" r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2" name="Colour group">
            <a:extLst>
              <a:ext uri="{FF2B5EF4-FFF2-40B4-BE49-F238E27FC236}">
                <a16:creationId xmlns:a16="http://schemas.microsoft.com/office/drawing/2014/main" id="{A0ECB04B-2C50-61EB-5E93-0B7563F369DE}"/>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3" name="Rectangle 22">
              <a:extLst>
                <a:ext uri="{FF2B5EF4-FFF2-40B4-BE49-F238E27FC236}">
                  <a16:creationId xmlns:a16="http://schemas.microsoft.com/office/drawing/2014/main" id="{876C2B98-6FCC-9301-6EDA-6DFD56E12939}"/>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4" name="Rectangle 23">
              <a:extLst>
                <a:ext uri="{FF2B5EF4-FFF2-40B4-BE49-F238E27FC236}">
                  <a16:creationId xmlns:a16="http://schemas.microsoft.com/office/drawing/2014/main" id="{F301A9C5-7F0D-14E6-4E37-A822CC6BF066}"/>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5AC0601-EE03-240B-1FEA-4FAE5CA54A25}"/>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96C7CAE5-E20C-DCC7-CC61-F414430AC5CB}"/>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8CCDBF91-A7DB-7853-0F23-0D9BDD66D4BD}"/>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5FA994D0-6AED-0A24-8E53-38BFE706BC63}"/>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E5BFCDBC-C87E-E44E-39CF-44C585F94079}"/>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773412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8298029-1278-49DC-C916-37AA8A31F532}"/>
              </a:ext>
            </a:extLst>
          </p:cNvPr>
          <p:cNvSpPr/>
          <p:nvPr userDrawn="1"/>
        </p:nvSpPr>
        <p:spPr>
          <a:xfrm>
            <a:off x="6096000" y="0"/>
            <a:ext cx="6096000" cy="6858000"/>
          </a:xfrm>
          <a:prstGeom prst="rect">
            <a:avLst/>
          </a:prstGeom>
          <a:solidFill>
            <a:schemeClr val="tx2">
              <a:alpha val="8492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a:xfrm>
            <a:off x="838200" y="365125"/>
            <a:ext cx="4622800" cy="1325563"/>
          </a:xfrm>
        </p:spPr>
        <p:txBody>
          <a:bodyPr l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4622800" cy="4351338"/>
          </a:xfrm>
        </p:spPr>
        <p:txBody>
          <a:bodyPr l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731000" y="533399"/>
            <a:ext cx="4622800" cy="4381501"/>
          </a:xfrm>
        </p:spPr>
        <p:txBody>
          <a:bodyPr lIns="0" tIns="108000" rIns="0" bIns="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9" name="Straight Connector 8">
            <a:extLst>
              <a:ext uri="{FF2B5EF4-FFF2-40B4-BE49-F238E27FC236}">
                <a16:creationId xmlns:a16="http://schemas.microsoft.com/office/drawing/2014/main" id="{AE43597C-11DE-DB3C-5D4C-FB09B65F124C}"/>
              </a:ext>
            </a:extLst>
          </p:cNvPr>
          <p:cNvCxnSpPr>
            <a:cxnSpLocks/>
          </p:cNvCxnSpPr>
          <p:nvPr userDrawn="1"/>
        </p:nvCxnSpPr>
        <p:spPr>
          <a:xfrm>
            <a:off x="838200" y="6357769"/>
            <a:ext cx="46228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pic>
        <p:nvPicPr>
          <p:cNvPr id="13" name="Picture 12" descr="A picture containing text&#10;&#10;Description automatically generated">
            <a:extLst>
              <a:ext uri="{FF2B5EF4-FFF2-40B4-BE49-F238E27FC236}">
                <a16:creationId xmlns:a16="http://schemas.microsoft.com/office/drawing/2014/main" id="{52D8E2A2-A42D-098E-F9B7-B92332E8ADE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38850" y="5313121"/>
            <a:ext cx="6192000" cy="1530935"/>
          </a:xfrm>
          <a:prstGeom prst="rect">
            <a:avLst/>
          </a:prstGeom>
        </p:spPr>
      </p:pic>
      <p:sp>
        <p:nvSpPr>
          <p:cNvPr id="22" name="Footer Placeholder 4">
            <a:extLst>
              <a:ext uri="{FF2B5EF4-FFF2-40B4-BE49-F238E27FC236}">
                <a16:creationId xmlns:a16="http://schemas.microsoft.com/office/drawing/2014/main" id="{D12D15F8-49B8-0CB3-FE93-B57FC49A69F7}"/>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grpSp>
        <p:nvGrpSpPr>
          <p:cNvPr id="21" name="Colour group">
            <a:extLst>
              <a:ext uri="{FF2B5EF4-FFF2-40B4-BE49-F238E27FC236}">
                <a16:creationId xmlns:a16="http://schemas.microsoft.com/office/drawing/2014/main" id="{04AB8F17-4533-3EB9-DA1E-160FE363B49F}"/>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3" name="Rectangle 22">
              <a:extLst>
                <a:ext uri="{FF2B5EF4-FFF2-40B4-BE49-F238E27FC236}">
                  <a16:creationId xmlns:a16="http://schemas.microsoft.com/office/drawing/2014/main" id="{26BF5D24-0E62-E5EF-3415-CC32CAC965E4}"/>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4" name="Rectangle 23">
              <a:extLst>
                <a:ext uri="{FF2B5EF4-FFF2-40B4-BE49-F238E27FC236}">
                  <a16:creationId xmlns:a16="http://schemas.microsoft.com/office/drawing/2014/main" id="{A4A70400-D9ED-1B03-64BC-59A832C5EA1B}"/>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BE35B58-A2F5-FB09-CC46-BB124623E595}"/>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2B0FB1F-4DC3-E893-35B2-F015B65C13F0}"/>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605CBDCD-44E6-FB8F-9C73-1134A181AA03}"/>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665C60D6-9D33-4751-DE5A-F107907FDC52}"/>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124B999D-66EA-9143-976C-9CE708491FE4}"/>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0921533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DB4FB-DB22-DDA4-922F-2FE126A26CCC}"/>
              </a:ext>
            </a:extLst>
          </p:cNvPr>
          <p:cNvSpPr>
            <a:spLocks noGrp="1"/>
          </p:cNvSpPr>
          <p:nvPr>
            <p:ph type="title"/>
          </p:nvPr>
        </p:nvSpPr>
        <p:spPr>
          <a:xfrm>
            <a:off x="839788" y="365125"/>
            <a:ext cx="10515600" cy="1325563"/>
          </a:xfrm>
        </p:spPr>
        <p:txBody>
          <a:bodyPr lIns="0" tIns="0" rIns="0" bIns="0"/>
          <a:lstStyle/>
          <a:p>
            <a:r>
              <a:rPr lang="en-GB"/>
              <a:t>Click to edit Master title style</a:t>
            </a:r>
            <a:endParaRPr lang="en-US"/>
          </a:p>
        </p:txBody>
      </p:sp>
      <p:sp>
        <p:nvSpPr>
          <p:cNvPr id="3" name="Text Placeholder 2">
            <a:extLst>
              <a:ext uri="{FF2B5EF4-FFF2-40B4-BE49-F238E27FC236}">
                <a16:creationId xmlns:a16="http://schemas.microsoft.com/office/drawing/2014/main" id="{08D700D1-528F-A49C-0789-76E1805565E0}"/>
              </a:ext>
            </a:extLst>
          </p:cNvPr>
          <p:cNvSpPr>
            <a:spLocks noGrp="1"/>
          </p:cNvSpPr>
          <p:nvPr>
            <p:ph type="body" idx="1"/>
          </p:nvPr>
        </p:nvSpPr>
        <p:spPr>
          <a:xfrm>
            <a:off x="839788" y="1681163"/>
            <a:ext cx="5157787" cy="823912"/>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631B69-5202-18A4-E3D5-760FF05B6D65}"/>
              </a:ext>
            </a:extLst>
          </p:cNvPr>
          <p:cNvSpPr>
            <a:spLocks noGrp="1"/>
          </p:cNvSpPr>
          <p:nvPr>
            <p:ph sz="half" idx="2"/>
          </p:nvPr>
        </p:nvSpPr>
        <p:spPr>
          <a:xfrm>
            <a:off x="839788" y="2607905"/>
            <a:ext cx="5157787" cy="358175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53FD84C-0C71-3832-8FB0-DF9695A0E587}"/>
              </a:ext>
            </a:extLst>
          </p:cNvPr>
          <p:cNvSpPr>
            <a:spLocks noGrp="1"/>
          </p:cNvSpPr>
          <p:nvPr>
            <p:ph type="body" sz="quarter" idx="3"/>
          </p:nvPr>
        </p:nvSpPr>
        <p:spPr>
          <a:xfrm>
            <a:off x="6172200" y="1681163"/>
            <a:ext cx="5183188" cy="823912"/>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D7B52AA-970E-C74A-F482-BB4E35DCACBE}"/>
              </a:ext>
            </a:extLst>
          </p:cNvPr>
          <p:cNvSpPr>
            <a:spLocks noGrp="1"/>
          </p:cNvSpPr>
          <p:nvPr>
            <p:ph sz="quarter" idx="4"/>
          </p:nvPr>
        </p:nvSpPr>
        <p:spPr>
          <a:xfrm>
            <a:off x="6172200" y="2607905"/>
            <a:ext cx="5183188" cy="358175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2" name="Straight Connector 11">
            <a:extLst>
              <a:ext uri="{FF2B5EF4-FFF2-40B4-BE49-F238E27FC236}">
                <a16:creationId xmlns:a16="http://schemas.microsoft.com/office/drawing/2014/main" id="{0DBE5CE0-83D5-9E17-A8C5-763CFD27C4FD}"/>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E49F8E1-4754-52AA-5D2B-C9A193207F8F}"/>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1" name="Slide Number Placeholder 5">
            <a:extLst>
              <a:ext uri="{FF2B5EF4-FFF2-40B4-BE49-F238E27FC236}">
                <a16:creationId xmlns:a16="http://schemas.microsoft.com/office/drawing/2014/main" id="{4E6055D7-A6D7-962F-F3BA-27F665718784}"/>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4" name="Colour group">
            <a:extLst>
              <a:ext uri="{FF2B5EF4-FFF2-40B4-BE49-F238E27FC236}">
                <a16:creationId xmlns:a16="http://schemas.microsoft.com/office/drawing/2014/main" id="{47A0C51B-5311-BD38-9B56-E5F989F798BF}"/>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5" name="Rectangle 24">
              <a:extLst>
                <a:ext uri="{FF2B5EF4-FFF2-40B4-BE49-F238E27FC236}">
                  <a16:creationId xmlns:a16="http://schemas.microsoft.com/office/drawing/2014/main" id="{AC833D92-749B-FD5B-5466-C81E1591E3DA}"/>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6" name="Rectangle 25">
              <a:extLst>
                <a:ext uri="{FF2B5EF4-FFF2-40B4-BE49-F238E27FC236}">
                  <a16:creationId xmlns:a16="http://schemas.microsoft.com/office/drawing/2014/main" id="{85E2D532-3706-014E-7327-379F426A65D9}"/>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C77118A0-B491-9D98-08E8-2978F9D5D5D0}"/>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1CB3C508-EC3B-F3EE-8B25-05AD79D8C961}"/>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784A067F-E370-C853-5BE1-9AA80DAFC61B}"/>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BF487652-04F8-9F50-F2E2-C69A446B35BE}"/>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FCA6A33D-668A-4646-1087-32F4E935D06D}"/>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384993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wo 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able Placeholder 5">
            <a:extLst>
              <a:ext uri="{FF2B5EF4-FFF2-40B4-BE49-F238E27FC236}">
                <a16:creationId xmlns:a16="http://schemas.microsoft.com/office/drawing/2014/main" id="{BD542822-81EF-AB6B-1839-1BB8D61C40F6}"/>
              </a:ext>
            </a:extLst>
          </p:cNvPr>
          <p:cNvSpPr>
            <a:spLocks noGrp="1"/>
          </p:cNvSpPr>
          <p:nvPr>
            <p:ph type="tbl" sz="quarter" idx="13"/>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1" name="Colour group">
            <a:extLst>
              <a:ext uri="{FF2B5EF4-FFF2-40B4-BE49-F238E27FC236}">
                <a16:creationId xmlns:a16="http://schemas.microsoft.com/office/drawing/2014/main" id="{346770E2-07C3-B1B0-353C-F075F105B097}"/>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2" name="Rectangle 21">
              <a:extLst>
                <a:ext uri="{FF2B5EF4-FFF2-40B4-BE49-F238E27FC236}">
                  <a16:creationId xmlns:a16="http://schemas.microsoft.com/office/drawing/2014/main" id="{59F8B74F-06B5-94F6-4E6E-881D84948320}"/>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3" name="Rectangle 22">
              <a:extLst>
                <a:ext uri="{FF2B5EF4-FFF2-40B4-BE49-F238E27FC236}">
                  <a16:creationId xmlns:a16="http://schemas.microsoft.com/office/drawing/2014/main" id="{807AD208-2802-C082-87B7-A84CCB81BE78}"/>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AD9A616-7B80-3DFD-04E2-E3E2384CD6EF}"/>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7D32132-906B-C38B-C46D-020357E57932}"/>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B1601E33-1738-4822-83BC-A0998BB7AE1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EAE9942-FD3A-DD65-351C-71DE03398EF0}"/>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F974E7AC-90DA-FF23-2F43-F5F60A45C837}"/>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500809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wo Content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Chart Placeholder 4">
            <a:extLst>
              <a:ext uri="{FF2B5EF4-FFF2-40B4-BE49-F238E27FC236}">
                <a16:creationId xmlns:a16="http://schemas.microsoft.com/office/drawing/2014/main" id="{31B81C3D-F7F7-51E8-1979-A1B7290BC286}"/>
              </a:ext>
            </a:extLst>
          </p:cNvPr>
          <p:cNvSpPr>
            <a:spLocks noGrp="1"/>
          </p:cNvSpPr>
          <p:nvPr>
            <p:ph type="chart" sz="quarter" idx="14"/>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1" name="Colour group">
            <a:extLst>
              <a:ext uri="{FF2B5EF4-FFF2-40B4-BE49-F238E27FC236}">
                <a16:creationId xmlns:a16="http://schemas.microsoft.com/office/drawing/2014/main" id="{6287D8A0-FC65-A693-AE50-F1F72C3A1A40}"/>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2" name="Rectangle 21">
              <a:extLst>
                <a:ext uri="{FF2B5EF4-FFF2-40B4-BE49-F238E27FC236}">
                  <a16:creationId xmlns:a16="http://schemas.microsoft.com/office/drawing/2014/main" id="{4566B593-B588-28DF-ED72-F9A6F80A3166}"/>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3" name="Rectangle 22">
              <a:extLst>
                <a:ext uri="{FF2B5EF4-FFF2-40B4-BE49-F238E27FC236}">
                  <a16:creationId xmlns:a16="http://schemas.microsoft.com/office/drawing/2014/main" id="{9EA6A8F7-0BD7-2081-D1F1-1B7E4FEC587E}"/>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9F07BA8F-423E-8C89-FFC7-39627AE896C7}"/>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6E74403E-F0B5-0AD8-151E-9BD0F636A504}"/>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7A6F2A22-E256-72BD-E63E-353756216EE4}"/>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197D8168-2903-D302-E310-4B24F911B8B9}"/>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62A28539-6AAE-C5D7-FBB1-7241DCFEDD8E}"/>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55698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tx2">
            <a:alpha val="84988"/>
          </a:schemeClr>
        </a:solidFill>
        <a:effectLst/>
      </p:bgPr>
    </p:bg>
    <p:spTree>
      <p:nvGrpSpPr>
        <p:cNvPr id="1" name=""/>
        <p:cNvGrpSpPr/>
        <p:nvPr/>
      </p:nvGrpSpPr>
      <p:grpSpPr>
        <a:xfrm>
          <a:off x="0" y="0"/>
          <a:ext cx="0" cy="0"/>
          <a:chOff x="0" y="0"/>
          <a:chExt cx="0" cy="0"/>
        </a:xfrm>
      </p:grpSpPr>
      <p:pic>
        <p:nvPicPr>
          <p:cNvPr id="8" name="Picture 7" descr="Logo for Staffordshire and Stoke-on-Trent Integrated Care System">
            <a:extLst>
              <a:ext uri="{FF2B5EF4-FFF2-40B4-BE49-F238E27FC236}">
                <a16:creationId xmlns:a16="http://schemas.microsoft.com/office/drawing/2014/main" id="{33E757BC-8C62-EBFF-1DCA-8380AFC91CE9}"/>
              </a:ext>
            </a:extLst>
          </p:cNvPr>
          <p:cNvPicPr>
            <a:picLocks noChangeAspect="1"/>
          </p:cNvPicPr>
          <p:nvPr userDrawn="1"/>
        </p:nvPicPr>
        <p:blipFill>
          <a:blip r:embed="rId2"/>
          <a:srcRect/>
          <a:stretch/>
        </p:blipFill>
        <p:spPr>
          <a:xfrm>
            <a:off x="838200" y="500231"/>
            <a:ext cx="2906027" cy="777408"/>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450847"/>
            <a:ext cx="10515600" cy="2261511"/>
          </a:xfrm>
        </p:spPr>
        <p:txBody>
          <a:bodyPr lIns="0" r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3804434"/>
            <a:ext cx="6477000" cy="791947"/>
          </a:xfrm>
        </p:spPr>
        <p:txBody>
          <a:bodyPr lIns="0" r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43910" y="4272598"/>
            <a:ext cx="8064500" cy="1993900"/>
          </a:xfrm>
          <a:prstGeom prst="rect">
            <a:avLst/>
          </a:prstGeom>
        </p:spPr>
      </p:pic>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9" name="Colour group">
            <a:extLst>
              <a:ext uri="{FF2B5EF4-FFF2-40B4-BE49-F238E27FC236}">
                <a16:creationId xmlns:a16="http://schemas.microsoft.com/office/drawing/2014/main" id="{DAB4C2DF-BF76-0B88-67F1-A8F62EE1A814}"/>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0" name="Rectangle 19">
              <a:extLst>
                <a:ext uri="{FF2B5EF4-FFF2-40B4-BE49-F238E27FC236}">
                  <a16:creationId xmlns:a16="http://schemas.microsoft.com/office/drawing/2014/main" id="{A490707C-7B59-A0FD-EA4F-EE334861C5E0}"/>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1" name="Rectangle 20">
              <a:extLst>
                <a:ext uri="{FF2B5EF4-FFF2-40B4-BE49-F238E27FC236}">
                  <a16:creationId xmlns:a16="http://schemas.microsoft.com/office/drawing/2014/main" id="{7CE06F32-C09E-7B9A-688C-E97AA15E3A8C}"/>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0CD1E8A3-7B86-3834-F021-EAF22E3FB55B}"/>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38ACE27D-3C78-0883-0525-E55B2848D39C}"/>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DDE86954-1DAF-70F4-2F51-A32819FAF492}"/>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67FD5392-7B8F-DEDA-51F4-986593BFC8FD}"/>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B29EBAAB-322E-B7D0-5EB9-7E6FD9FF96F7}"/>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0543890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wo Content - SmartArt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martArt Placeholder 5">
            <a:extLst>
              <a:ext uri="{FF2B5EF4-FFF2-40B4-BE49-F238E27FC236}">
                <a16:creationId xmlns:a16="http://schemas.microsoft.com/office/drawing/2014/main" id="{BC6A1C3D-ECB4-FC58-1278-E203B1B5C695}"/>
              </a:ext>
            </a:extLst>
          </p:cNvPr>
          <p:cNvSpPr>
            <a:spLocks noGrp="1"/>
          </p:cNvSpPr>
          <p:nvPr>
            <p:ph type="dgm" sz="quarter" idx="15"/>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1" name="Colour group">
            <a:extLst>
              <a:ext uri="{FF2B5EF4-FFF2-40B4-BE49-F238E27FC236}">
                <a16:creationId xmlns:a16="http://schemas.microsoft.com/office/drawing/2014/main" id="{049D6A06-ED9A-42DC-C70B-DE5F0E4B75DF}"/>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2" name="Rectangle 21">
              <a:extLst>
                <a:ext uri="{FF2B5EF4-FFF2-40B4-BE49-F238E27FC236}">
                  <a16:creationId xmlns:a16="http://schemas.microsoft.com/office/drawing/2014/main" id="{C8383BEA-7511-8F9F-28FF-AB246E861552}"/>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3" name="Rectangle 22">
              <a:extLst>
                <a:ext uri="{FF2B5EF4-FFF2-40B4-BE49-F238E27FC236}">
                  <a16:creationId xmlns:a16="http://schemas.microsoft.com/office/drawing/2014/main" id="{DB2B5693-D6D2-3E70-3E1C-2D8111C90B09}"/>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54E0F0D4-EB2A-9831-5CEC-DE7683CFC8A7}"/>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0E906465-13C4-146C-1695-2BA0754F9767}"/>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18CB864D-EE6A-CD6F-3E53-94FBE2AC853E}"/>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EB72F8E9-18E3-0031-604C-D7638EC31657}"/>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AB3F01BB-C1B7-A82F-1715-56BF8E966F5E}"/>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9565789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wo Content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Picture Placeholder 4">
            <a:extLst>
              <a:ext uri="{FF2B5EF4-FFF2-40B4-BE49-F238E27FC236}">
                <a16:creationId xmlns:a16="http://schemas.microsoft.com/office/drawing/2014/main" id="{E3566EEF-8DE6-BDD3-6C07-87A3EE894F89}"/>
              </a:ext>
            </a:extLst>
          </p:cNvPr>
          <p:cNvSpPr>
            <a:spLocks noGrp="1"/>
          </p:cNvSpPr>
          <p:nvPr>
            <p:ph type="pic" sz="quarter" idx="16"/>
          </p:nvPr>
        </p:nvSpPr>
        <p:spPr>
          <a:xfrm>
            <a:off x="6172199" y="1825625"/>
            <a:ext cx="5181599"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1" name="Colour group">
            <a:extLst>
              <a:ext uri="{FF2B5EF4-FFF2-40B4-BE49-F238E27FC236}">
                <a16:creationId xmlns:a16="http://schemas.microsoft.com/office/drawing/2014/main" id="{8E386E35-FF8E-D565-1951-6153B537BFBD}"/>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2" name="Rectangle 21">
              <a:extLst>
                <a:ext uri="{FF2B5EF4-FFF2-40B4-BE49-F238E27FC236}">
                  <a16:creationId xmlns:a16="http://schemas.microsoft.com/office/drawing/2014/main" id="{7CA93192-652B-F295-1B51-251B56B62167}"/>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3" name="Rectangle 22">
              <a:extLst>
                <a:ext uri="{FF2B5EF4-FFF2-40B4-BE49-F238E27FC236}">
                  <a16:creationId xmlns:a16="http://schemas.microsoft.com/office/drawing/2014/main" id="{025825F2-D389-6222-1E61-65BE32BDDC4F}"/>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2E5E9999-87A8-2F5F-BB5D-E5895F20741D}"/>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553A824-45B2-9216-CFB7-E9D858833C90}"/>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526158CA-B3A1-89FE-3E99-49CEEE7B1BB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E24E02D4-1CBC-07F7-C08F-FBD7248554F7}"/>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DADA9785-4A3C-9CD7-15DB-BF2CD0E4F055}"/>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43098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5"/>
            <a:ext cx="10515600" cy="3175793"/>
          </a:xfrm>
        </p:spPr>
        <p:txBody>
          <a:bodyPr/>
          <a:lstStyle>
            <a:lvl1pPr algn="ctr">
              <a:defRPr b="0" i="1"/>
            </a:lvl1pPr>
          </a:lstStyle>
          <a:p>
            <a:r>
              <a:rPr lang="en-GB"/>
              <a:t>Click to edit Master title style</a:t>
            </a:r>
            <a:endParaRPr lang="en-US"/>
          </a:p>
        </p:txBody>
      </p:sp>
      <p:pic>
        <p:nvPicPr>
          <p:cNvPr id="9" name="Picture 8" descr="A picture containing text&#10;&#10;Description automatically generated">
            <a:extLst>
              <a:ext uri="{FF2B5EF4-FFF2-40B4-BE49-F238E27FC236}">
                <a16:creationId xmlns:a16="http://schemas.microsoft.com/office/drawing/2014/main" id="{A44091B0-7D72-5402-7F98-5A5D7A9A68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73712" y="3643749"/>
            <a:ext cx="10629172" cy="2628000"/>
          </a:xfrm>
          <a:prstGeom prst="rect">
            <a:avLst/>
          </a:prstGeom>
        </p:spPr>
      </p:pic>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E5A84036-7E96-B106-71A3-39236AD6F968}"/>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1" name="Slide Number Placeholder 5">
            <a:extLst>
              <a:ext uri="{FF2B5EF4-FFF2-40B4-BE49-F238E27FC236}">
                <a16:creationId xmlns:a16="http://schemas.microsoft.com/office/drawing/2014/main" id="{3262ADF8-D1F9-5739-F5F5-9472F5D31B9D}"/>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1" name="Colour group">
            <a:extLst>
              <a:ext uri="{FF2B5EF4-FFF2-40B4-BE49-F238E27FC236}">
                <a16:creationId xmlns:a16="http://schemas.microsoft.com/office/drawing/2014/main" id="{BA7181B4-2B2D-B43D-E056-25EE31B12CC4}"/>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2" name="Rectangle 21">
              <a:extLst>
                <a:ext uri="{FF2B5EF4-FFF2-40B4-BE49-F238E27FC236}">
                  <a16:creationId xmlns:a16="http://schemas.microsoft.com/office/drawing/2014/main" id="{FD992023-DB62-ADB5-5745-0C16DAC02A2E}"/>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3" name="Rectangle 22">
              <a:extLst>
                <a:ext uri="{FF2B5EF4-FFF2-40B4-BE49-F238E27FC236}">
                  <a16:creationId xmlns:a16="http://schemas.microsoft.com/office/drawing/2014/main" id="{DC129D45-51F5-BED0-A8E1-14189C61EAF9}"/>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3D2CFF91-8821-5B07-51DC-A3D049298FC9}"/>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D622FCFC-130F-EB02-260B-414A9764F515}"/>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64E4AF46-AF70-2C71-B70E-253662C569EB}"/>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46CED9B9-F816-CC10-8403-991CA29241DA}"/>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1AAB903A-53B6-8E3A-FF5B-7DFC13D9090A}"/>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8282478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2_Title Only">
    <p:bg>
      <p:bgPr>
        <a:solidFill>
          <a:schemeClr val="tx2">
            <a:alpha val="84702"/>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5"/>
            <a:ext cx="10515600" cy="3175793"/>
          </a:xfrm>
        </p:spPr>
        <p:txBody>
          <a:bodyPr/>
          <a:lstStyle>
            <a:lvl1pPr algn="ctr">
              <a:defRPr b="0" i="1">
                <a:solidFill>
                  <a:schemeClr val="bg1"/>
                </a:solidFill>
              </a:defRPr>
            </a:lvl1pPr>
          </a:lstStyle>
          <a:p>
            <a:r>
              <a:rPr lang="en-GB"/>
              <a:t>Click to edit Master title style</a:t>
            </a:r>
            <a:endParaRPr lang="en-US"/>
          </a:p>
        </p:txBody>
      </p:sp>
      <p:pic>
        <p:nvPicPr>
          <p:cNvPr id="9" name="Picture 8" descr="A picture containing text&#10;&#10;Description automatically generated">
            <a:extLst>
              <a:ext uri="{FF2B5EF4-FFF2-40B4-BE49-F238E27FC236}">
                <a16:creationId xmlns:a16="http://schemas.microsoft.com/office/drawing/2014/main" id="{A44091B0-7D72-5402-7F98-5A5D7A9A68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73712" y="3643749"/>
            <a:ext cx="10629172" cy="2628000"/>
          </a:xfrm>
          <a:prstGeom prst="rect">
            <a:avLst/>
          </a:prstGeom>
        </p:spPr>
      </p:pic>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4C781BEC-C22C-7232-0CBF-5724CA9A6CC1}"/>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bg1"/>
                </a:solidFill>
              </a:defRPr>
            </a:lvl1pPr>
          </a:lstStyle>
          <a:p>
            <a:r>
              <a:rPr lang="en-US"/>
              <a:t>Staffordshire and Stoke-on-Trent Integrated Care System</a:t>
            </a:r>
          </a:p>
          <a:p>
            <a:r>
              <a:rPr lang="en-US"/>
              <a:t>
</a:t>
            </a:r>
          </a:p>
        </p:txBody>
      </p:sp>
      <p:sp>
        <p:nvSpPr>
          <p:cNvPr id="11" name="Slide Number Placeholder 5">
            <a:extLst>
              <a:ext uri="{FF2B5EF4-FFF2-40B4-BE49-F238E27FC236}">
                <a16:creationId xmlns:a16="http://schemas.microsoft.com/office/drawing/2014/main" id="{08819F89-91B8-4026-571B-6A83D239433D}"/>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bg1"/>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54A59658-8D9B-4EF9-F2E9-2C489E1DC94B}"/>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20D5B754-9FD2-ADD5-82BC-0A8506B5FC13}"/>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4F9A5BE5-99EE-C875-A83C-986C45CBEE22}"/>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AB10B638-BD11-8B97-1A45-E5800DFDF0CB}"/>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76644A2-AAA1-E5B7-233F-027F3D3B8A35}"/>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B66D6A9-94F5-C5DF-2B7C-720D3D2CF2FF}"/>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296A96F-045F-6A8C-235F-02A07BB8E788}"/>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FE47957C-32F9-30A5-A643-2EDC8C9F8F95}"/>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9545412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p:txBody>
          <a:bodyPr lIns="0" tIns="0" rIns="0" bIns="0"/>
          <a:lstStyle/>
          <a:p>
            <a:r>
              <a:rPr lang="en-GB"/>
              <a:t>Click to edit Master title style</a:t>
            </a:r>
            <a:endParaRPr lang="en-US"/>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18" name="Colour group">
            <a:extLst>
              <a:ext uri="{FF2B5EF4-FFF2-40B4-BE49-F238E27FC236}">
                <a16:creationId xmlns:a16="http://schemas.microsoft.com/office/drawing/2014/main" id="{6A9C0D94-CD00-1B6B-3ECD-D482528C9BB3}"/>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19" name="Rectangle 18">
              <a:extLst>
                <a:ext uri="{FF2B5EF4-FFF2-40B4-BE49-F238E27FC236}">
                  <a16:creationId xmlns:a16="http://schemas.microsoft.com/office/drawing/2014/main" id="{0BE89A9A-54B4-C7D0-1E02-3F35C5B8355C}"/>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0" name="Rectangle 19">
              <a:extLst>
                <a:ext uri="{FF2B5EF4-FFF2-40B4-BE49-F238E27FC236}">
                  <a16:creationId xmlns:a16="http://schemas.microsoft.com/office/drawing/2014/main" id="{073F15FC-21F1-5185-E612-FB303E0FF9EF}"/>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D8C90BB8-C29D-FD44-5698-E59496975AE0}"/>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2CE3FA8-D456-7DC3-9A61-12EEF1FCC7DE}"/>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A861878F-36FD-9B2B-6034-8DA118F2741C}"/>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ED78BA3-C7AA-DE5B-E584-164CEF3E1131}"/>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7B88EEA5-2A14-120F-A10D-77F8BF3BE8C2}"/>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9511733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007C55CA-2138-D6C1-1D55-8E87DDF0CC1F}"/>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581999FA-D00F-B024-B6A6-30F892D0BE00}"/>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6" name="Slide Number Placeholder 5">
            <a:extLst>
              <a:ext uri="{FF2B5EF4-FFF2-40B4-BE49-F238E27FC236}">
                <a16:creationId xmlns:a16="http://schemas.microsoft.com/office/drawing/2014/main" id="{4C50B21C-F94B-3D47-286B-1F6C7B19B11E}"/>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17" name="Colour group">
            <a:extLst>
              <a:ext uri="{FF2B5EF4-FFF2-40B4-BE49-F238E27FC236}">
                <a16:creationId xmlns:a16="http://schemas.microsoft.com/office/drawing/2014/main" id="{422B29B2-A954-4259-507F-1B6E64D29B4E}"/>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18" name="Rectangle 17">
              <a:extLst>
                <a:ext uri="{FF2B5EF4-FFF2-40B4-BE49-F238E27FC236}">
                  <a16:creationId xmlns:a16="http://schemas.microsoft.com/office/drawing/2014/main" id="{5FF90C47-5C30-FF93-876D-B0FA8B8A3C10}"/>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19" name="Rectangle 18">
              <a:extLst>
                <a:ext uri="{FF2B5EF4-FFF2-40B4-BE49-F238E27FC236}">
                  <a16:creationId xmlns:a16="http://schemas.microsoft.com/office/drawing/2014/main" id="{3AFA2D24-DAA8-6D27-8FD2-B11C61589CF8}"/>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7D7A1664-A963-A506-8623-08BCB10F0CFA}"/>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35694FC4-7236-4235-D77D-66FD80C2E122}"/>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5AE177C8-E30F-97B0-B388-B110B1F3932A}"/>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E818348-F49D-DB98-964A-C4DF87BC9406}"/>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65F7AE9-7B0D-DC46-8737-A49418EEDFD2}"/>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9724555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C76A-44AF-7A4E-A651-07EA8F58F4C6}"/>
              </a:ext>
            </a:extLst>
          </p:cNvPr>
          <p:cNvSpPr>
            <a:spLocks noGrp="1"/>
          </p:cNvSpPr>
          <p:nvPr>
            <p:ph type="title" hasCustomPrompt="1"/>
          </p:nvPr>
        </p:nvSpPr>
        <p:spPr>
          <a:xfrm>
            <a:off x="839788" y="457200"/>
            <a:ext cx="3932237" cy="1600200"/>
          </a:xfrm>
        </p:spPr>
        <p:txBody>
          <a:bodyPr lIns="0" tIns="0" rIns="0" bIns="0" anchor="b"/>
          <a:lstStyle>
            <a:lvl1pPr>
              <a:defRPr sz="3200"/>
            </a:lvl1pPr>
          </a:lstStyle>
          <a:p>
            <a:r>
              <a:rPr lang="en-GB"/>
              <a:t>Click to edit Master title style	</a:t>
            </a:r>
            <a:endParaRPr lang="en-US"/>
          </a:p>
        </p:txBody>
      </p:sp>
      <p:sp>
        <p:nvSpPr>
          <p:cNvPr id="3" name="Content Placeholder 2">
            <a:extLst>
              <a:ext uri="{FF2B5EF4-FFF2-40B4-BE49-F238E27FC236}">
                <a16:creationId xmlns:a16="http://schemas.microsoft.com/office/drawing/2014/main" id="{48FDBA4E-5E5D-8327-8673-22BF9D9BEC0E}"/>
              </a:ext>
            </a:extLst>
          </p:cNvPr>
          <p:cNvSpPr>
            <a:spLocks noGrp="1"/>
          </p:cNvSpPr>
          <p:nvPr>
            <p:ph idx="1"/>
          </p:nvPr>
        </p:nvSpPr>
        <p:spPr>
          <a:xfrm>
            <a:off x="5183188" y="457201"/>
            <a:ext cx="6172200" cy="5403850"/>
          </a:xfrm>
        </p:spPr>
        <p:txBody>
          <a:bodyPr lIns="0" tIns="0" rIns="0" bIns="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B4D931D-D66D-A571-7096-A79982B347F3}"/>
              </a:ext>
            </a:extLst>
          </p:cNvPr>
          <p:cNvSpPr>
            <a:spLocks noGrp="1"/>
          </p:cNvSpPr>
          <p:nvPr>
            <p:ph type="body" sz="half" idx="2"/>
          </p:nvPr>
        </p:nvSpPr>
        <p:spPr>
          <a:xfrm>
            <a:off x="839788" y="2279374"/>
            <a:ext cx="3932237" cy="3589614"/>
          </a:xfrm>
        </p:spPr>
        <p:txBody>
          <a:bodyPr lIns="0" tIns="0" rIns="0" bIns="0">
            <a:normAutofit/>
          </a:bodyPr>
          <a:lstStyle>
            <a:lvl1pPr marL="0" indent="0">
              <a:buNone/>
              <a:defRPr sz="18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cxnSp>
        <p:nvCxnSpPr>
          <p:cNvPr id="10" name="Straight Connector 9">
            <a:extLst>
              <a:ext uri="{FF2B5EF4-FFF2-40B4-BE49-F238E27FC236}">
                <a16:creationId xmlns:a16="http://schemas.microsoft.com/office/drawing/2014/main" id="{5009BEAB-EC54-2CCD-20E5-41C9531157BE}"/>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9578B827-69F3-750E-A68C-C228B5FF0D27}"/>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9" name="Slide Number Placeholder 5">
            <a:extLst>
              <a:ext uri="{FF2B5EF4-FFF2-40B4-BE49-F238E27FC236}">
                <a16:creationId xmlns:a16="http://schemas.microsoft.com/office/drawing/2014/main" id="{CD2B3A66-20E4-E873-A7CD-4656D72EDCB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711B4A58-CBC2-F36F-17A2-F640259E44EA}"/>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94CA58DB-560C-206E-5BA8-584B869EDE38}"/>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D715D647-907A-2F26-0284-FCF98A15123C}"/>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1E233781-84F7-10EA-29EB-420FAD887EE6}"/>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0BD39A36-DF04-1B44-26C4-7F36E857311D}"/>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1C8914EE-B77C-9543-B8EB-F524FEEB5ED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5553AF06-0AEB-A435-A569-E459410C1BDF}"/>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D8D6DF9-4205-B61A-52C8-8403B0BDCD37}"/>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4488590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3A6D-7395-E75A-7F9C-E0B88BCEED2C}"/>
              </a:ext>
            </a:extLst>
          </p:cNvPr>
          <p:cNvSpPr>
            <a:spLocks noGrp="1"/>
          </p:cNvSpPr>
          <p:nvPr>
            <p:ph type="title"/>
          </p:nvPr>
        </p:nvSpPr>
        <p:spPr>
          <a:xfrm>
            <a:off x="839788" y="457200"/>
            <a:ext cx="3932237" cy="1600200"/>
          </a:xfrm>
        </p:spPr>
        <p:txBody>
          <a:bodyPr lIns="0" tIns="0" rIns="0" bIns="0"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A45E76E-D73A-1D80-596F-EDF65CD96772}"/>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6C75D1-322B-B6CF-D43F-1D50CA4DB3BC}"/>
              </a:ext>
            </a:extLst>
          </p:cNvPr>
          <p:cNvSpPr>
            <a:spLocks noGrp="1"/>
          </p:cNvSpPr>
          <p:nvPr>
            <p:ph type="body" sz="half" idx="2"/>
          </p:nvPr>
        </p:nvSpPr>
        <p:spPr>
          <a:xfrm>
            <a:off x="839788" y="2279374"/>
            <a:ext cx="3932237" cy="3589614"/>
          </a:xfrm>
        </p:spPr>
        <p:txBody>
          <a:bodyPr lIns="0" tIns="0" rIns="0" bIns="0">
            <a:normAutofit/>
          </a:bodyPr>
          <a:lstStyle>
            <a:lvl1pPr marL="0" indent="0">
              <a:buNone/>
              <a:defRPr sz="18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cxnSp>
        <p:nvCxnSpPr>
          <p:cNvPr id="10" name="Straight Connector 9">
            <a:extLst>
              <a:ext uri="{FF2B5EF4-FFF2-40B4-BE49-F238E27FC236}">
                <a16:creationId xmlns:a16="http://schemas.microsoft.com/office/drawing/2014/main" id="{D75A2EF7-AF14-AB4A-A52A-213A06D6D3F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556902AD-B096-03EE-3D83-6CEBF6AC294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9" name="Slide Number Placeholder 5">
            <a:extLst>
              <a:ext uri="{FF2B5EF4-FFF2-40B4-BE49-F238E27FC236}">
                <a16:creationId xmlns:a16="http://schemas.microsoft.com/office/drawing/2014/main" id="{108B931D-EA7D-4AC3-9C55-AE7B52443EB1}"/>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C7E4C060-7950-C718-89B9-C2AA12D0FAF9}"/>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79707421-6BAD-7505-FCDE-86174AA6F443}"/>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91870F87-0599-A014-0DAB-CC99864F688C}"/>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124DA6E-D32D-B3FD-25AB-955FFA28AE88}"/>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9A5D814E-1278-B736-09B3-F7CDD8BE1886}"/>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DDDB5FC-A4A5-AC1D-800B-6DA2C60CFA30}"/>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3F94698E-9D4E-73C8-A177-D76B8EB65D75}"/>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24301C84-ED6A-15A3-34BB-26ABA1689A31}"/>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086444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xt 2">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67AD84E-C765-8A97-8FE5-88D03D2D234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1" y="0"/>
            <a:ext cx="11664548" cy="6858000"/>
          </a:xfrm>
          <a:prstGeom prst="rect">
            <a:avLst/>
          </a:prstGeom>
        </p:spPr>
      </p:pic>
      <p:pic>
        <p:nvPicPr>
          <p:cNvPr id="4" name="Picture 3">
            <a:extLst>
              <a:ext uri="{FF2B5EF4-FFF2-40B4-BE49-F238E27FC236}">
                <a16:creationId xmlns:a16="http://schemas.microsoft.com/office/drawing/2014/main" id="{454C42D7-AB2D-CC81-E379-57ACC08DEA4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34088" y="5131520"/>
            <a:ext cx="2557913" cy="2557913"/>
          </a:xfrm>
          <a:prstGeom prst="rect">
            <a:avLst/>
          </a:prstGeom>
        </p:spPr>
      </p:pic>
      <p:sp>
        <p:nvSpPr>
          <p:cNvPr id="8" name="Title 1">
            <a:extLst>
              <a:ext uri="{FF2B5EF4-FFF2-40B4-BE49-F238E27FC236}">
                <a16:creationId xmlns:a16="http://schemas.microsoft.com/office/drawing/2014/main" id="{903BEDD4-159B-F98D-84CA-2C2723BF879E}"/>
              </a:ext>
            </a:extLst>
          </p:cNvPr>
          <p:cNvSpPr>
            <a:spLocks noGrp="1"/>
          </p:cNvSpPr>
          <p:nvPr>
            <p:ph type="title"/>
          </p:nvPr>
        </p:nvSpPr>
        <p:spPr>
          <a:xfrm>
            <a:off x="838201" y="366185"/>
            <a:ext cx="10261271" cy="988483"/>
          </a:xfrm>
        </p:spPr>
        <p:txBody>
          <a:bodyPr/>
          <a:lstStyle/>
          <a:p>
            <a:r>
              <a:rPr lang="en-GB"/>
              <a:t>Click to edit Master title style</a:t>
            </a:r>
            <a:endParaRPr lang="en-US"/>
          </a:p>
        </p:txBody>
      </p:sp>
      <p:sp>
        <p:nvSpPr>
          <p:cNvPr id="10" name="Content Placeholder 2">
            <a:extLst>
              <a:ext uri="{FF2B5EF4-FFF2-40B4-BE49-F238E27FC236}">
                <a16:creationId xmlns:a16="http://schemas.microsoft.com/office/drawing/2014/main" id="{05C8408A-1619-7FE4-1442-C77400D80823}"/>
              </a:ext>
            </a:extLst>
          </p:cNvPr>
          <p:cNvSpPr>
            <a:spLocks noGrp="1"/>
          </p:cNvSpPr>
          <p:nvPr>
            <p:ph sz="half" idx="1" hasCustomPrompt="1"/>
          </p:nvPr>
        </p:nvSpPr>
        <p:spPr>
          <a:xfrm>
            <a:off x="838199" y="1617133"/>
            <a:ext cx="10261271" cy="4351867"/>
          </a:xfrm>
        </p:spPr>
        <p:txBody>
          <a:bodyPr/>
          <a:lstStyle/>
          <a:p>
            <a:pPr lvl="0"/>
            <a:r>
              <a:rPr lang="en-GB"/>
              <a:t>Body text</a:t>
            </a:r>
          </a:p>
          <a:p>
            <a:pPr lvl="1"/>
            <a:r>
              <a:rPr lang="en-GB"/>
              <a:t>Subheading</a:t>
            </a:r>
          </a:p>
          <a:p>
            <a:pPr lvl="2"/>
            <a:r>
              <a:rPr lang="en-GB"/>
              <a:t>Pull quote style</a:t>
            </a:r>
          </a:p>
          <a:p>
            <a:pPr lvl="3"/>
            <a:r>
              <a:rPr lang="en-GB"/>
              <a:t>Number ed List</a:t>
            </a:r>
          </a:p>
          <a:p>
            <a:pPr lvl="4"/>
            <a:r>
              <a:rPr lang="en-GB"/>
              <a:t>Bulleted list</a:t>
            </a:r>
            <a:endParaRPr lang="en-US"/>
          </a:p>
        </p:txBody>
      </p:sp>
    </p:spTree>
    <p:extLst>
      <p:ext uri="{BB962C8B-B14F-4D97-AF65-F5344CB8AC3E}">
        <p14:creationId xmlns:p14="http://schemas.microsoft.com/office/powerpoint/2010/main" val="1756774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4548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8" name="Logo" descr="Logo for Staffordshire and Stoke-on-Trent Integrated Care System">
            <a:extLst>
              <a:ext uri="{FF2B5EF4-FFF2-40B4-BE49-F238E27FC236}">
                <a16:creationId xmlns:a16="http://schemas.microsoft.com/office/drawing/2014/main" id="{33E757BC-8C62-EBFF-1DCA-8380AFC91CE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57046" y="501113"/>
            <a:ext cx="2816063" cy="779047"/>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4" name="Picture 13" descr="Home care nurse and patient">
            <a:extLst>
              <a:ext uri="{FF2B5EF4-FFF2-40B4-BE49-F238E27FC236}">
                <a16:creationId xmlns:a16="http://schemas.microsoft.com/office/drawing/2014/main" id="{40F19AE0-9F53-9620-27E5-0907F32F86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998886" y="354564"/>
            <a:ext cx="2996023" cy="2996023"/>
          </a:xfrm>
          <a:prstGeom prst="rect">
            <a:avLst/>
          </a:prstGeom>
        </p:spPr>
      </p:pic>
      <p:pic>
        <p:nvPicPr>
          <p:cNvPr id="16" name="Picture 15" descr="Doctor and patient">
            <a:extLst>
              <a:ext uri="{FF2B5EF4-FFF2-40B4-BE49-F238E27FC236}">
                <a16:creationId xmlns:a16="http://schemas.microsoft.com/office/drawing/2014/main" id="{DF6F707C-E04E-E5F5-62B7-A548E921E29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7315200" y="2697103"/>
            <a:ext cx="1948543" cy="1826843"/>
          </a:xfrm>
          <a:prstGeom prst="rect">
            <a:avLst/>
          </a:prstGeom>
        </p:spPr>
      </p:pic>
      <p:pic>
        <p:nvPicPr>
          <p:cNvPr id="18" name="Picture 17" descr="Young child">
            <a:extLst>
              <a:ext uri="{FF2B5EF4-FFF2-40B4-BE49-F238E27FC236}">
                <a16:creationId xmlns:a16="http://schemas.microsoft.com/office/drawing/2014/main" id="{93435A0A-275E-62CB-BDC1-E843244E2596}"/>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9296" y="3444116"/>
            <a:ext cx="1826843" cy="1826843"/>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4181930" y="4864100"/>
            <a:ext cx="8064500" cy="1993900"/>
          </a:xfrm>
          <a:prstGeom prst="rect">
            <a:avLst/>
          </a:prstGeom>
        </p:spPr>
      </p:pic>
      <p:grpSp>
        <p:nvGrpSpPr>
          <p:cNvPr id="22" name="Colour group">
            <a:extLst>
              <a:ext uri="{FF2B5EF4-FFF2-40B4-BE49-F238E27FC236}">
                <a16:creationId xmlns:a16="http://schemas.microsoft.com/office/drawing/2014/main" id="{1504FCD5-1301-6770-6B1E-65E3BB711053}"/>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3" name="Rectangle 22">
              <a:extLst>
                <a:ext uri="{FF2B5EF4-FFF2-40B4-BE49-F238E27FC236}">
                  <a16:creationId xmlns:a16="http://schemas.microsoft.com/office/drawing/2014/main" id="{AD28DD0F-BB97-5453-D23E-DEBE2EC1559C}"/>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4" name="Rectangle 23">
              <a:extLst>
                <a:ext uri="{FF2B5EF4-FFF2-40B4-BE49-F238E27FC236}">
                  <a16:creationId xmlns:a16="http://schemas.microsoft.com/office/drawing/2014/main" id="{5EEA625E-766D-BBC8-4312-35FF6706CAF2}"/>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92AFC41-B94A-7074-228D-2120D0094CBE}"/>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107178F-FDFE-955D-77B7-567609ADB3CC}"/>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94095D0-432E-E82C-E382-936D8BB1DE59}"/>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21A03B05-EAE6-364D-589A-F2543AEB6965}"/>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4C7D800A-FEE1-5269-4C20-35C11DBD4BB5}"/>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0931213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77973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446D9F-233D-4F07-9F3D-CFD8E0E6E099}" type="datetimeFigureOut">
              <a:rPr lang="en-GB" smtClean="0"/>
              <a:t>07/03/2025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899ACB-31CF-43AA-860F-1E36AD3278C4}" type="slidenum">
              <a:rPr lang="en-GB" smtClean="0"/>
              <a:t>‹#›</a:t>
            </a:fld>
            <a:endParaRPr lang="en-GB"/>
          </a:p>
        </p:txBody>
      </p:sp>
    </p:spTree>
    <p:extLst>
      <p:ext uri="{BB962C8B-B14F-4D97-AF65-F5344CB8AC3E}">
        <p14:creationId xmlns:p14="http://schemas.microsoft.com/office/powerpoint/2010/main" val="17652691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446D9F-233D-4F07-9F3D-CFD8E0E6E099}" type="datetimeFigureOut">
              <a:rPr lang="en-GB" smtClean="0"/>
              <a:t>07/03/2025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899ACB-31CF-43AA-860F-1E36AD3278C4}" type="slidenum">
              <a:rPr lang="en-GB" smtClean="0"/>
              <a:t>‹#›</a:t>
            </a:fld>
            <a:endParaRPr lang="en-GB"/>
          </a:p>
        </p:txBody>
      </p:sp>
    </p:spTree>
    <p:extLst>
      <p:ext uri="{BB962C8B-B14F-4D97-AF65-F5344CB8AC3E}">
        <p14:creationId xmlns:p14="http://schemas.microsoft.com/office/powerpoint/2010/main" val="4119785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446D9F-233D-4F07-9F3D-CFD8E0E6E099}" type="datetimeFigureOut">
              <a:rPr lang="en-GB" smtClean="0"/>
              <a:t>07/03/2025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899ACB-31CF-43AA-860F-1E36AD3278C4}" type="slidenum">
              <a:rPr lang="en-GB" smtClean="0"/>
              <a:t>‹#›</a:t>
            </a:fld>
            <a:endParaRPr lang="en-GB"/>
          </a:p>
        </p:txBody>
      </p:sp>
    </p:spTree>
    <p:extLst>
      <p:ext uri="{BB962C8B-B14F-4D97-AF65-F5344CB8AC3E}">
        <p14:creationId xmlns:p14="http://schemas.microsoft.com/office/powerpoint/2010/main" val="341434282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446D9F-233D-4F07-9F3D-CFD8E0E6E099}" type="datetimeFigureOut">
              <a:rPr lang="en-GB" smtClean="0"/>
              <a:t>07/03/2025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899ACB-31CF-43AA-860F-1E36AD3278C4}" type="slidenum">
              <a:rPr lang="en-GB" smtClean="0"/>
              <a:t>‹#›</a:t>
            </a:fld>
            <a:endParaRPr lang="en-GB"/>
          </a:p>
        </p:txBody>
      </p:sp>
    </p:spTree>
    <p:extLst>
      <p:ext uri="{BB962C8B-B14F-4D97-AF65-F5344CB8AC3E}">
        <p14:creationId xmlns:p14="http://schemas.microsoft.com/office/powerpoint/2010/main" val="30218224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8446D9F-233D-4F07-9F3D-CFD8E0E6E099}" type="datetimeFigureOut">
              <a:rPr lang="en-GB" smtClean="0"/>
              <a:t>07/03/2025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8899ACB-31CF-43AA-860F-1E36AD3278C4}" type="slidenum">
              <a:rPr lang="en-GB" smtClean="0"/>
              <a:t>‹#›</a:t>
            </a:fld>
            <a:endParaRPr lang="en-GB"/>
          </a:p>
        </p:txBody>
      </p:sp>
    </p:spTree>
    <p:extLst>
      <p:ext uri="{BB962C8B-B14F-4D97-AF65-F5344CB8AC3E}">
        <p14:creationId xmlns:p14="http://schemas.microsoft.com/office/powerpoint/2010/main" val="26245307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8446D9F-233D-4F07-9F3D-CFD8E0E6E099}" type="datetimeFigureOut">
              <a:rPr lang="en-GB" smtClean="0"/>
              <a:t>07/03/2025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8899ACB-31CF-43AA-860F-1E36AD3278C4}" type="slidenum">
              <a:rPr lang="en-GB" smtClean="0"/>
              <a:t>‹#›</a:t>
            </a:fld>
            <a:endParaRPr lang="en-GB"/>
          </a:p>
        </p:txBody>
      </p:sp>
    </p:spTree>
    <p:extLst>
      <p:ext uri="{BB962C8B-B14F-4D97-AF65-F5344CB8AC3E}">
        <p14:creationId xmlns:p14="http://schemas.microsoft.com/office/powerpoint/2010/main" val="34828368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446D9F-233D-4F07-9F3D-CFD8E0E6E099}" type="datetimeFigureOut">
              <a:rPr lang="en-GB" smtClean="0"/>
              <a:t>07/03/2025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8899ACB-31CF-43AA-860F-1E36AD3278C4}" type="slidenum">
              <a:rPr lang="en-GB" smtClean="0"/>
              <a:t>‹#›</a:t>
            </a:fld>
            <a:endParaRPr lang="en-GB"/>
          </a:p>
        </p:txBody>
      </p:sp>
    </p:spTree>
    <p:extLst>
      <p:ext uri="{BB962C8B-B14F-4D97-AF65-F5344CB8AC3E}">
        <p14:creationId xmlns:p14="http://schemas.microsoft.com/office/powerpoint/2010/main" val="9121197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8446D9F-233D-4F07-9F3D-CFD8E0E6E099}" type="datetimeFigureOut">
              <a:rPr lang="en-GB" smtClean="0"/>
              <a:t>07/03/2025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899ACB-31CF-43AA-860F-1E36AD3278C4}" type="slidenum">
              <a:rPr lang="en-GB" smtClean="0"/>
              <a:t>‹#›</a:t>
            </a:fld>
            <a:endParaRPr lang="en-GB"/>
          </a:p>
        </p:txBody>
      </p:sp>
    </p:spTree>
    <p:extLst>
      <p:ext uri="{BB962C8B-B14F-4D97-AF65-F5344CB8AC3E}">
        <p14:creationId xmlns:p14="http://schemas.microsoft.com/office/powerpoint/2010/main" val="58991805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8446D9F-233D-4F07-9F3D-CFD8E0E6E099}" type="datetimeFigureOut">
              <a:rPr lang="en-GB" smtClean="0"/>
              <a:t>07/03/2025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899ACB-31CF-43AA-860F-1E36AD3278C4}" type="slidenum">
              <a:rPr lang="en-GB" smtClean="0"/>
              <a:t>‹#›</a:t>
            </a:fld>
            <a:endParaRPr lang="en-GB"/>
          </a:p>
        </p:txBody>
      </p:sp>
    </p:spTree>
    <p:extLst>
      <p:ext uri="{BB962C8B-B14F-4D97-AF65-F5344CB8AC3E}">
        <p14:creationId xmlns:p14="http://schemas.microsoft.com/office/powerpoint/2010/main" val="2692471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Logo" descr="Logo for Staffordshire and Stoke-on-Trent Integrated Care System">
            <a:extLst>
              <a:ext uri="{FF2B5EF4-FFF2-40B4-BE49-F238E27FC236}">
                <a16:creationId xmlns:a16="http://schemas.microsoft.com/office/drawing/2014/main" id="{33E757BC-8C62-EBFF-1DCA-8380AFC91CE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57046" y="501114"/>
            <a:ext cx="2816059" cy="779046"/>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181930" y="4864100"/>
            <a:ext cx="8064500" cy="1993900"/>
          </a:xfrm>
          <a:prstGeom prst="rect">
            <a:avLst/>
          </a:prstGeom>
        </p:spPr>
      </p:pic>
      <p:sp>
        <p:nvSpPr>
          <p:cNvPr id="5" name="Picture Placeholder 4">
            <a:extLst>
              <a:ext uri="{FF2B5EF4-FFF2-40B4-BE49-F238E27FC236}">
                <a16:creationId xmlns:a16="http://schemas.microsoft.com/office/drawing/2014/main" id="{879FD7FF-F92E-BC38-AF3B-FD1B2EF80BE6}"/>
              </a:ext>
            </a:extLst>
          </p:cNvPr>
          <p:cNvSpPr>
            <a:spLocks noGrp="1" noChangeAspect="1"/>
          </p:cNvSpPr>
          <p:nvPr>
            <p:ph type="pic" sz="quarter" idx="10"/>
          </p:nvPr>
        </p:nvSpPr>
        <p:spPr>
          <a:xfrm>
            <a:off x="9182979" y="408610"/>
            <a:ext cx="2520000" cy="2520000"/>
          </a:xfrm>
          <a:prstGeom prst="ellipse">
            <a:avLst/>
          </a:prstGeom>
          <a:solidFill>
            <a:schemeClr val="bg2"/>
          </a:solidFill>
        </p:spPr>
        <p:txBody>
          <a:bodyPr>
            <a:normAutofit/>
          </a:bodyPr>
          <a:lstStyle>
            <a:lvl1pPr>
              <a:defRPr sz="1200"/>
            </a:lvl1pPr>
          </a:lstStyle>
          <a:p>
            <a:endParaRPr lang="en-US"/>
          </a:p>
        </p:txBody>
      </p:sp>
      <p:sp>
        <p:nvSpPr>
          <p:cNvPr id="10" name="Picture Placeholder 4">
            <a:extLst>
              <a:ext uri="{FF2B5EF4-FFF2-40B4-BE49-F238E27FC236}">
                <a16:creationId xmlns:a16="http://schemas.microsoft.com/office/drawing/2014/main" id="{35358787-8A68-0518-95ED-1118E954643B}"/>
              </a:ext>
            </a:extLst>
          </p:cNvPr>
          <p:cNvSpPr>
            <a:spLocks noGrp="1" noChangeAspect="1"/>
          </p:cNvSpPr>
          <p:nvPr>
            <p:ph type="pic" sz="quarter" idx="11"/>
          </p:nvPr>
        </p:nvSpPr>
        <p:spPr>
          <a:xfrm>
            <a:off x="7634979" y="2706090"/>
            <a:ext cx="1548000" cy="1548000"/>
          </a:xfrm>
          <a:prstGeom prst="ellipse">
            <a:avLst/>
          </a:prstGeom>
          <a:solidFill>
            <a:schemeClr val="bg2"/>
          </a:solidFill>
        </p:spPr>
        <p:txBody>
          <a:bodyPr>
            <a:normAutofit/>
          </a:bodyPr>
          <a:lstStyle>
            <a:lvl1pPr>
              <a:defRPr sz="1200"/>
            </a:lvl1pPr>
          </a:lstStyle>
          <a:p>
            <a:endParaRPr lang="en-US"/>
          </a:p>
        </p:txBody>
      </p:sp>
      <p:sp>
        <p:nvSpPr>
          <p:cNvPr id="12" name="Picture Placeholder 4">
            <a:extLst>
              <a:ext uri="{FF2B5EF4-FFF2-40B4-BE49-F238E27FC236}">
                <a16:creationId xmlns:a16="http://schemas.microsoft.com/office/drawing/2014/main" id="{F72C18D2-86C6-28D8-721E-0327D2C16EEC}"/>
              </a:ext>
            </a:extLst>
          </p:cNvPr>
          <p:cNvSpPr>
            <a:spLocks noGrp="1" noChangeAspect="1"/>
          </p:cNvSpPr>
          <p:nvPr>
            <p:ph type="pic" sz="quarter" idx="12"/>
          </p:nvPr>
        </p:nvSpPr>
        <p:spPr>
          <a:xfrm>
            <a:off x="10162041" y="3785390"/>
            <a:ext cx="1404000" cy="1404000"/>
          </a:xfrm>
          <a:prstGeom prst="ellipse">
            <a:avLst/>
          </a:prstGeom>
          <a:solidFill>
            <a:schemeClr val="bg2"/>
          </a:solidFill>
        </p:spPr>
        <p:txBody>
          <a:bodyPr>
            <a:normAutofit/>
          </a:bodyPr>
          <a:lstStyle>
            <a:lvl1pPr>
              <a:defRPr sz="1200"/>
            </a:lvl1pPr>
          </a:lstStyle>
          <a:p>
            <a:endParaRPr lang="en-US"/>
          </a:p>
        </p:txBody>
      </p:sp>
      <p:pic>
        <p:nvPicPr>
          <p:cNvPr id="20" name="Picture 19" descr="Shape, circle&#10;&#10;Description automatically generated">
            <a:extLst>
              <a:ext uri="{FF2B5EF4-FFF2-40B4-BE49-F238E27FC236}">
                <a16:creationId xmlns:a16="http://schemas.microsoft.com/office/drawing/2014/main" id="{A56E8CF8-8483-0D19-F549-700938DDB7C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490106" y="2306596"/>
            <a:ext cx="2340100" cy="924484"/>
          </a:xfrm>
          <a:prstGeom prst="rect">
            <a:avLst/>
          </a:prstGeom>
        </p:spPr>
      </p:pic>
      <p:pic>
        <p:nvPicPr>
          <p:cNvPr id="22" name="Picture 21" descr="Shape, circle&#10;&#10;Description automatically generated">
            <a:extLst>
              <a:ext uri="{FF2B5EF4-FFF2-40B4-BE49-F238E27FC236}">
                <a16:creationId xmlns:a16="http://schemas.microsoft.com/office/drawing/2014/main" id="{F4873A54-E789-655E-4157-595C6E8097EA}"/>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7409378" y="3699441"/>
            <a:ext cx="1429821" cy="832753"/>
          </a:xfrm>
          <a:prstGeom prst="rect">
            <a:avLst/>
          </a:prstGeom>
        </p:spPr>
      </p:pic>
      <p:pic>
        <p:nvPicPr>
          <p:cNvPr id="24" name="Picture 23" descr="Circle&#10;&#10;Description automatically generated">
            <a:extLst>
              <a:ext uri="{FF2B5EF4-FFF2-40B4-BE49-F238E27FC236}">
                <a16:creationId xmlns:a16="http://schemas.microsoft.com/office/drawing/2014/main" id="{ED4AE311-1205-4418-6EA3-31EF8A26A567}"/>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0013460" y="3485244"/>
            <a:ext cx="1082907" cy="541454"/>
          </a:xfrm>
          <a:prstGeom prst="rect">
            <a:avLst/>
          </a:prstGeom>
        </p:spPr>
      </p:pic>
      <p:grpSp>
        <p:nvGrpSpPr>
          <p:cNvPr id="23" name="Colour group">
            <a:extLst>
              <a:ext uri="{FF2B5EF4-FFF2-40B4-BE49-F238E27FC236}">
                <a16:creationId xmlns:a16="http://schemas.microsoft.com/office/drawing/2014/main" id="{5B048484-5047-E354-504D-D77FC8DE7B19}"/>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5" name="Rectangle 24">
              <a:extLst>
                <a:ext uri="{FF2B5EF4-FFF2-40B4-BE49-F238E27FC236}">
                  <a16:creationId xmlns:a16="http://schemas.microsoft.com/office/drawing/2014/main" id="{EAEB258E-8551-C96E-87C2-538A0F37F723}"/>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6" name="Rectangle 25">
              <a:extLst>
                <a:ext uri="{FF2B5EF4-FFF2-40B4-BE49-F238E27FC236}">
                  <a16:creationId xmlns:a16="http://schemas.microsoft.com/office/drawing/2014/main" id="{F46EA209-8599-00CC-F81E-EF6422E7DD2C}"/>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F7D88BD3-1F46-7E45-EB37-83BC84808ACA}"/>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349C07E6-6E26-C7BD-E1B9-3181EFACB5B7}"/>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9A3C0CFB-6F14-4A8E-51CF-EB504389FDF3}"/>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F7D1F97A-A85F-6BEA-84E4-404872A69274}"/>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1E398F63-8ADD-1D71-3055-503424B81B4B}"/>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1697509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446D9F-233D-4F07-9F3D-CFD8E0E6E099}" type="datetimeFigureOut">
              <a:rPr lang="en-GB" smtClean="0"/>
              <a:t>07/03/2025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899ACB-31CF-43AA-860F-1E36AD3278C4}" type="slidenum">
              <a:rPr lang="en-GB" smtClean="0"/>
              <a:t>‹#›</a:t>
            </a:fld>
            <a:endParaRPr lang="en-GB"/>
          </a:p>
        </p:txBody>
      </p:sp>
    </p:spTree>
    <p:extLst>
      <p:ext uri="{BB962C8B-B14F-4D97-AF65-F5344CB8AC3E}">
        <p14:creationId xmlns:p14="http://schemas.microsoft.com/office/powerpoint/2010/main" val="1880939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446D9F-233D-4F07-9F3D-CFD8E0E6E099}" type="datetimeFigureOut">
              <a:rPr lang="en-GB" smtClean="0"/>
              <a:t>07/03/2025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899ACB-31CF-43AA-860F-1E36AD3278C4}" type="slidenum">
              <a:rPr lang="en-GB" smtClean="0"/>
              <a:t>‹#›</a:t>
            </a:fld>
            <a:endParaRPr lang="en-GB"/>
          </a:p>
        </p:txBody>
      </p:sp>
    </p:spTree>
    <p:extLst>
      <p:ext uri="{BB962C8B-B14F-4D97-AF65-F5344CB8AC3E}">
        <p14:creationId xmlns:p14="http://schemas.microsoft.com/office/powerpoint/2010/main" val="42194446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A86EA-7CF0-6854-64B6-8AF67C3A129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2DA37137-49F9-CCE6-2762-DD609C133F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F58DEBAF-5889-CE0D-B996-D28C7AFA85A7}"/>
              </a:ext>
            </a:extLst>
          </p:cNvPr>
          <p:cNvSpPr>
            <a:spLocks noGrp="1"/>
          </p:cNvSpPr>
          <p:nvPr>
            <p:ph type="dt" sz="half" idx="10"/>
          </p:nvPr>
        </p:nvSpPr>
        <p:spPr/>
        <p:txBody>
          <a:bodyPr/>
          <a:lstStyle/>
          <a:p>
            <a:fld id="{5C5EF2B1-4B0C-4AC3-AE0E-CCE3190BB07B}" type="datetimeFigureOut">
              <a:rPr lang="en-GB" smtClean="0"/>
              <a:t>07/03/2025</a:t>
            </a:fld>
            <a:endParaRPr lang="en-GB"/>
          </a:p>
        </p:txBody>
      </p:sp>
      <p:sp>
        <p:nvSpPr>
          <p:cNvPr id="5" name="Footer Placeholder 4">
            <a:extLst>
              <a:ext uri="{FF2B5EF4-FFF2-40B4-BE49-F238E27FC236}">
                <a16:creationId xmlns:a16="http://schemas.microsoft.com/office/drawing/2014/main" id="{D1F1B62B-69C3-1B18-974E-C443D5FB06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EA9CCD-DD50-586F-FD8E-51C9EEFD29F0}"/>
              </a:ext>
            </a:extLst>
          </p:cNvPr>
          <p:cNvSpPr>
            <a:spLocks noGrp="1"/>
          </p:cNvSpPr>
          <p:nvPr>
            <p:ph type="sldNum" sz="quarter" idx="12"/>
          </p:nvPr>
        </p:nvSpPr>
        <p:spPr/>
        <p:txBody>
          <a:bodyPr/>
          <a:lstStyle/>
          <a:p>
            <a:fld id="{250C5EAE-D515-433F-86B9-352C5A1C9393}" type="slidenum">
              <a:rPr lang="en-GB" smtClean="0"/>
              <a:t>‹#›</a:t>
            </a:fld>
            <a:endParaRPr lang="en-GB"/>
          </a:p>
        </p:txBody>
      </p:sp>
    </p:spTree>
    <p:extLst>
      <p:ext uri="{BB962C8B-B14F-4D97-AF65-F5344CB8AC3E}">
        <p14:creationId xmlns:p14="http://schemas.microsoft.com/office/powerpoint/2010/main" val="33827477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FBA60-9405-E19E-D2EE-FA0E1B0EC1A7}"/>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66C76AD-D461-0B68-4508-671B3447441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AAD78E0-FDBE-1362-9C4E-A1F89FB11440}"/>
              </a:ext>
            </a:extLst>
          </p:cNvPr>
          <p:cNvSpPr>
            <a:spLocks noGrp="1"/>
          </p:cNvSpPr>
          <p:nvPr>
            <p:ph type="dt" sz="half" idx="10"/>
          </p:nvPr>
        </p:nvSpPr>
        <p:spPr/>
        <p:txBody>
          <a:bodyPr/>
          <a:lstStyle/>
          <a:p>
            <a:fld id="{5C5EF2B1-4B0C-4AC3-AE0E-CCE3190BB07B}" type="datetimeFigureOut">
              <a:rPr lang="en-GB" smtClean="0"/>
              <a:t>07/03/2025</a:t>
            </a:fld>
            <a:endParaRPr lang="en-GB"/>
          </a:p>
        </p:txBody>
      </p:sp>
      <p:sp>
        <p:nvSpPr>
          <p:cNvPr id="5" name="Footer Placeholder 4">
            <a:extLst>
              <a:ext uri="{FF2B5EF4-FFF2-40B4-BE49-F238E27FC236}">
                <a16:creationId xmlns:a16="http://schemas.microsoft.com/office/drawing/2014/main" id="{751F23BD-6840-817D-CB6F-AB4B5480D0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BADE7F-7F71-A713-B880-71BEB2EBBFAC}"/>
              </a:ext>
            </a:extLst>
          </p:cNvPr>
          <p:cNvSpPr>
            <a:spLocks noGrp="1"/>
          </p:cNvSpPr>
          <p:nvPr>
            <p:ph type="sldNum" sz="quarter" idx="12"/>
          </p:nvPr>
        </p:nvSpPr>
        <p:spPr/>
        <p:txBody>
          <a:bodyPr/>
          <a:lstStyle/>
          <a:p>
            <a:fld id="{250C5EAE-D515-433F-86B9-352C5A1C9393}" type="slidenum">
              <a:rPr lang="en-GB" smtClean="0"/>
              <a:t>‹#›</a:t>
            </a:fld>
            <a:endParaRPr lang="en-GB"/>
          </a:p>
        </p:txBody>
      </p:sp>
    </p:spTree>
    <p:extLst>
      <p:ext uri="{BB962C8B-B14F-4D97-AF65-F5344CB8AC3E}">
        <p14:creationId xmlns:p14="http://schemas.microsoft.com/office/powerpoint/2010/main" val="9105992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926DF-1809-7A6D-3A85-8D05849C435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82EAD38-DB92-CFDF-A948-F37BDA1B03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BE9BC74-E555-A0AD-0783-2C97E382C209}"/>
              </a:ext>
            </a:extLst>
          </p:cNvPr>
          <p:cNvSpPr>
            <a:spLocks noGrp="1"/>
          </p:cNvSpPr>
          <p:nvPr>
            <p:ph type="dt" sz="half" idx="10"/>
          </p:nvPr>
        </p:nvSpPr>
        <p:spPr/>
        <p:txBody>
          <a:bodyPr/>
          <a:lstStyle/>
          <a:p>
            <a:fld id="{5C5EF2B1-4B0C-4AC3-AE0E-CCE3190BB07B}" type="datetimeFigureOut">
              <a:rPr lang="en-GB" smtClean="0"/>
              <a:t>07/03/2025</a:t>
            </a:fld>
            <a:endParaRPr lang="en-GB"/>
          </a:p>
        </p:txBody>
      </p:sp>
      <p:sp>
        <p:nvSpPr>
          <p:cNvPr id="5" name="Footer Placeholder 4">
            <a:extLst>
              <a:ext uri="{FF2B5EF4-FFF2-40B4-BE49-F238E27FC236}">
                <a16:creationId xmlns:a16="http://schemas.microsoft.com/office/drawing/2014/main" id="{507517FE-562E-C3BC-7ED9-718701A685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BF5947-095F-9B84-34DC-755E31E809F1}"/>
              </a:ext>
            </a:extLst>
          </p:cNvPr>
          <p:cNvSpPr>
            <a:spLocks noGrp="1"/>
          </p:cNvSpPr>
          <p:nvPr>
            <p:ph type="sldNum" sz="quarter" idx="12"/>
          </p:nvPr>
        </p:nvSpPr>
        <p:spPr/>
        <p:txBody>
          <a:bodyPr/>
          <a:lstStyle/>
          <a:p>
            <a:fld id="{250C5EAE-D515-433F-86B9-352C5A1C9393}" type="slidenum">
              <a:rPr lang="en-GB" smtClean="0"/>
              <a:t>‹#›</a:t>
            </a:fld>
            <a:endParaRPr lang="en-GB"/>
          </a:p>
        </p:txBody>
      </p:sp>
    </p:spTree>
    <p:extLst>
      <p:ext uri="{BB962C8B-B14F-4D97-AF65-F5344CB8AC3E}">
        <p14:creationId xmlns:p14="http://schemas.microsoft.com/office/powerpoint/2010/main" val="218276382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47DC6-8A6D-C7E5-48E6-8C7E9552373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00DC630-B075-14C0-D9E0-66BC54A71D8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C2378DE4-31AB-56BC-F551-117361B6D42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061CF288-5FDE-2433-AD33-73395355AA68}"/>
              </a:ext>
            </a:extLst>
          </p:cNvPr>
          <p:cNvSpPr>
            <a:spLocks noGrp="1"/>
          </p:cNvSpPr>
          <p:nvPr>
            <p:ph type="dt" sz="half" idx="10"/>
          </p:nvPr>
        </p:nvSpPr>
        <p:spPr/>
        <p:txBody>
          <a:bodyPr/>
          <a:lstStyle/>
          <a:p>
            <a:fld id="{5C5EF2B1-4B0C-4AC3-AE0E-CCE3190BB07B}" type="datetimeFigureOut">
              <a:rPr lang="en-GB" smtClean="0"/>
              <a:t>07/03/2025</a:t>
            </a:fld>
            <a:endParaRPr lang="en-GB"/>
          </a:p>
        </p:txBody>
      </p:sp>
      <p:sp>
        <p:nvSpPr>
          <p:cNvPr id="6" name="Footer Placeholder 5">
            <a:extLst>
              <a:ext uri="{FF2B5EF4-FFF2-40B4-BE49-F238E27FC236}">
                <a16:creationId xmlns:a16="http://schemas.microsoft.com/office/drawing/2014/main" id="{EDC9A053-5F7C-25BD-6907-64FD103AE50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87A786-3E91-2D9C-9AFF-FB7355E6C346}"/>
              </a:ext>
            </a:extLst>
          </p:cNvPr>
          <p:cNvSpPr>
            <a:spLocks noGrp="1"/>
          </p:cNvSpPr>
          <p:nvPr>
            <p:ph type="sldNum" sz="quarter" idx="12"/>
          </p:nvPr>
        </p:nvSpPr>
        <p:spPr/>
        <p:txBody>
          <a:bodyPr/>
          <a:lstStyle/>
          <a:p>
            <a:fld id="{250C5EAE-D515-433F-86B9-352C5A1C9393}" type="slidenum">
              <a:rPr lang="en-GB" smtClean="0"/>
              <a:t>‹#›</a:t>
            </a:fld>
            <a:endParaRPr lang="en-GB"/>
          </a:p>
        </p:txBody>
      </p:sp>
    </p:spTree>
    <p:extLst>
      <p:ext uri="{BB962C8B-B14F-4D97-AF65-F5344CB8AC3E}">
        <p14:creationId xmlns:p14="http://schemas.microsoft.com/office/powerpoint/2010/main" val="38215722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A9B03-C8BC-1AF7-EEF3-352EE92991A1}"/>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25CA1DC3-7DA5-E37F-6617-7FC81E3377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EBE2861-71AC-DE6D-B902-48192A085F2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BA84190-7A85-EA18-E807-276DF6BD1D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111A80C-EC9B-98C2-5590-A764EA5AD8F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B37E4C27-847E-B5BA-A739-E052C4A6097F}"/>
              </a:ext>
            </a:extLst>
          </p:cNvPr>
          <p:cNvSpPr>
            <a:spLocks noGrp="1"/>
          </p:cNvSpPr>
          <p:nvPr>
            <p:ph type="dt" sz="half" idx="10"/>
          </p:nvPr>
        </p:nvSpPr>
        <p:spPr/>
        <p:txBody>
          <a:bodyPr/>
          <a:lstStyle/>
          <a:p>
            <a:fld id="{5C5EF2B1-4B0C-4AC3-AE0E-CCE3190BB07B}" type="datetimeFigureOut">
              <a:rPr lang="en-GB" smtClean="0"/>
              <a:t>07/03/2025</a:t>
            </a:fld>
            <a:endParaRPr lang="en-GB"/>
          </a:p>
        </p:txBody>
      </p:sp>
      <p:sp>
        <p:nvSpPr>
          <p:cNvPr id="8" name="Footer Placeholder 7">
            <a:extLst>
              <a:ext uri="{FF2B5EF4-FFF2-40B4-BE49-F238E27FC236}">
                <a16:creationId xmlns:a16="http://schemas.microsoft.com/office/drawing/2014/main" id="{67380F34-9287-A9D1-2ABA-D316A9B4F51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EBE5A71-5F4A-ABD1-323B-E7DEBC325FFF}"/>
              </a:ext>
            </a:extLst>
          </p:cNvPr>
          <p:cNvSpPr>
            <a:spLocks noGrp="1"/>
          </p:cNvSpPr>
          <p:nvPr>
            <p:ph type="sldNum" sz="quarter" idx="12"/>
          </p:nvPr>
        </p:nvSpPr>
        <p:spPr/>
        <p:txBody>
          <a:bodyPr/>
          <a:lstStyle/>
          <a:p>
            <a:fld id="{250C5EAE-D515-433F-86B9-352C5A1C9393}" type="slidenum">
              <a:rPr lang="en-GB" smtClean="0"/>
              <a:t>‹#›</a:t>
            </a:fld>
            <a:endParaRPr lang="en-GB"/>
          </a:p>
        </p:txBody>
      </p:sp>
    </p:spTree>
    <p:extLst>
      <p:ext uri="{BB962C8B-B14F-4D97-AF65-F5344CB8AC3E}">
        <p14:creationId xmlns:p14="http://schemas.microsoft.com/office/powerpoint/2010/main" val="11365921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C91BA-55A1-7621-DBBE-326BD1EAD470}"/>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93B60620-3898-15C7-B60A-EE9ADF01D332}"/>
              </a:ext>
            </a:extLst>
          </p:cNvPr>
          <p:cNvSpPr>
            <a:spLocks noGrp="1"/>
          </p:cNvSpPr>
          <p:nvPr>
            <p:ph type="dt" sz="half" idx="10"/>
          </p:nvPr>
        </p:nvSpPr>
        <p:spPr/>
        <p:txBody>
          <a:bodyPr/>
          <a:lstStyle/>
          <a:p>
            <a:fld id="{5C5EF2B1-4B0C-4AC3-AE0E-CCE3190BB07B}" type="datetimeFigureOut">
              <a:rPr lang="en-GB" smtClean="0"/>
              <a:t>07/03/2025</a:t>
            </a:fld>
            <a:endParaRPr lang="en-GB"/>
          </a:p>
        </p:txBody>
      </p:sp>
      <p:sp>
        <p:nvSpPr>
          <p:cNvPr id="4" name="Footer Placeholder 3">
            <a:extLst>
              <a:ext uri="{FF2B5EF4-FFF2-40B4-BE49-F238E27FC236}">
                <a16:creationId xmlns:a16="http://schemas.microsoft.com/office/drawing/2014/main" id="{9FEDE2A2-3525-FCDD-2192-A9F39EB9F97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E44B967-B8A1-62F1-C4C5-A6B03163F40E}"/>
              </a:ext>
            </a:extLst>
          </p:cNvPr>
          <p:cNvSpPr>
            <a:spLocks noGrp="1"/>
          </p:cNvSpPr>
          <p:nvPr>
            <p:ph type="sldNum" sz="quarter" idx="12"/>
          </p:nvPr>
        </p:nvSpPr>
        <p:spPr/>
        <p:txBody>
          <a:bodyPr/>
          <a:lstStyle/>
          <a:p>
            <a:fld id="{250C5EAE-D515-433F-86B9-352C5A1C9393}" type="slidenum">
              <a:rPr lang="en-GB" smtClean="0"/>
              <a:t>‹#›</a:t>
            </a:fld>
            <a:endParaRPr lang="en-GB"/>
          </a:p>
        </p:txBody>
      </p:sp>
    </p:spTree>
    <p:extLst>
      <p:ext uri="{BB962C8B-B14F-4D97-AF65-F5344CB8AC3E}">
        <p14:creationId xmlns:p14="http://schemas.microsoft.com/office/powerpoint/2010/main" val="25187775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AC7181-954D-FAAB-24D0-4F6B985EE167}"/>
              </a:ext>
            </a:extLst>
          </p:cNvPr>
          <p:cNvSpPr>
            <a:spLocks noGrp="1"/>
          </p:cNvSpPr>
          <p:nvPr>
            <p:ph type="dt" sz="half" idx="10"/>
          </p:nvPr>
        </p:nvSpPr>
        <p:spPr/>
        <p:txBody>
          <a:bodyPr/>
          <a:lstStyle/>
          <a:p>
            <a:fld id="{5C5EF2B1-4B0C-4AC3-AE0E-CCE3190BB07B}" type="datetimeFigureOut">
              <a:rPr lang="en-GB" smtClean="0"/>
              <a:t>07/03/2025</a:t>
            </a:fld>
            <a:endParaRPr lang="en-GB"/>
          </a:p>
        </p:txBody>
      </p:sp>
      <p:sp>
        <p:nvSpPr>
          <p:cNvPr id="3" name="Footer Placeholder 2">
            <a:extLst>
              <a:ext uri="{FF2B5EF4-FFF2-40B4-BE49-F238E27FC236}">
                <a16:creationId xmlns:a16="http://schemas.microsoft.com/office/drawing/2014/main" id="{2E1F8226-C01E-72BE-86E0-579598D2EF1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9E2DF69-9B12-1486-0EB1-6452189222E3}"/>
              </a:ext>
            </a:extLst>
          </p:cNvPr>
          <p:cNvSpPr>
            <a:spLocks noGrp="1"/>
          </p:cNvSpPr>
          <p:nvPr>
            <p:ph type="sldNum" sz="quarter" idx="12"/>
          </p:nvPr>
        </p:nvSpPr>
        <p:spPr/>
        <p:txBody>
          <a:bodyPr/>
          <a:lstStyle/>
          <a:p>
            <a:fld id="{250C5EAE-D515-433F-86B9-352C5A1C9393}" type="slidenum">
              <a:rPr lang="en-GB" smtClean="0"/>
              <a:t>‹#›</a:t>
            </a:fld>
            <a:endParaRPr lang="en-GB"/>
          </a:p>
        </p:txBody>
      </p:sp>
    </p:spTree>
    <p:extLst>
      <p:ext uri="{BB962C8B-B14F-4D97-AF65-F5344CB8AC3E}">
        <p14:creationId xmlns:p14="http://schemas.microsoft.com/office/powerpoint/2010/main" val="18417361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81827-508A-851A-BD40-AA99A886FA7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9EA5CEF1-C268-0176-1A88-6119CC34E5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772B8410-70ED-C1F2-DE98-3EBC0E6F00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2057CE9-2950-C9CC-8761-8285646E4852}"/>
              </a:ext>
            </a:extLst>
          </p:cNvPr>
          <p:cNvSpPr>
            <a:spLocks noGrp="1"/>
          </p:cNvSpPr>
          <p:nvPr>
            <p:ph type="dt" sz="half" idx="10"/>
          </p:nvPr>
        </p:nvSpPr>
        <p:spPr/>
        <p:txBody>
          <a:bodyPr/>
          <a:lstStyle/>
          <a:p>
            <a:fld id="{5C5EF2B1-4B0C-4AC3-AE0E-CCE3190BB07B}" type="datetimeFigureOut">
              <a:rPr lang="en-GB" smtClean="0"/>
              <a:t>07/03/2025</a:t>
            </a:fld>
            <a:endParaRPr lang="en-GB"/>
          </a:p>
        </p:txBody>
      </p:sp>
      <p:sp>
        <p:nvSpPr>
          <p:cNvPr id="6" name="Footer Placeholder 5">
            <a:extLst>
              <a:ext uri="{FF2B5EF4-FFF2-40B4-BE49-F238E27FC236}">
                <a16:creationId xmlns:a16="http://schemas.microsoft.com/office/drawing/2014/main" id="{4346A283-CDE5-648F-D104-4B4D3BFCF1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83677CA-1DB0-564A-B284-7F58927D071B}"/>
              </a:ext>
            </a:extLst>
          </p:cNvPr>
          <p:cNvSpPr>
            <a:spLocks noGrp="1"/>
          </p:cNvSpPr>
          <p:nvPr>
            <p:ph type="sldNum" sz="quarter" idx="12"/>
          </p:nvPr>
        </p:nvSpPr>
        <p:spPr/>
        <p:txBody>
          <a:bodyPr/>
          <a:lstStyle/>
          <a:p>
            <a:fld id="{250C5EAE-D515-433F-86B9-352C5A1C9393}" type="slidenum">
              <a:rPr lang="en-GB" smtClean="0"/>
              <a:t>‹#›</a:t>
            </a:fld>
            <a:endParaRPr lang="en-GB"/>
          </a:p>
        </p:txBody>
      </p:sp>
    </p:spTree>
    <p:extLst>
      <p:ext uri="{BB962C8B-B14F-4D97-AF65-F5344CB8AC3E}">
        <p14:creationId xmlns:p14="http://schemas.microsoft.com/office/powerpoint/2010/main" val="126805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tx2">
            <a:alpha val="85388"/>
          </a:schemeClr>
        </a:solidFill>
        <a:effectLst/>
      </p:bgPr>
    </p:bg>
    <p:spTree>
      <p:nvGrpSpPr>
        <p:cNvPr id="1" name=""/>
        <p:cNvGrpSpPr/>
        <p:nvPr/>
      </p:nvGrpSpPr>
      <p:grpSpPr>
        <a:xfrm>
          <a:off x="0" y="0"/>
          <a:ext cx="0" cy="0"/>
          <a:chOff x="0" y="0"/>
          <a:chExt cx="0" cy="0"/>
        </a:xfrm>
      </p:grpSpPr>
      <p:pic>
        <p:nvPicPr>
          <p:cNvPr id="13" name="Logo" descr="Logo for Staffordshire and Stoke-on-Trent Integrated Care System">
            <a:extLst>
              <a:ext uri="{FF2B5EF4-FFF2-40B4-BE49-F238E27FC236}">
                <a16:creationId xmlns:a16="http://schemas.microsoft.com/office/drawing/2014/main" id="{EF7255CE-F762-B3F3-2936-97FF07B71C47}"/>
              </a:ext>
            </a:extLst>
          </p:cNvPr>
          <p:cNvPicPr>
            <a:picLocks noChangeAspect="1"/>
          </p:cNvPicPr>
          <p:nvPr userDrawn="1"/>
        </p:nvPicPr>
        <p:blipFill>
          <a:blip r:embed="rId2"/>
          <a:srcRect/>
          <a:stretch/>
        </p:blipFill>
        <p:spPr>
          <a:xfrm>
            <a:off x="838199" y="500229"/>
            <a:ext cx="2906744" cy="777600"/>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181930" y="4864100"/>
            <a:ext cx="8064500" cy="1993900"/>
          </a:xfrm>
          <a:prstGeom prst="rect">
            <a:avLst/>
          </a:prstGeom>
        </p:spPr>
      </p:pic>
      <p:sp>
        <p:nvSpPr>
          <p:cNvPr id="5" name="Picture Placeholder 4">
            <a:extLst>
              <a:ext uri="{FF2B5EF4-FFF2-40B4-BE49-F238E27FC236}">
                <a16:creationId xmlns:a16="http://schemas.microsoft.com/office/drawing/2014/main" id="{879FD7FF-F92E-BC38-AF3B-FD1B2EF80BE6}"/>
              </a:ext>
            </a:extLst>
          </p:cNvPr>
          <p:cNvSpPr>
            <a:spLocks noGrp="1" noChangeAspect="1"/>
          </p:cNvSpPr>
          <p:nvPr>
            <p:ph type="pic" sz="quarter" idx="10"/>
          </p:nvPr>
        </p:nvSpPr>
        <p:spPr>
          <a:xfrm>
            <a:off x="9182979" y="408610"/>
            <a:ext cx="2520000" cy="2520000"/>
          </a:xfrm>
          <a:prstGeom prst="ellipse">
            <a:avLst/>
          </a:prstGeom>
          <a:solidFill>
            <a:schemeClr val="bg2"/>
          </a:solidFill>
        </p:spPr>
        <p:txBody>
          <a:bodyPr>
            <a:normAutofit/>
          </a:bodyPr>
          <a:lstStyle>
            <a:lvl1pPr>
              <a:defRPr sz="1200"/>
            </a:lvl1pPr>
          </a:lstStyle>
          <a:p>
            <a:endParaRPr lang="en-US"/>
          </a:p>
        </p:txBody>
      </p:sp>
      <p:sp>
        <p:nvSpPr>
          <p:cNvPr id="10" name="Picture Placeholder 4">
            <a:extLst>
              <a:ext uri="{FF2B5EF4-FFF2-40B4-BE49-F238E27FC236}">
                <a16:creationId xmlns:a16="http://schemas.microsoft.com/office/drawing/2014/main" id="{35358787-8A68-0518-95ED-1118E954643B}"/>
              </a:ext>
            </a:extLst>
          </p:cNvPr>
          <p:cNvSpPr>
            <a:spLocks noGrp="1" noChangeAspect="1"/>
          </p:cNvSpPr>
          <p:nvPr>
            <p:ph type="pic" sz="quarter" idx="11"/>
          </p:nvPr>
        </p:nvSpPr>
        <p:spPr>
          <a:xfrm>
            <a:off x="7634979" y="2706090"/>
            <a:ext cx="1548000" cy="1548000"/>
          </a:xfrm>
          <a:prstGeom prst="ellipse">
            <a:avLst/>
          </a:prstGeom>
          <a:solidFill>
            <a:schemeClr val="bg2"/>
          </a:solidFill>
        </p:spPr>
        <p:txBody>
          <a:bodyPr>
            <a:normAutofit/>
          </a:bodyPr>
          <a:lstStyle>
            <a:lvl1pPr>
              <a:defRPr sz="1200"/>
            </a:lvl1pPr>
          </a:lstStyle>
          <a:p>
            <a:endParaRPr lang="en-US"/>
          </a:p>
        </p:txBody>
      </p:sp>
      <p:sp>
        <p:nvSpPr>
          <p:cNvPr id="12" name="Picture Placeholder 4">
            <a:extLst>
              <a:ext uri="{FF2B5EF4-FFF2-40B4-BE49-F238E27FC236}">
                <a16:creationId xmlns:a16="http://schemas.microsoft.com/office/drawing/2014/main" id="{F72C18D2-86C6-28D8-721E-0327D2C16EEC}"/>
              </a:ext>
            </a:extLst>
          </p:cNvPr>
          <p:cNvSpPr>
            <a:spLocks noGrp="1" noChangeAspect="1"/>
          </p:cNvSpPr>
          <p:nvPr>
            <p:ph type="pic" sz="quarter" idx="12"/>
          </p:nvPr>
        </p:nvSpPr>
        <p:spPr>
          <a:xfrm>
            <a:off x="10162041" y="3785390"/>
            <a:ext cx="1404000" cy="1404000"/>
          </a:xfrm>
          <a:prstGeom prst="ellipse">
            <a:avLst/>
          </a:prstGeom>
          <a:solidFill>
            <a:schemeClr val="bg2"/>
          </a:solidFill>
        </p:spPr>
        <p:txBody>
          <a:bodyPr>
            <a:normAutofit/>
          </a:bodyPr>
          <a:lstStyle>
            <a:lvl1pPr>
              <a:defRPr sz="1200"/>
            </a:lvl1pPr>
          </a:lstStyle>
          <a:p>
            <a:endParaRPr lang="en-US"/>
          </a:p>
        </p:txBody>
      </p:sp>
      <p:pic>
        <p:nvPicPr>
          <p:cNvPr id="20" name="Picture 19" descr="Shape, circle&#10;&#10;Description automatically generated">
            <a:extLst>
              <a:ext uri="{FF2B5EF4-FFF2-40B4-BE49-F238E27FC236}">
                <a16:creationId xmlns:a16="http://schemas.microsoft.com/office/drawing/2014/main" id="{A56E8CF8-8483-0D19-F549-700938DDB7C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490106" y="2306596"/>
            <a:ext cx="2340100" cy="924484"/>
          </a:xfrm>
          <a:prstGeom prst="rect">
            <a:avLst/>
          </a:prstGeom>
        </p:spPr>
      </p:pic>
      <p:pic>
        <p:nvPicPr>
          <p:cNvPr id="22" name="Picture 21" descr="Shape, circle&#10;&#10;Description automatically generated">
            <a:extLst>
              <a:ext uri="{FF2B5EF4-FFF2-40B4-BE49-F238E27FC236}">
                <a16:creationId xmlns:a16="http://schemas.microsoft.com/office/drawing/2014/main" id="{F4873A54-E789-655E-4157-595C6E8097EA}"/>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7409378" y="3699441"/>
            <a:ext cx="1429821" cy="832753"/>
          </a:xfrm>
          <a:prstGeom prst="rect">
            <a:avLst/>
          </a:prstGeom>
        </p:spPr>
      </p:pic>
      <p:pic>
        <p:nvPicPr>
          <p:cNvPr id="24" name="Picture 23" descr="Circle&#10;&#10;Description automatically generated">
            <a:extLst>
              <a:ext uri="{FF2B5EF4-FFF2-40B4-BE49-F238E27FC236}">
                <a16:creationId xmlns:a16="http://schemas.microsoft.com/office/drawing/2014/main" id="{ED4AE311-1205-4418-6EA3-31EF8A26A567}"/>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0013460" y="3485244"/>
            <a:ext cx="1082907" cy="541454"/>
          </a:xfrm>
          <a:prstGeom prst="rect">
            <a:avLst/>
          </a:prstGeom>
        </p:spPr>
      </p:pic>
      <p:grpSp>
        <p:nvGrpSpPr>
          <p:cNvPr id="25" name="Colour group">
            <a:extLst>
              <a:ext uri="{FF2B5EF4-FFF2-40B4-BE49-F238E27FC236}">
                <a16:creationId xmlns:a16="http://schemas.microsoft.com/office/drawing/2014/main" id="{799122C6-593D-0043-F30A-218914D2BE32}"/>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6" name="Rectangle 25">
              <a:extLst>
                <a:ext uri="{FF2B5EF4-FFF2-40B4-BE49-F238E27FC236}">
                  <a16:creationId xmlns:a16="http://schemas.microsoft.com/office/drawing/2014/main" id="{6854DE95-6053-0C50-72D4-46959A247FD6}"/>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7" name="Rectangle 26">
              <a:extLst>
                <a:ext uri="{FF2B5EF4-FFF2-40B4-BE49-F238E27FC236}">
                  <a16:creationId xmlns:a16="http://schemas.microsoft.com/office/drawing/2014/main" id="{208F2079-A8D1-0963-223A-FAAC33B3ED9A}"/>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A9E7C13C-B119-4EAC-BD80-995F26199841}"/>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715F358E-6BCF-D974-6CD1-A706C4567030}"/>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3CB1B8-AF70-15F1-6182-40B09FC307A2}"/>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FDE50023-B4E7-DA2D-EB9E-05CEE4768263}"/>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4CFF6552-6121-A63A-4491-0D2C70652C6C}"/>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4381587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1CD3D-3E8C-AA6A-4787-2DAA5699DE3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1E4336AA-AD48-AA28-8850-D51464D713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9156F4C-B19D-B83E-E6C6-79EE72318A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B887D1B-7B22-AF14-6D7F-8CDE563D7F1E}"/>
              </a:ext>
            </a:extLst>
          </p:cNvPr>
          <p:cNvSpPr>
            <a:spLocks noGrp="1"/>
          </p:cNvSpPr>
          <p:nvPr>
            <p:ph type="dt" sz="half" idx="10"/>
          </p:nvPr>
        </p:nvSpPr>
        <p:spPr/>
        <p:txBody>
          <a:bodyPr/>
          <a:lstStyle/>
          <a:p>
            <a:fld id="{5C5EF2B1-4B0C-4AC3-AE0E-CCE3190BB07B}" type="datetimeFigureOut">
              <a:rPr lang="en-GB" smtClean="0"/>
              <a:t>07/03/2025</a:t>
            </a:fld>
            <a:endParaRPr lang="en-GB"/>
          </a:p>
        </p:txBody>
      </p:sp>
      <p:sp>
        <p:nvSpPr>
          <p:cNvPr id="6" name="Footer Placeholder 5">
            <a:extLst>
              <a:ext uri="{FF2B5EF4-FFF2-40B4-BE49-F238E27FC236}">
                <a16:creationId xmlns:a16="http://schemas.microsoft.com/office/drawing/2014/main" id="{71AEBE65-9831-B6CA-8B79-BA2E63572A3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EC7BE5-003E-DC7B-23F6-88AF2D9ED303}"/>
              </a:ext>
            </a:extLst>
          </p:cNvPr>
          <p:cNvSpPr>
            <a:spLocks noGrp="1"/>
          </p:cNvSpPr>
          <p:nvPr>
            <p:ph type="sldNum" sz="quarter" idx="12"/>
          </p:nvPr>
        </p:nvSpPr>
        <p:spPr/>
        <p:txBody>
          <a:bodyPr/>
          <a:lstStyle/>
          <a:p>
            <a:fld id="{250C5EAE-D515-433F-86B9-352C5A1C9393}" type="slidenum">
              <a:rPr lang="en-GB" smtClean="0"/>
              <a:t>‹#›</a:t>
            </a:fld>
            <a:endParaRPr lang="en-GB"/>
          </a:p>
        </p:txBody>
      </p:sp>
    </p:spTree>
    <p:extLst>
      <p:ext uri="{BB962C8B-B14F-4D97-AF65-F5344CB8AC3E}">
        <p14:creationId xmlns:p14="http://schemas.microsoft.com/office/powerpoint/2010/main" val="27591989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0CF6B-AE4F-E631-E382-DF1FC35B59D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7098FD7-5CD6-AFCA-286F-79BD1CA7D01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CE6F452-7A69-80D7-50D3-2FA121F8C8DC}"/>
              </a:ext>
            </a:extLst>
          </p:cNvPr>
          <p:cNvSpPr>
            <a:spLocks noGrp="1"/>
          </p:cNvSpPr>
          <p:nvPr>
            <p:ph type="dt" sz="half" idx="10"/>
          </p:nvPr>
        </p:nvSpPr>
        <p:spPr/>
        <p:txBody>
          <a:bodyPr/>
          <a:lstStyle/>
          <a:p>
            <a:fld id="{5C5EF2B1-4B0C-4AC3-AE0E-CCE3190BB07B}" type="datetimeFigureOut">
              <a:rPr lang="en-GB" smtClean="0"/>
              <a:t>07/03/2025</a:t>
            </a:fld>
            <a:endParaRPr lang="en-GB"/>
          </a:p>
        </p:txBody>
      </p:sp>
      <p:sp>
        <p:nvSpPr>
          <p:cNvPr id="5" name="Footer Placeholder 4">
            <a:extLst>
              <a:ext uri="{FF2B5EF4-FFF2-40B4-BE49-F238E27FC236}">
                <a16:creationId xmlns:a16="http://schemas.microsoft.com/office/drawing/2014/main" id="{E29D5014-5FC6-862E-CB65-873B5829FF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66F80CD-6C20-789C-C974-4524F64F67C0}"/>
              </a:ext>
            </a:extLst>
          </p:cNvPr>
          <p:cNvSpPr>
            <a:spLocks noGrp="1"/>
          </p:cNvSpPr>
          <p:nvPr>
            <p:ph type="sldNum" sz="quarter" idx="12"/>
          </p:nvPr>
        </p:nvSpPr>
        <p:spPr/>
        <p:txBody>
          <a:bodyPr/>
          <a:lstStyle/>
          <a:p>
            <a:fld id="{250C5EAE-D515-433F-86B9-352C5A1C9393}" type="slidenum">
              <a:rPr lang="en-GB" smtClean="0"/>
              <a:t>‹#›</a:t>
            </a:fld>
            <a:endParaRPr lang="en-GB"/>
          </a:p>
        </p:txBody>
      </p:sp>
    </p:spTree>
    <p:extLst>
      <p:ext uri="{BB962C8B-B14F-4D97-AF65-F5344CB8AC3E}">
        <p14:creationId xmlns:p14="http://schemas.microsoft.com/office/powerpoint/2010/main" val="25331533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4F4607-CB5A-F872-25E0-A8C349FBAC1E}"/>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59B6D652-36F5-0C62-F2DA-0853E44CB06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0251E50-EB3F-7E44-F678-8A85250047E0}"/>
              </a:ext>
            </a:extLst>
          </p:cNvPr>
          <p:cNvSpPr>
            <a:spLocks noGrp="1"/>
          </p:cNvSpPr>
          <p:nvPr>
            <p:ph type="dt" sz="half" idx="10"/>
          </p:nvPr>
        </p:nvSpPr>
        <p:spPr/>
        <p:txBody>
          <a:bodyPr/>
          <a:lstStyle/>
          <a:p>
            <a:fld id="{5C5EF2B1-4B0C-4AC3-AE0E-CCE3190BB07B}" type="datetimeFigureOut">
              <a:rPr lang="en-GB" smtClean="0"/>
              <a:t>07/03/2025</a:t>
            </a:fld>
            <a:endParaRPr lang="en-GB"/>
          </a:p>
        </p:txBody>
      </p:sp>
      <p:sp>
        <p:nvSpPr>
          <p:cNvPr id="5" name="Footer Placeholder 4">
            <a:extLst>
              <a:ext uri="{FF2B5EF4-FFF2-40B4-BE49-F238E27FC236}">
                <a16:creationId xmlns:a16="http://schemas.microsoft.com/office/drawing/2014/main" id="{68B0E4AF-C1D8-653A-D180-F9CE11C14E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538164-0C5A-C26A-73FA-11E20D1CB304}"/>
              </a:ext>
            </a:extLst>
          </p:cNvPr>
          <p:cNvSpPr>
            <a:spLocks noGrp="1"/>
          </p:cNvSpPr>
          <p:nvPr>
            <p:ph type="sldNum" sz="quarter" idx="12"/>
          </p:nvPr>
        </p:nvSpPr>
        <p:spPr/>
        <p:txBody>
          <a:bodyPr/>
          <a:lstStyle/>
          <a:p>
            <a:fld id="{250C5EAE-D515-433F-86B9-352C5A1C9393}" type="slidenum">
              <a:rPr lang="en-GB" smtClean="0"/>
              <a:t>‹#›</a:t>
            </a:fld>
            <a:endParaRPr lang="en-GB"/>
          </a:p>
        </p:txBody>
      </p:sp>
    </p:spTree>
    <p:extLst>
      <p:ext uri="{BB962C8B-B14F-4D97-AF65-F5344CB8AC3E}">
        <p14:creationId xmlns:p14="http://schemas.microsoft.com/office/powerpoint/2010/main" val="734180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s_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a:t>Contents</a:t>
            </a:r>
            <a:endParaRPr lang="en-US"/>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3" name="Text Placeholder 3">
            <a:extLst>
              <a:ext uri="{FF2B5EF4-FFF2-40B4-BE49-F238E27FC236}">
                <a16:creationId xmlns:a16="http://schemas.microsoft.com/office/drawing/2014/main" id="{22BE1582-F03D-C463-8B40-3EE4B14A2F4C}"/>
              </a:ext>
            </a:extLst>
          </p:cNvPr>
          <p:cNvSpPr>
            <a:spLocks noGrp="1"/>
          </p:cNvSpPr>
          <p:nvPr>
            <p:ph type="body" sz="quarter" idx="15" hasCustomPrompt="1"/>
          </p:nvPr>
        </p:nvSpPr>
        <p:spPr>
          <a:xfrm>
            <a:off x="6214534" y="1492882"/>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24" name="Text Placeholder 8">
            <a:extLst>
              <a:ext uri="{FF2B5EF4-FFF2-40B4-BE49-F238E27FC236}">
                <a16:creationId xmlns:a16="http://schemas.microsoft.com/office/drawing/2014/main" id="{53C412C5-54F4-B36A-5068-2E86DBD4CFE8}"/>
              </a:ext>
            </a:extLst>
          </p:cNvPr>
          <p:cNvSpPr>
            <a:spLocks noGrp="1"/>
          </p:cNvSpPr>
          <p:nvPr>
            <p:ph type="body" sz="quarter" idx="16"/>
          </p:nvPr>
        </p:nvSpPr>
        <p:spPr>
          <a:xfrm>
            <a:off x="6984471"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7" name="Text Placeholder 3">
            <a:extLst>
              <a:ext uri="{FF2B5EF4-FFF2-40B4-BE49-F238E27FC236}">
                <a16:creationId xmlns:a16="http://schemas.microsoft.com/office/drawing/2014/main" id="{29DEB8DF-A056-F4F4-9109-117F6B551473}"/>
              </a:ext>
            </a:extLst>
          </p:cNvPr>
          <p:cNvSpPr>
            <a:spLocks noGrp="1"/>
          </p:cNvSpPr>
          <p:nvPr>
            <p:ph type="body" sz="quarter" idx="19" hasCustomPrompt="1"/>
          </p:nvPr>
        </p:nvSpPr>
        <p:spPr>
          <a:xfrm>
            <a:off x="6214534" y="2290225"/>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28" name="Text Placeholder 8">
            <a:extLst>
              <a:ext uri="{FF2B5EF4-FFF2-40B4-BE49-F238E27FC236}">
                <a16:creationId xmlns:a16="http://schemas.microsoft.com/office/drawing/2014/main" id="{582C6EAC-1E40-2BBB-6DF4-D0F07D54CA66}"/>
              </a:ext>
            </a:extLst>
          </p:cNvPr>
          <p:cNvSpPr>
            <a:spLocks noGrp="1"/>
          </p:cNvSpPr>
          <p:nvPr>
            <p:ph type="body" sz="quarter" idx="20"/>
          </p:nvPr>
        </p:nvSpPr>
        <p:spPr>
          <a:xfrm>
            <a:off x="6984471"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1" name="Text Placeholder 3">
            <a:extLst>
              <a:ext uri="{FF2B5EF4-FFF2-40B4-BE49-F238E27FC236}">
                <a16:creationId xmlns:a16="http://schemas.microsoft.com/office/drawing/2014/main" id="{81EB6EBB-53A9-72CB-C906-D3CDA193609F}"/>
              </a:ext>
            </a:extLst>
          </p:cNvPr>
          <p:cNvSpPr>
            <a:spLocks noGrp="1"/>
          </p:cNvSpPr>
          <p:nvPr>
            <p:ph type="body" sz="quarter" idx="23" hasCustomPrompt="1"/>
          </p:nvPr>
        </p:nvSpPr>
        <p:spPr>
          <a:xfrm>
            <a:off x="6214534" y="3087568"/>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6</a:t>
            </a:r>
          </a:p>
        </p:txBody>
      </p:sp>
      <p:sp>
        <p:nvSpPr>
          <p:cNvPr id="32" name="Text Placeholder 8">
            <a:extLst>
              <a:ext uri="{FF2B5EF4-FFF2-40B4-BE49-F238E27FC236}">
                <a16:creationId xmlns:a16="http://schemas.microsoft.com/office/drawing/2014/main" id="{93A4EE0C-9D0C-D8B5-AB1E-F28F85D17CF7}"/>
              </a:ext>
            </a:extLst>
          </p:cNvPr>
          <p:cNvSpPr>
            <a:spLocks noGrp="1"/>
          </p:cNvSpPr>
          <p:nvPr>
            <p:ph type="body" sz="quarter" idx="24"/>
          </p:nvPr>
        </p:nvSpPr>
        <p:spPr>
          <a:xfrm>
            <a:off x="6984471"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7</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5" name="Text Placeholder 3">
            <a:extLst>
              <a:ext uri="{FF2B5EF4-FFF2-40B4-BE49-F238E27FC236}">
                <a16:creationId xmlns:a16="http://schemas.microsoft.com/office/drawing/2014/main" id="{F1D41BE9-F608-766D-C600-C959B1887615}"/>
              </a:ext>
            </a:extLst>
          </p:cNvPr>
          <p:cNvSpPr>
            <a:spLocks noGrp="1"/>
          </p:cNvSpPr>
          <p:nvPr>
            <p:ph type="body" sz="quarter" idx="27" hasCustomPrompt="1"/>
          </p:nvPr>
        </p:nvSpPr>
        <p:spPr>
          <a:xfrm>
            <a:off x="6214534" y="3884911"/>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8</a:t>
            </a:r>
          </a:p>
        </p:txBody>
      </p:sp>
      <p:sp>
        <p:nvSpPr>
          <p:cNvPr id="36" name="Text Placeholder 8">
            <a:extLst>
              <a:ext uri="{FF2B5EF4-FFF2-40B4-BE49-F238E27FC236}">
                <a16:creationId xmlns:a16="http://schemas.microsoft.com/office/drawing/2014/main" id="{AEBD98DD-C166-AAB4-04B4-85CFF9A10DBD}"/>
              </a:ext>
            </a:extLst>
          </p:cNvPr>
          <p:cNvSpPr>
            <a:spLocks noGrp="1"/>
          </p:cNvSpPr>
          <p:nvPr>
            <p:ph type="body" sz="quarter" idx="28"/>
          </p:nvPr>
        </p:nvSpPr>
        <p:spPr>
          <a:xfrm>
            <a:off x="6984471"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9</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9" name="Text Placeholder 3">
            <a:extLst>
              <a:ext uri="{FF2B5EF4-FFF2-40B4-BE49-F238E27FC236}">
                <a16:creationId xmlns:a16="http://schemas.microsoft.com/office/drawing/2014/main" id="{4C307D10-F013-767C-4E68-3787201725F7}"/>
              </a:ext>
            </a:extLst>
          </p:cNvPr>
          <p:cNvSpPr>
            <a:spLocks noGrp="1"/>
          </p:cNvSpPr>
          <p:nvPr>
            <p:ph type="body" sz="quarter" idx="31" hasCustomPrompt="1"/>
          </p:nvPr>
        </p:nvSpPr>
        <p:spPr>
          <a:xfrm>
            <a:off x="6214534" y="4678604"/>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10</a:t>
            </a:r>
          </a:p>
        </p:txBody>
      </p:sp>
      <p:sp>
        <p:nvSpPr>
          <p:cNvPr id="40" name="Text Placeholder 8">
            <a:extLst>
              <a:ext uri="{FF2B5EF4-FFF2-40B4-BE49-F238E27FC236}">
                <a16:creationId xmlns:a16="http://schemas.microsoft.com/office/drawing/2014/main" id="{52600506-A5DB-98BE-F6C1-47C34DAE02D2}"/>
              </a:ext>
            </a:extLst>
          </p:cNvPr>
          <p:cNvSpPr>
            <a:spLocks noGrp="1"/>
          </p:cNvSpPr>
          <p:nvPr>
            <p:ph type="body" sz="quarter" idx="32"/>
          </p:nvPr>
        </p:nvSpPr>
        <p:spPr>
          <a:xfrm>
            <a:off x="6984471"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41" name="Colour group">
            <a:extLst>
              <a:ext uri="{FF2B5EF4-FFF2-40B4-BE49-F238E27FC236}">
                <a16:creationId xmlns:a16="http://schemas.microsoft.com/office/drawing/2014/main" id="{53AFCC34-BE5A-EC37-ABA6-CE19BB82F87E}"/>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42" name="Rectangle 41">
              <a:extLst>
                <a:ext uri="{FF2B5EF4-FFF2-40B4-BE49-F238E27FC236}">
                  <a16:creationId xmlns:a16="http://schemas.microsoft.com/office/drawing/2014/main" id="{5CE0AEBF-1AC7-9FAC-1F03-382917401F16}"/>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43" name="Rectangle 42">
              <a:extLst>
                <a:ext uri="{FF2B5EF4-FFF2-40B4-BE49-F238E27FC236}">
                  <a16:creationId xmlns:a16="http://schemas.microsoft.com/office/drawing/2014/main" id="{4134F624-D5B7-FB36-3F67-6CB2C5EED670}"/>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B444FD3A-6827-689A-1664-0DE90A42735C}"/>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BB8D4256-DBF9-211E-1F68-496FD01D77E0}"/>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6B5F750E-9CDB-3E08-1FB9-FC83947E64B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02355E-DEF1-5E7B-B561-47C34CDE548F}"/>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842D61D-13A3-8C94-E054-439251020D08}"/>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03996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s_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a:t>Contents</a:t>
            </a:r>
            <a:endParaRPr lang="en-US"/>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4" name="Colour group">
            <a:extLst>
              <a:ext uri="{FF2B5EF4-FFF2-40B4-BE49-F238E27FC236}">
                <a16:creationId xmlns:a16="http://schemas.microsoft.com/office/drawing/2014/main" id="{77E91A67-B8DD-3E0D-B926-6993C8EF0A64}"/>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7" name="Rectangle 26">
              <a:extLst>
                <a:ext uri="{FF2B5EF4-FFF2-40B4-BE49-F238E27FC236}">
                  <a16:creationId xmlns:a16="http://schemas.microsoft.com/office/drawing/2014/main" id="{60A3992D-12A1-007A-CFD5-EA3696098F2D}"/>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8" name="Rectangle 27">
              <a:extLst>
                <a:ext uri="{FF2B5EF4-FFF2-40B4-BE49-F238E27FC236}">
                  <a16:creationId xmlns:a16="http://schemas.microsoft.com/office/drawing/2014/main" id="{F6D54277-7BDD-9B81-D734-8D750CF5F879}"/>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6716D740-07E9-CE95-A3BE-92BD55EEC950}"/>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B11E4374-E7B7-EE12-16C1-800866AC4D73}"/>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6AEEC6BD-93CD-5BC6-D27C-A54B95B0F58A}"/>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4ACC4D9F-AE6F-2BBB-6DC2-8E79EDE4B334}"/>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41DFC40-EC26-B7F3-29FD-31D1F025C21D}"/>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216714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F96E58A1-BF3D-0872-A7F7-96AFA5EFE895}"/>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1620EADD-3276-C3B1-2105-7C147C0EF342}"/>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58F232B2-381B-93A9-3A6B-D00F36058E91}"/>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B52C12A4-5D1D-1FED-5BA4-DFFBFC3FCF33}"/>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6B411AE3-B430-FFC2-B1A0-CC34C73C1457}"/>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AB28C7B-CCD5-E166-FCE3-853013B58F1D}"/>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9461469D-12B4-881B-64A7-C8564453933D}"/>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90319299-37FB-A299-C697-4ACCD7591F54}"/>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59A05A7E-5755-520D-CE11-FAE6E21B4C8C}"/>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6C48A00A-3A81-9BA2-02B7-062972CB84F2}"/>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385891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alpha val="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8FAF4E5F-0C46-4C1C-AD29-8B8902EEF19F}"/>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07F3BBF2-4B70-1E48-DD22-9DFAF039F234}"/>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A5C73070-6406-9E1D-C109-C88684C67742}"/>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C1F6E7D1-F1AC-975A-D361-B2A3EF7A3C5D}"/>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6B916A59-7385-079D-619A-3EC3B6EE377A}"/>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CF910A6-6790-472C-CE92-6BB08ACDB029}"/>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C5F3692-CC12-2C9B-D15F-26E7D43B04AB}"/>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7E44EFD-C1AC-0646-1E12-C829F71A114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AC7792E8-A905-2B38-C0EF-638126151ECB}"/>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CEE9D0C7-3381-1E09-C47D-4AC1A6681EDC}"/>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19123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919DD4-AA60-02F8-D140-3D6E7533877E}"/>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3F06855-3BA4-655A-CCDD-38109EFCEA06}"/>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223283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9" r:id="rId28"/>
    <p:sldLayoutId id="2147483690" r:id="rId29"/>
    <p:sldLayoutId id="2147483691" r:id="rId30"/>
  </p:sldLayoutIdLst>
  <p:hf hdr="0" dt="0"/>
  <p:txStyles>
    <p:titleStyle>
      <a:lvl1pPr algn="l" defTabSz="914400" rtl="0" eaLnBrk="1" latinLnBrk="0" hangingPunct="1">
        <a:lnSpc>
          <a:spcPct val="90000"/>
        </a:lnSpc>
        <a:spcBef>
          <a:spcPct val="0"/>
        </a:spcBef>
        <a:buNone/>
        <a:defRPr sz="3800" b="1" i="0"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8446D9F-233D-4F07-9F3D-CFD8E0E6E099}" type="datetimeFigureOut">
              <a:rPr lang="en-GB" smtClean="0"/>
              <a:t>07/03/2025</a:t>
            </a:fld>
            <a:endParaRPr lang="en-GB"/>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8899ACB-31CF-43AA-860F-1E36AD3278C4}" type="slidenum">
              <a:rPr lang="en-GB" smtClean="0"/>
              <a:t>‹#›</a:t>
            </a:fld>
            <a:endParaRPr lang="en-GB"/>
          </a:p>
        </p:txBody>
      </p:sp>
      <p:sp>
        <p:nvSpPr>
          <p:cNvPr id="8" name="TextBox 7">
            <a:extLst>
              <a:ext uri="{FF2B5EF4-FFF2-40B4-BE49-F238E27FC236}">
                <a16:creationId xmlns:a16="http://schemas.microsoft.com/office/drawing/2014/main" id="{031973E1-1843-E05C-B0A1-7158CBAAF1CE}"/>
              </a:ext>
            </a:extLst>
          </p:cNvPr>
          <p:cNvSpPr txBox="1"/>
          <p:nvPr userDrawn="1">
            <p:extLst>
              <p:ext uri="{1162E1C5-73C7-4A58-AE30-91384D911F3F}">
                <p184:classification xmlns:p184="http://schemas.microsoft.com/office/powerpoint/2018/4/main" val="ftr"/>
              </p:ext>
            </p:extLst>
          </p:nvPr>
        </p:nvSpPr>
        <p:spPr>
          <a:xfrm>
            <a:off x="84667" y="6642100"/>
            <a:ext cx="9237133" cy="152400"/>
          </a:xfrm>
          <a:prstGeom prst="rect">
            <a:avLst/>
          </a:prstGeom>
        </p:spPr>
        <p:txBody>
          <a:bodyPr horzOverflow="overflow" lIns="0" tIns="0" rIns="0" bIns="0">
            <a:spAutoFit/>
          </a:bodyPr>
          <a:lstStyle/>
          <a:p>
            <a:pPr algn="l"/>
            <a:r>
              <a:rPr lang="en-GB" sz="1000">
                <a:solidFill>
                  <a:srgbClr val="000000"/>
                </a:solidFill>
                <a:latin typeface="Calibri" panose="020F0502020204030204" pitchFamily="34" charset="0"/>
                <a:ea typeface="Calibri" panose="020F0502020204030204" pitchFamily="34" charset="0"/>
                <a:cs typeface="Calibri" panose="020F0502020204030204" pitchFamily="34" charset="0"/>
              </a:rPr>
              <a:t>OFFICIAL - Business data that is not intended for public consumption. However, this can be shared with external partners, as required.</a:t>
            </a:r>
          </a:p>
        </p:txBody>
      </p:sp>
    </p:spTree>
    <p:extLst>
      <p:ext uri="{BB962C8B-B14F-4D97-AF65-F5344CB8AC3E}">
        <p14:creationId xmlns:p14="http://schemas.microsoft.com/office/powerpoint/2010/main" val="29431637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5E5BB5-2AE2-C191-D04B-08DFF59FA3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8EA018AA-D26A-BF63-DE30-D55A680C9C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DB6372F-C00D-25AB-6F81-6EA8191F26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5EF2B1-4B0C-4AC3-AE0E-CCE3190BB07B}" type="datetimeFigureOut">
              <a:rPr lang="en-GB" smtClean="0"/>
              <a:t>07/03/2025</a:t>
            </a:fld>
            <a:endParaRPr lang="en-GB"/>
          </a:p>
        </p:txBody>
      </p:sp>
      <p:sp>
        <p:nvSpPr>
          <p:cNvPr id="5" name="Footer Placeholder 4">
            <a:extLst>
              <a:ext uri="{FF2B5EF4-FFF2-40B4-BE49-F238E27FC236}">
                <a16:creationId xmlns:a16="http://schemas.microsoft.com/office/drawing/2014/main" id="{799EFB09-E732-39A0-5A68-B419A63A47A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F23D176-C0CA-BF1A-3E2E-89FF101519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0C5EAE-D515-433F-86B9-352C5A1C9393}" type="slidenum">
              <a:rPr lang="en-GB" smtClean="0"/>
              <a:t>‹#›</a:t>
            </a:fld>
            <a:endParaRPr lang="en-GB"/>
          </a:p>
        </p:txBody>
      </p:sp>
    </p:spTree>
    <p:extLst>
      <p:ext uri="{BB962C8B-B14F-4D97-AF65-F5344CB8AC3E}">
        <p14:creationId xmlns:p14="http://schemas.microsoft.com/office/powerpoint/2010/main" val="2610884985"/>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i2StMZNriMY?feature=oembed" TargetMode="External"/><Relationship Id="rId4" Type="http://schemas.openxmlformats.org/officeDocument/2006/relationships/image" Target="../media/image107.jpeg"/></Relationships>
</file>

<file path=ppt/slides/_rels/slide10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6.png"/><Relationship Id="rId1" Type="http://schemas.openxmlformats.org/officeDocument/2006/relationships/slideLayout" Target="../slideLayouts/slideLayout31.xml"/></Relationships>
</file>

<file path=ppt/slides/_rels/slide10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6.png"/><Relationship Id="rId1" Type="http://schemas.openxmlformats.org/officeDocument/2006/relationships/slideLayout" Target="../slideLayouts/slideLayout31.xml"/></Relationships>
</file>

<file path=ppt/slides/_rels/slide10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6.png"/><Relationship Id="rId1" Type="http://schemas.openxmlformats.org/officeDocument/2006/relationships/slideLayout" Target="../slideLayouts/slideLayout31.xml"/></Relationships>
</file>

<file path=ppt/slides/_rels/slide10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6.png"/><Relationship Id="rId1" Type="http://schemas.openxmlformats.org/officeDocument/2006/relationships/slideLayout" Target="../slideLayouts/slideLayout3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619bcbKiFBk?feature=oembed" TargetMode="External"/><Relationship Id="rId4" Type="http://schemas.openxmlformats.org/officeDocument/2006/relationships/image" Target="../media/image108.jpe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1.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8.xml"/></Relationships>
</file>

<file path=ppt/slides/_rels/slide112.xml.rels><?xml version="1.0" encoding="UTF-8" standalone="yes"?>
<Relationships xmlns="http://schemas.openxmlformats.org/package/2006/relationships"><Relationship Id="rId2" Type="http://schemas.openxmlformats.org/officeDocument/2006/relationships/image" Target="../media/image110.emf"/><Relationship Id="rId1" Type="http://schemas.openxmlformats.org/officeDocument/2006/relationships/slideLayout" Target="../slideLayouts/slideLayout8.xml"/></Relationships>
</file>

<file path=ppt/slides/_rels/slide11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8.xml"/></Relationships>
</file>

<file path=ppt/slides/_rels/slide114.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8.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6.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8.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8.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8.xml"/></Relationships>
</file>

<file path=ppt/slides/_rels/slide119.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1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12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8.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5.xml.rels><?xml version="1.0" encoding="UTF-8" standalone="yes"?>
<Relationships xmlns="http://schemas.openxmlformats.org/package/2006/relationships"><Relationship Id="rId3" Type="http://schemas.openxmlformats.org/officeDocument/2006/relationships/image" Target="../media/image118.emf"/><Relationship Id="rId2" Type="http://schemas.openxmlformats.org/officeDocument/2006/relationships/image" Target="../media/image117.emf"/><Relationship Id="rId1" Type="http://schemas.openxmlformats.org/officeDocument/2006/relationships/slideLayout" Target="../slideLayouts/slideLayout1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8evdn3bqdUA?feature=oembed" TargetMode="External"/><Relationship Id="rId4" Type="http://schemas.openxmlformats.org/officeDocument/2006/relationships/image" Target="../media/image11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5LSEdLvhrho?feature=oembed" TargetMode="Externa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WO952s9B_54?feature=oembed" TargetMode="External"/><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hyperlink" Target="https://www.bristol.ac.uk/media-library/sites/cipold/migrated/documents/fullfinalreport.pdf"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hyperlink" Target="https://staffsstokeics.org.uk/your-health-and-care/learning-disability/health-passport/"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hyperlink" Target="https://staffsstokeics.org.uk/leder/" TargetMode="External"/><Relationship Id="rId4" Type="http://schemas.openxmlformats.org/officeDocument/2006/relationships/hyperlink" Target="https://www.youtube.com/watch?v=DXqbNfdZQgA"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hyperlink" Target="https://leder.nhs.uk/report" TargetMode="Externa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qpxAVPHznOk?feature=oembed" TargetMode="External"/><Relationship Id="rId4" Type="http://schemas.openxmlformats.org/officeDocument/2006/relationships/image" Target="../media/image22.jpeg"/></Relationships>
</file>

<file path=ppt/slides/_rels/slide3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jpeg"/><Relationship Id="rId7" Type="http://schemas.openxmlformats.org/officeDocument/2006/relationships/image" Target="../media/image28.png"/><Relationship Id="rId2" Type="http://schemas.openxmlformats.org/officeDocument/2006/relationships/image" Target="../media/image23.jpeg"/><Relationship Id="rId1" Type="http://schemas.openxmlformats.org/officeDocument/2006/relationships/slideLayout" Target="../slideLayouts/slideLayout25.xml"/><Relationship Id="rId6" Type="http://schemas.openxmlformats.org/officeDocument/2006/relationships/image" Target="../media/image27.jpe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VK7tWZNFO8Y?feature=oembed" TargetMode="External"/><Relationship Id="rId4" Type="http://schemas.openxmlformats.org/officeDocument/2006/relationships/image" Target="../media/image13.jpeg"/></Relationships>
</file>

<file path=ppt/slides/_rels/slide4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8.xml"/><Relationship Id="rId4" Type="http://schemas.openxmlformats.org/officeDocument/2006/relationships/hyperlink" Target="https://en.wiktionary.org/wiki/if_all_you_have_is_a_hammer,_everything_looks_like_a_nail" TargetMode="External"/></Relationships>
</file>

<file path=ppt/slides/_rels/slide4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5.xml"/></Relationships>
</file>

<file path=ppt/slides/_rels/slide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1.png"/><Relationship Id="rId1" Type="http://schemas.openxmlformats.org/officeDocument/2006/relationships/slideLayout" Target="../slideLayouts/slideLayout25.xml"/><Relationship Id="rId5" Type="http://schemas.openxmlformats.org/officeDocument/2006/relationships/image" Target="../media/image43.png"/><Relationship Id="rId4" Type="http://schemas.openxmlformats.org/officeDocument/2006/relationships/image" Target="../media/image42.jpeg"/></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25.xml"/><Relationship Id="rId5" Type="http://schemas.microsoft.com/office/2007/relationships/hdphoto" Target="../media/hdphoto2.wdp"/><Relationship Id="rId4" Type="http://schemas.openxmlformats.org/officeDocument/2006/relationships/image" Target="../media/image45.png"/></Relationships>
</file>

<file path=ppt/slides/_rels/slide4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25.xml"/><Relationship Id="rId4" Type="http://schemas.openxmlformats.org/officeDocument/2006/relationships/image" Target="../media/image48.jpeg"/></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8.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4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5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2.xml"/><Relationship Id="rId1" Type="http://schemas.openxmlformats.org/officeDocument/2006/relationships/slideLayout" Target="../slideLayouts/slideLayout25.xml"/><Relationship Id="rId6" Type="http://schemas.openxmlformats.org/officeDocument/2006/relationships/hyperlink" Target="http://www.davidcooperrider.com/ai-process/" TargetMode="External"/><Relationship Id="rId5" Type="http://schemas.openxmlformats.org/officeDocument/2006/relationships/image" Target="../media/image61.png"/><Relationship Id="rId4" Type="http://schemas.openxmlformats.org/officeDocument/2006/relationships/image" Target="../media/image60.jpeg"/></Relationships>
</file>

<file path=ppt/slides/_rels/slide52.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3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9.xml"/><Relationship Id="rId5" Type="http://schemas.openxmlformats.org/officeDocument/2006/relationships/image" Target="../media/image66.png"/><Relationship Id="rId4" Type="http://schemas.openxmlformats.org/officeDocument/2006/relationships/image" Target="../media/image65.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emf"/><Relationship Id="rId1" Type="http://schemas.openxmlformats.org/officeDocument/2006/relationships/slideLayout" Target="../slideLayouts/slideLayout25.xml"/></Relationships>
</file>

<file path=ppt/slides/_rels/slide5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jpeg"/><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EvoE3rXeKtY?feature=oembed" TargetMode="External"/><Relationship Id="rId4" Type="http://schemas.openxmlformats.org/officeDocument/2006/relationships/image" Target="../media/image14.jpeg"/></Relationships>
</file>

<file path=ppt/slides/_rels/slide6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UbVID8wl_k8?feature=oembed" TargetMode="External"/><Relationship Id="rId4" Type="http://schemas.openxmlformats.org/officeDocument/2006/relationships/image" Target="../media/image72.jpeg"/></Relationships>
</file>

<file path=ppt/slides/_rels/slide61.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5YYMxQ2mBVw?feature=oembed" TargetMode="External"/><Relationship Id="rId4" Type="http://schemas.openxmlformats.org/officeDocument/2006/relationships/image" Target="../media/image74.jpeg"/></Relationships>
</file>

<file path=ppt/slides/_rels/slide6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3.jpeg"/><Relationship Id="rId1" Type="http://schemas.openxmlformats.org/officeDocument/2006/relationships/slideLayout" Target="../slideLayouts/slideLayout25.xml"/></Relationships>
</file>

<file path=ppt/slides/_rels/slide6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3.jpeg"/><Relationship Id="rId1" Type="http://schemas.openxmlformats.org/officeDocument/2006/relationships/slideLayout" Target="../slideLayouts/slideLayout25.xml"/></Relationships>
</file>

<file path=ppt/slides/_rels/slide69.xml.rels><?xml version="1.0" encoding="UTF-8" standalone="yes"?>
<Relationships xmlns="http://schemas.openxmlformats.org/package/2006/relationships"><Relationship Id="rId8" Type="http://schemas.openxmlformats.org/officeDocument/2006/relationships/image" Target="../media/image73.jpeg"/><Relationship Id="rId3" Type="http://schemas.openxmlformats.org/officeDocument/2006/relationships/image" Target="../media/image76.jpeg"/><Relationship Id="rId7" Type="http://schemas.openxmlformats.org/officeDocument/2006/relationships/image" Target="../media/image80.jpeg"/><Relationship Id="rId2" Type="http://schemas.openxmlformats.org/officeDocument/2006/relationships/image" Target="../media/image75.jpeg"/><Relationship Id="rId1" Type="http://schemas.openxmlformats.org/officeDocument/2006/relationships/slideLayout" Target="../slideLayouts/slideLayout25.xml"/><Relationship Id="rId6" Type="http://schemas.openxmlformats.org/officeDocument/2006/relationships/image" Target="../media/image79.png"/><Relationship Id="rId5" Type="http://schemas.openxmlformats.org/officeDocument/2006/relationships/image" Target="../media/image78.jpeg"/><Relationship Id="rId4" Type="http://schemas.openxmlformats.org/officeDocument/2006/relationships/image" Target="../media/image77.jpe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3.jpeg"/><Relationship Id="rId1" Type="http://schemas.openxmlformats.org/officeDocument/2006/relationships/slideLayout" Target="../slideLayouts/slideLayout25.xml"/></Relationships>
</file>

<file path=ppt/slides/_rels/slide7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3.jpeg"/><Relationship Id="rId1" Type="http://schemas.openxmlformats.org/officeDocument/2006/relationships/slideLayout" Target="../slideLayouts/slideLayout25.xml"/></Relationships>
</file>

<file path=ppt/slides/_rels/slide7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3.jpeg"/><Relationship Id="rId1" Type="http://schemas.openxmlformats.org/officeDocument/2006/relationships/slideLayout" Target="../slideLayouts/slideLayout25.xml"/></Relationships>
</file>

<file path=ppt/slides/_rels/slide7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3.jpeg"/><Relationship Id="rId1" Type="http://schemas.openxmlformats.org/officeDocument/2006/relationships/slideLayout" Target="../slideLayouts/slideLayout25.xml"/><Relationship Id="rId4" Type="http://schemas.openxmlformats.org/officeDocument/2006/relationships/image" Target="../media/image81.jpeg"/></Relationships>
</file>

<file path=ppt/slides/_rels/slide7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3.jpeg"/><Relationship Id="rId1" Type="http://schemas.openxmlformats.org/officeDocument/2006/relationships/slideLayout" Target="../slideLayouts/slideLayout25.xml"/></Relationships>
</file>

<file path=ppt/slides/_rels/slide75.xml.rels><?xml version="1.0" encoding="UTF-8" standalone="yes"?>
<Relationships xmlns="http://schemas.openxmlformats.org/package/2006/relationships"><Relationship Id="rId3" Type="http://schemas.openxmlformats.org/officeDocument/2006/relationships/hyperlink" Target="https://c9online.sharepoint.com/sites/ccg_nurs/_layouts/15/stream.aspx?id=%2Fsites%2Fccg%5Fnurs%2F8%2FQuality%20and%20Therapy%20Portfolios%2F02%2E%20Patient%20Safety%2F01%2E%20PSIRF%2F05%20Patient%20Safety%20Learning%20Conference%20%2D%2014%20Oct%202024%2FPresentations%2F08a%20Video%20%2D%20Media1%2Emp4&amp;referrer=StreamWebApp%2EWeb&amp;referrerScenario=AddressBarCopied%2Eview%2E6f520dea%2Da698%2D41d2%2D8d75%2Deacbfc893bf1" TargetMode="External"/><Relationship Id="rId2" Type="http://schemas.openxmlformats.org/officeDocument/2006/relationships/slideLayout" Target="../slideLayouts/slideLayout25.xml"/><Relationship Id="rId1" Type="http://schemas.openxmlformats.org/officeDocument/2006/relationships/video" Target="https://c9online.sharepoint.com/sites/ccg_nurs/_layouts/15/stream.aspx?id=/sites/ccg_nurs/8/Quality%20and%20Therapy%20Portfolios/02.%20Patient%20Safety/01.%20PSIRF/05%20Patient%20Safety%20Learning%20Conference%20-%2014%20Oct%202024/Presentations/08a%20Video%20-%20Media1.mp4&amp;referrer=StreamWebApp.Web&amp;referrerScenario=AddressBarCopied.view.4f14f017-88e8-4624-83df-289cd4bc0da3" TargetMode="External"/><Relationship Id="rId4" Type="http://schemas.openxmlformats.org/officeDocument/2006/relationships/image" Target="../media/image82.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oFwiBP8zf_g?feature=oembed" TargetMode="External"/><Relationship Id="rId4" Type="http://schemas.openxmlformats.org/officeDocument/2006/relationships/image" Target="../media/image83.jpeg"/></Relationships>
</file>

<file path=ppt/slides/_rels/slide78.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n4mY7dpsG58?feature=oembed" TargetMode="External"/><Relationship Id="rId4" Type="http://schemas.openxmlformats.org/officeDocument/2006/relationships/image" Target="../media/image84.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ely26_ljC0k?feature=oembed" TargetMode="External"/><Relationship Id="rId4" Type="http://schemas.openxmlformats.org/officeDocument/2006/relationships/image" Target="../media/image15.jpeg"/></Relationships>
</file>

<file path=ppt/slides/_rels/slide80.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73.jpeg"/><Relationship Id="rId1" Type="http://schemas.openxmlformats.org/officeDocument/2006/relationships/slideLayout" Target="../slideLayouts/slideLayout42.xml"/><Relationship Id="rId6" Type="http://schemas.openxmlformats.org/officeDocument/2006/relationships/image" Target="../media/image88.png"/><Relationship Id="rId5" Type="http://schemas.openxmlformats.org/officeDocument/2006/relationships/image" Target="../media/image87.png"/><Relationship Id="rId10" Type="http://schemas.openxmlformats.org/officeDocument/2006/relationships/hyperlink" Target="https://wallpaperaccess.com/journey" TargetMode="External"/><Relationship Id="rId4" Type="http://schemas.openxmlformats.org/officeDocument/2006/relationships/image" Target="../media/image86.png"/><Relationship Id="rId9" Type="http://schemas.openxmlformats.org/officeDocument/2006/relationships/image" Target="../media/image91.jpg"/></Relationships>
</file>

<file path=ppt/slides/_rels/slide81.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73.jpeg"/><Relationship Id="rId1" Type="http://schemas.openxmlformats.org/officeDocument/2006/relationships/slideLayout" Target="../slideLayouts/slideLayout42.xml"/><Relationship Id="rId6" Type="http://schemas.openxmlformats.org/officeDocument/2006/relationships/image" Target="../media/image88.png"/><Relationship Id="rId5" Type="http://schemas.openxmlformats.org/officeDocument/2006/relationships/image" Target="../media/image87.png"/><Relationship Id="rId10" Type="http://schemas.openxmlformats.org/officeDocument/2006/relationships/hyperlink" Target="https://www.bloomberg.com/news/articles/2023-11-17/elon-musk-s-spacex-to-launch-starship-rocket-after-april-explosion" TargetMode="External"/><Relationship Id="rId4" Type="http://schemas.openxmlformats.org/officeDocument/2006/relationships/image" Target="../media/image86.png"/><Relationship Id="rId9" Type="http://schemas.openxmlformats.org/officeDocument/2006/relationships/image" Target="../media/image92.jpg"/></Relationships>
</file>

<file path=ppt/slides/_rels/slide82.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73.jpeg"/><Relationship Id="rId1" Type="http://schemas.openxmlformats.org/officeDocument/2006/relationships/slideLayout" Target="../slideLayouts/slideLayout42.xml"/><Relationship Id="rId6" Type="http://schemas.openxmlformats.org/officeDocument/2006/relationships/image" Target="../media/image88.png"/><Relationship Id="rId5" Type="http://schemas.openxmlformats.org/officeDocument/2006/relationships/image" Target="../media/image87.png"/><Relationship Id="rId10" Type="http://schemas.openxmlformats.org/officeDocument/2006/relationships/hyperlink" Target="https://www.nytimes.com/2024/09/28/science/spacex-launch-nasa.html" TargetMode="External"/><Relationship Id="rId4" Type="http://schemas.openxmlformats.org/officeDocument/2006/relationships/image" Target="../media/image86.png"/><Relationship Id="rId9" Type="http://schemas.openxmlformats.org/officeDocument/2006/relationships/image" Target="../media/image93.jpg"/></Relationships>
</file>

<file path=ppt/slides/_rels/slide83.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73.jpeg"/><Relationship Id="rId1" Type="http://schemas.openxmlformats.org/officeDocument/2006/relationships/slideLayout" Target="../slideLayouts/slideLayout4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 Id="rId9" Type="http://schemas.openxmlformats.org/officeDocument/2006/relationships/image" Target="../media/image94.png"/></Relationships>
</file>

<file path=ppt/slides/_rels/slide84.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73.jpeg"/><Relationship Id="rId1" Type="http://schemas.openxmlformats.org/officeDocument/2006/relationships/slideLayout" Target="../slideLayouts/slideLayout4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 Id="rId9" Type="http://schemas.openxmlformats.org/officeDocument/2006/relationships/image" Target="../media/image95.png"/></Relationships>
</file>

<file path=ppt/slides/_rels/slide85.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73.jpeg"/><Relationship Id="rId1" Type="http://schemas.openxmlformats.org/officeDocument/2006/relationships/slideLayout" Target="../slideLayouts/slideLayout42.xml"/><Relationship Id="rId6" Type="http://schemas.openxmlformats.org/officeDocument/2006/relationships/image" Target="../media/image88.png"/><Relationship Id="rId5" Type="http://schemas.openxmlformats.org/officeDocument/2006/relationships/image" Target="../media/image87.png"/><Relationship Id="rId10" Type="http://schemas.openxmlformats.org/officeDocument/2006/relationships/hyperlink" Target="https://achurchforstarvingartists.blog/2020/04/14/what-have-we-learned-from-this/" TargetMode="External"/><Relationship Id="rId4" Type="http://schemas.openxmlformats.org/officeDocument/2006/relationships/image" Target="../media/image86.png"/><Relationship Id="rId9" Type="http://schemas.openxmlformats.org/officeDocument/2006/relationships/image" Target="../media/image96.png"/></Relationships>
</file>

<file path=ppt/slides/_rels/slide86.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73.jpeg"/><Relationship Id="rId1" Type="http://schemas.openxmlformats.org/officeDocument/2006/relationships/slideLayout" Target="../slideLayouts/slideLayout42.xml"/><Relationship Id="rId6" Type="http://schemas.openxmlformats.org/officeDocument/2006/relationships/image" Target="../media/image88.png"/><Relationship Id="rId5" Type="http://schemas.openxmlformats.org/officeDocument/2006/relationships/image" Target="../media/image87.png"/><Relationship Id="rId10" Type="http://schemas.openxmlformats.org/officeDocument/2006/relationships/hyperlink" Target="https://pixabay.com/photos/rocket-launch-night-trajectory-693236/" TargetMode="External"/><Relationship Id="rId4" Type="http://schemas.openxmlformats.org/officeDocument/2006/relationships/image" Target="../media/image86.png"/><Relationship Id="rId9" Type="http://schemas.openxmlformats.org/officeDocument/2006/relationships/image" Target="../media/image97.jpg"/></Relationships>
</file>

<file path=ppt/slides/_rels/slide87.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73.jpeg"/><Relationship Id="rId1" Type="http://schemas.openxmlformats.org/officeDocument/2006/relationships/slideLayout" Target="../slideLayouts/slideLayout42.xml"/><Relationship Id="rId6" Type="http://schemas.openxmlformats.org/officeDocument/2006/relationships/image" Target="../media/image88.png"/><Relationship Id="rId5" Type="http://schemas.openxmlformats.org/officeDocument/2006/relationships/image" Target="../media/image87.png"/><Relationship Id="rId10" Type="http://schemas.openxmlformats.org/officeDocument/2006/relationships/hyperlink" Target="https://foto.wuestenigel.com/human-hand-writing-whats-next-on-whiteboard/" TargetMode="External"/><Relationship Id="rId4" Type="http://schemas.openxmlformats.org/officeDocument/2006/relationships/image" Target="../media/image86.png"/><Relationship Id="rId9" Type="http://schemas.openxmlformats.org/officeDocument/2006/relationships/image" Target="../media/image98.jpeg"/></Relationships>
</file>

<file path=ppt/slides/_rels/slide88.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video" Target="https://www.youtube.com/embed/93p2B9Frzhg?feature=oembed" TargetMode="External"/><Relationship Id="rId4" Type="http://schemas.openxmlformats.org/officeDocument/2006/relationships/image" Target="../media/image100.jpe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9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8.xml"/></Relationships>
</file>

<file path=ppt/slides/_rels/slide9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98.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8.xml"/></Relationships>
</file>

<file path=ppt/slides/_rels/slide99.xml.rels><?xml version="1.0" encoding="UTF-8" standalone="yes"?>
<Relationships xmlns="http://schemas.openxmlformats.org/package/2006/relationships"><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image" Target="../media/image101.jpg"/><Relationship Id="rId1" Type="http://schemas.openxmlformats.org/officeDocument/2006/relationships/slideLayout" Target="../slideLayouts/slideLayout31.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939DA-156E-7BEF-6DFA-5FA09CD63F75}"/>
              </a:ext>
            </a:extLst>
          </p:cNvPr>
          <p:cNvSpPr>
            <a:spLocks noGrp="1"/>
          </p:cNvSpPr>
          <p:nvPr>
            <p:ph type="ctrTitle"/>
          </p:nvPr>
        </p:nvSpPr>
        <p:spPr/>
        <p:txBody>
          <a:bodyPr/>
          <a:lstStyle/>
          <a:p>
            <a:pPr>
              <a:lnSpc>
                <a:spcPct val="107000"/>
              </a:lnSpc>
              <a:spcAft>
                <a:spcPts val="800"/>
              </a:spcAft>
            </a:pPr>
            <a:r>
              <a:rPr lang="en-GB" sz="1800" b="1" dirty="0">
                <a:effectLst/>
                <a:latin typeface="Arial" panose="020B0604020202020204" pitchFamily="34" charset="0"/>
                <a:ea typeface="Calibri" panose="020F0502020204030204" pitchFamily="34" charset="0"/>
                <a:cs typeface="Times New Roman" panose="02020603050405020304" pitchFamily="18" charset="0"/>
              </a:rPr>
              <a:t> </a:t>
            </a:r>
            <a:br>
              <a:rPr lang="en-GB" sz="1800" dirty="0">
                <a:effectLst/>
                <a:latin typeface="Arial" panose="020B0604020202020204" pitchFamily="34" charset="0"/>
                <a:ea typeface="Calibri" panose="020F0502020204030204" pitchFamily="34" charset="0"/>
                <a:cs typeface="Times New Roman" panose="02020603050405020304" pitchFamily="18" charset="0"/>
              </a:rPr>
            </a:br>
            <a:r>
              <a:rPr lang="en-GB" sz="2800" b="1" dirty="0">
                <a:effectLst/>
                <a:latin typeface="Arial" panose="020B0604020202020204" pitchFamily="34" charset="0"/>
                <a:ea typeface="Calibri" panose="020F0502020204030204" pitchFamily="34" charset="0"/>
                <a:cs typeface="Times New Roman" panose="02020603050405020304" pitchFamily="18" charset="0"/>
              </a:rPr>
              <a:t>Patient Safety Incident Response Framework (PSIRF) Bi-Learning Conference</a:t>
            </a:r>
            <a:br>
              <a:rPr lang="en-GB" sz="1800" dirty="0">
                <a:effectLst/>
                <a:latin typeface="Arial" panose="020B0604020202020204" pitchFamily="34" charset="0"/>
                <a:ea typeface="Calibri" panose="020F0502020204030204" pitchFamily="34" charset="0"/>
                <a:cs typeface="Times New Roman" panose="02020603050405020304" pitchFamily="18" charset="0"/>
              </a:rPr>
            </a:br>
            <a:endParaRPr lang="en-GB" dirty="0"/>
          </a:p>
        </p:txBody>
      </p:sp>
      <p:sp>
        <p:nvSpPr>
          <p:cNvPr id="3" name="Subtitle 2">
            <a:extLst>
              <a:ext uri="{FF2B5EF4-FFF2-40B4-BE49-F238E27FC236}">
                <a16:creationId xmlns:a16="http://schemas.microsoft.com/office/drawing/2014/main" id="{F7A22171-E0EC-CFFB-3E35-C2180F5EC787}"/>
              </a:ext>
            </a:extLst>
          </p:cNvPr>
          <p:cNvSpPr>
            <a:spLocks noGrp="1"/>
          </p:cNvSpPr>
          <p:nvPr>
            <p:ph type="subTitle" idx="1"/>
          </p:nvPr>
        </p:nvSpPr>
        <p:spPr/>
        <p:txBody>
          <a:bodyPr/>
          <a:lstStyle/>
          <a:p>
            <a:r>
              <a:rPr lang="en-GB" dirty="0"/>
              <a:t>Monday 14 October 2024 </a:t>
            </a:r>
          </a:p>
        </p:txBody>
      </p:sp>
    </p:spTree>
    <p:extLst>
      <p:ext uri="{BB962C8B-B14F-4D97-AF65-F5344CB8AC3E}">
        <p14:creationId xmlns:p14="http://schemas.microsoft.com/office/powerpoint/2010/main" val="1895190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DDE31303-3F7C-857A-8A4A-389DDA1435EC}"/>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8" name="Slide Number Placeholder 7">
            <a:extLst>
              <a:ext uri="{FF2B5EF4-FFF2-40B4-BE49-F238E27FC236}">
                <a16:creationId xmlns:a16="http://schemas.microsoft.com/office/drawing/2014/main" id="{FA071C88-6952-A8AF-8366-ABF113414A38}"/>
              </a:ext>
            </a:extLst>
          </p:cNvPr>
          <p:cNvSpPr>
            <a:spLocks noGrp="1"/>
          </p:cNvSpPr>
          <p:nvPr>
            <p:ph type="sldNum" sz="quarter" idx="12"/>
          </p:nvPr>
        </p:nvSpPr>
        <p:spPr/>
        <p:txBody>
          <a:bodyPr/>
          <a:lstStyle/>
          <a:p>
            <a:fld id="{CD8E907E-315C-F745-8CA6-CE49E976B740}" type="slidenum">
              <a:rPr lang="en-US" smtClean="0"/>
              <a:pPr/>
              <a:t>10</a:t>
            </a:fld>
            <a:endParaRPr lang="en-US"/>
          </a:p>
        </p:txBody>
      </p:sp>
      <p:sp>
        <p:nvSpPr>
          <p:cNvPr id="2" name="TextBox 1">
            <a:extLst>
              <a:ext uri="{FF2B5EF4-FFF2-40B4-BE49-F238E27FC236}">
                <a16:creationId xmlns:a16="http://schemas.microsoft.com/office/drawing/2014/main" id="{0DC632C3-9DAD-227D-4F17-1E3FE43FEF04}"/>
              </a:ext>
            </a:extLst>
          </p:cNvPr>
          <p:cNvSpPr txBox="1"/>
          <p:nvPr/>
        </p:nvSpPr>
        <p:spPr>
          <a:xfrm>
            <a:off x="222739" y="0"/>
            <a:ext cx="3927231" cy="369332"/>
          </a:xfrm>
          <a:prstGeom prst="rect">
            <a:avLst/>
          </a:prstGeom>
          <a:noFill/>
        </p:spPr>
        <p:txBody>
          <a:bodyPr wrap="square" rtlCol="0">
            <a:spAutoFit/>
          </a:bodyPr>
          <a:lstStyle/>
          <a:p>
            <a:r>
              <a:rPr lang="en-GB" b="1" dirty="0">
                <a:solidFill>
                  <a:srgbClr val="002F86"/>
                </a:solidFill>
                <a:latin typeface="Arial" panose="020B0604020202020204" pitchFamily="34" charset="0"/>
              </a:rPr>
              <a:t>Oversight not Scrutiny</a:t>
            </a:r>
          </a:p>
        </p:txBody>
      </p:sp>
      <p:sp>
        <p:nvSpPr>
          <p:cNvPr id="4" name="TextBox 3">
            <a:extLst>
              <a:ext uri="{FF2B5EF4-FFF2-40B4-BE49-F238E27FC236}">
                <a16:creationId xmlns:a16="http://schemas.microsoft.com/office/drawing/2014/main" id="{7AF81FFF-3A28-3154-B32A-F523B4C238D4}"/>
              </a:ext>
            </a:extLst>
          </p:cNvPr>
          <p:cNvSpPr txBox="1"/>
          <p:nvPr/>
        </p:nvSpPr>
        <p:spPr>
          <a:xfrm>
            <a:off x="222739" y="355423"/>
            <a:ext cx="9671538" cy="830997"/>
          </a:xfrm>
          <a:prstGeom prst="rect">
            <a:avLst/>
          </a:prstGeom>
          <a:noFill/>
        </p:spPr>
        <p:txBody>
          <a:bodyPr wrap="square" rtlCol="0">
            <a:spAutoFit/>
          </a:bodyPr>
          <a:lstStyle/>
          <a:p>
            <a:r>
              <a:rPr lang="en-GB" sz="1600" dirty="0"/>
              <a:t>We decided on a light touch approach –</a:t>
            </a:r>
          </a:p>
          <a:p>
            <a:r>
              <a:rPr lang="en-GB" sz="1600" b="0" i="0" dirty="0">
                <a:solidFill>
                  <a:srgbClr val="000000"/>
                </a:solidFill>
                <a:effectLst/>
                <a:highlight>
                  <a:srgbClr val="FFFFFF"/>
                </a:highlight>
                <a:latin typeface="Arial" panose="020B0604020202020204" pitchFamily="34" charset="0"/>
              </a:rPr>
              <a:t>Monthly (now Bi Monthly)  PSIRF Check in meeting between the PSIRF lead for the ICB and the PSIRF lead for each provider and agreed a template to do this</a:t>
            </a:r>
            <a:endParaRPr lang="en-GB" sz="1600" dirty="0"/>
          </a:p>
        </p:txBody>
      </p:sp>
      <p:graphicFrame>
        <p:nvGraphicFramePr>
          <p:cNvPr id="14" name="Table 13">
            <a:extLst>
              <a:ext uri="{FF2B5EF4-FFF2-40B4-BE49-F238E27FC236}">
                <a16:creationId xmlns:a16="http://schemas.microsoft.com/office/drawing/2014/main" id="{A384FCD0-716B-AE5A-AE6F-FC3FD1013BFF}"/>
              </a:ext>
            </a:extLst>
          </p:cNvPr>
          <p:cNvGraphicFramePr>
            <a:graphicFrameLocks noGrp="1"/>
          </p:cNvGraphicFramePr>
          <p:nvPr>
            <p:extLst>
              <p:ext uri="{D42A27DB-BD31-4B8C-83A1-F6EECF244321}">
                <p14:modId xmlns:p14="http://schemas.microsoft.com/office/powerpoint/2010/main" val="2401416662"/>
              </p:ext>
            </p:extLst>
          </p:nvPr>
        </p:nvGraphicFramePr>
        <p:xfrm>
          <a:off x="310660" y="1234857"/>
          <a:ext cx="11043140" cy="3573660"/>
        </p:xfrm>
        <a:graphic>
          <a:graphicData uri="http://schemas.openxmlformats.org/drawingml/2006/table">
            <a:tbl>
              <a:tblPr/>
              <a:tblGrid>
                <a:gridCol w="539850">
                  <a:extLst>
                    <a:ext uri="{9D8B030D-6E8A-4147-A177-3AD203B41FA5}">
                      <a16:colId xmlns:a16="http://schemas.microsoft.com/office/drawing/2014/main" val="2221040451"/>
                    </a:ext>
                  </a:extLst>
                </a:gridCol>
                <a:gridCol w="10503290">
                  <a:extLst>
                    <a:ext uri="{9D8B030D-6E8A-4147-A177-3AD203B41FA5}">
                      <a16:colId xmlns:a16="http://schemas.microsoft.com/office/drawing/2014/main" val="2464669559"/>
                    </a:ext>
                  </a:extLst>
                </a:gridCol>
              </a:tblGrid>
              <a:tr h="497995">
                <a:tc>
                  <a:txBody>
                    <a:bodyPr/>
                    <a:lstStyle/>
                    <a:p>
                      <a:pPr algn="l" rtl="0" fontAlgn="base"/>
                      <a:r>
                        <a:rPr lang="en-GB" sz="1100" b="0" i="0">
                          <a:effectLst/>
                          <a:highlight>
                            <a:srgbClr val="C6D9F1"/>
                          </a:highlight>
                          <a:latin typeface="Arial" panose="020B0604020202020204" pitchFamily="34" charset="0"/>
                        </a:rPr>
                        <a:t>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D9F1"/>
                    </a:solidFill>
                  </a:tcPr>
                </a:tc>
                <a:tc>
                  <a:txBody>
                    <a:bodyPr/>
                    <a:lstStyle/>
                    <a:p>
                      <a:pPr algn="l" rtl="0" fontAlgn="base"/>
                      <a:r>
                        <a:rPr lang="en-GB" sz="1100" b="1" i="0" dirty="0">
                          <a:effectLst/>
                          <a:highlight>
                            <a:srgbClr val="C6D9F1"/>
                          </a:highlight>
                          <a:latin typeface="Arial" panose="020B0604020202020204" pitchFamily="34" charset="0"/>
                        </a:rPr>
                        <a:t>Agenda Item</a:t>
                      </a:r>
                      <a:r>
                        <a:rPr lang="en-GB" sz="1100" b="0" i="0" dirty="0">
                          <a:effectLst/>
                          <a:highlight>
                            <a:srgbClr val="C6D9F1"/>
                          </a:highlight>
                          <a:latin typeface="Arial" panose="020B0604020202020204" pitchFamily="34" charset="0"/>
                        </a:rPr>
                        <a:t> </a:t>
                      </a:r>
                      <a:endParaRPr lang="en-GB" sz="1100" b="0" i="0" dirty="0">
                        <a:effectLst/>
                        <a:highlight>
                          <a:srgbClr val="C6D9F1"/>
                        </a:highlight>
                      </a:endParaRP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D9F1"/>
                    </a:solidFill>
                  </a:tcPr>
                </a:tc>
                <a:extLst>
                  <a:ext uri="{0D108BD9-81ED-4DB2-BD59-A6C34878D82A}">
                    <a16:rowId xmlns:a16="http://schemas.microsoft.com/office/drawing/2014/main" val="138903021"/>
                  </a:ext>
                </a:extLst>
              </a:tr>
              <a:tr h="318391">
                <a:tc>
                  <a:txBody>
                    <a:bodyPr/>
                    <a:lstStyle/>
                    <a:p>
                      <a:pPr algn="l" rtl="0" fontAlgn="base">
                        <a:buFont typeface="+mj-lt"/>
                        <a:buAutoNum type="arabicPeriod"/>
                      </a:pPr>
                      <a:r>
                        <a:rPr lang="en-GB" sz="1100" b="1" i="0">
                          <a:effectLst/>
                          <a:latin typeface="Arial" panose="020B0604020202020204" pitchFamily="34" charset="0"/>
                        </a:rPr>
                        <a:t>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ase"/>
                      <a:r>
                        <a:rPr lang="en-GB" sz="1100" b="0" i="0">
                          <a:effectLst/>
                          <a:latin typeface="Arial" panose="020B0604020202020204" pitchFamily="34" charset="0"/>
                        </a:rPr>
                        <a:t>Welcome and Apologies </a:t>
                      </a:r>
                      <a:endParaRPr lang="en-GB" sz="1100" b="0" i="0">
                        <a:effectLst/>
                      </a:endParaRPr>
                    </a:p>
                    <a:p>
                      <a:pPr algn="l" rtl="0" fontAlgn="base"/>
                      <a:r>
                        <a:rPr lang="en-GB" sz="1100" b="0" i="0">
                          <a:effectLst/>
                          <a:latin typeface="Arial" panose="020B0604020202020204" pitchFamily="34" charset="0"/>
                        </a:rPr>
                        <a:t>Leadership Compact </a:t>
                      </a:r>
                      <a:endParaRPr lang="en-GB" sz="1100" b="0" i="0">
                        <a:effectLst/>
                      </a:endParaRP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0562479"/>
                  </a:ext>
                </a:extLst>
              </a:tr>
              <a:tr h="318391">
                <a:tc>
                  <a:txBody>
                    <a:bodyPr/>
                    <a:lstStyle/>
                    <a:p>
                      <a:pPr algn="l" rtl="0" fontAlgn="base">
                        <a:buFont typeface="+mj-lt"/>
                        <a:buAutoNum type="arabicPeriod" startAt="2"/>
                      </a:pPr>
                      <a:r>
                        <a:rPr lang="en-GB" sz="1100" b="1" i="0">
                          <a:effectLst/>
                          <a:latin typeface="Arial" panose="020B0604020202020204" pitchFamily="34" charset="0"/>
                        </a:rPr>
                        <a:t>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ase"/>
                      <a:r>
                        <a:rPr lang="en-GB" sz="1100" b="0" i="0">
                          <a:effectLst/>
                          <a:latin typeface="Arial" panose="020B0604020202020204" pitchFamily="34" charset="0"/>
                        </a:rPr>
                        <a:t>Quoracy </a:t>
                      </a:r>
                      <a:endParaRPr lang="en-GB" sz="1100" b="0" i="0">
                        <a:effectLst/>
                      </a:endParaRP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30909213"/>
                  </a:ext>
                </a:extLst>
              </a:tr>
              <a:tr h="653109">
                <a:tc>
                  <a:txBody>
                    <a:bodyPr/>
                    <a:lstStyle/>
                    <a:p>
                      <a:pPr algn="just" rtl="0" fontAlgn="base">
                        <a:buFont typeface="+mj-lt"/>
                        <a:buAutoNum type="arabicPeriod" startAt="3"/>
                      </a:pPr>
                      <a:r>
                        <a:rPr lang="en-GB" sz="1100" b="1" i="0">
                          <a:effectLst/>
                          <a:latin typeface="Arial" panose="020B0604020202020204" pitchFamily="34" charset="0"/>
                        </a:rPr>
                        <a:t>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just" rtl="0" fontAlgn="base"/>
                      <a:r>
                        <a:rPr lang="en-GB" sz="1100" b="0" i="0" dirty="0">
                          <a:effectLst/>
                          <a:latin typeface="Arial" panose="020B0604020202020204" pitchFamily="34" charset="0"/>
                        </a:rPr>
                        <a:t>Conflicts of Interest </a:t>
                      </a:r>
                      <a:endParaRPr lang="en-GB" sz="1100" b="0" i="0" dirty="0">
                        <a:effectLst/>
                      </a:endParaRPr>
                    </a:p>
                    <a:p>
                      <a:pPr algn="just" rtl="0" fontAlgn="base">
                        <a:buFont typeface="Arial" panose="020B0604020202020204" pitchFamily="34" charset="0"/>
                        <a:buChar char="•"/>
                      </a:pPr>
                      <a:r>
                        <a:rPr lang="en-GB" sz="1100" b="0" i="0" dirty="0">
                          <a:effectLst/>
                          <a:latin typeface="Arial" panose="020B0604020202020204" pitchFamily="34" charset="0"/>
                        </a:rPr>
                        <a:t>Is there anyone who has not been included in the </a:t>
                      </a:r>
                      <a:r>
                        <a:rPr lang="en-GB" sz="1100" b="0" i="0" dirty="0" err="1">
                          <a:effectLst/>
                          <a:latin typeface="Arial" panose="020B0604020202020204" pitchFamily="34" charset="0"/>
                        </a:rPr>
                        <a:t>CoI</a:t>
                      </a:r>
                      <a:r>
                        <a:rPr lang="en-GB" sz="1100" b="0" i="0" dirty="0">
                          <a:effectLst/>
                          <a:latin typeface="Arial" panose="020B0604020202020204" pitchFamily="34" charset="0"/>
                        </a:rPr>
                        <a:t> Register, or their entry is not complete and are there any additional declarations that anyone would wish to make </a:t>
                      </a:r>
                    </a:p>
                    <a:p>
                      <a:pPr algn="just" rtl="0" fontAlgn="base">
                        <a:buFont typeface="Arial" panose="020B0604020202020204" pitchFamily="34" charset="0"/>
                        <a:buChar char="•"/>
                      </a:pPr>
                      <a:r>
                        <a:rPr lang="en-GB" sz="1100" b="0" i="0" dirty="0">
                          <a:effectLst/>
                          <a:latin typeface="Arial" panose="020B0604020202020204" pitchFamily="34" charset="0"/>
                        </a:rPr>
                        <a:t>Record the actions taken to manage conflicts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4242744"/>
                  </a:ext>
                </a:extLst>
              </a:tr>
              <a:tr h="138786">
                <a:tc>
                  <a:txBody>
                    <a:bodyPr/>
                    <a:lstStyle/>
                    <a:p>
                      <a:pPr algn="just" rtl="0" fontAlgn="base">
                        <a:buFont typeface="+mj-lt"/>
                        <a:buAutoNum type="arabicPeriod" startAt="4"/>
                      </a:pPr>
                      <a:r>
                        <a:rPr lang="en-GB" sz="1100" b="1" i="0">
                          <a:effectLst/>
                          <a:latin typeface="Arial" panose="020B0604020202020204" pitchFamily="34" charset="0"/>
                        </a:rPr>
                        <a:t>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just" rtl="0" fontAlgn="base"/>
                      <a:r>
                        <a:rPr lang="en-GB" sz="1100" b="0" i="0">
                          <a:effectLst/>
                          <a:latin typeface="Arial" panose="020B0604020202020204" pitchFamily="34" charset="0"/>
                        </a:rPr>
                        <a:t>Notes of previous meeting  </a:t>
                      </a:r>
                      <a:endParaRPr lang="en-GB" sz="1100" b="0" i="0">
                        <a:effectLst/>
                      </a:endParaRP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74914877"/>
                  </a:ext>
                </a:extLst>
              </a:tr>
              <a:tr h="408193">
                <a:tc>
                  <a:txBody>
                    <a:bodyPr/>
                    <a:lstStyle/>
                    <a:p>
                      <a:pPr algn="just" rtl="0" fontAlgn="base">
                        <a:buFont typeface="+mj-lt"/>
                        <a:buAutoNum type="arabicPeriod" startAt="5"/>
                      </a:pPr>
                      <a:r>
                        <a:rPr lang="en-GB" sz="1100" b="1" i="0">
                          <a:effectLst/>
                          <a:latin typeface="Arial" panose="020B0604020202020204" pitchFamily="34" charset="0"/>
                        </a:rPr>
                        <a:t>U</a:t>
                      </a:r>
                      <a:r>
                        <a:rPr lang="en-GB" sz="1100" b="0" i="0">
                          <a:effectLst/>
                          <a:latin typeface="Arial" panose="020B0604020202020204" pitchFamily="34" charset="0"/>
                        </a:rPr>
                        <a:t>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just" rtl="0" fontAlgn="base"/>
                      <a:r>
                        <a:rPr lang="en-GB" sz="1100" b="0" i="0" dirty="0">
                          <a:effectLst/>
                          <a:latin typeface="Arial" panose="020B0604020202020204" pitchFamily="34" charset="0"/>
                        </a:rPr>
                        <a:t>Brief update on ongoing RCA on Serious Incident Framework what support is needed to address  </a:t>
                      </a:r>
                      <a:endParaRPr lang="en-GB" sz="1100" b="0" i="0" dirty="0">
                        <a:effectLst/>
                      </a:endParaRP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26218006"/>
                  </a:ext>
                </a:extLst>
              </a:tr>
              <a:tr h="228588">
                <a:tc>
                  <a:txBody>
                    <a:bodyPr/>
                    <a:lstStyle/>
                    <a:p>
                      <a:pPr algn="just" rtl="0" fontAlgn="base">
                        <a:buFont typeface="+mj-lt"/>
                        <a:buAutoNum type="arabicPeriod" startAt="6"/>
                      </a:pPr>
                      <a:r>
                        <a:rPr lang="en-GB" sz="1100" b="1" i="0">
                          <a:effectLst/>
                          <a:latin typeface="Arial" panose="020B0604020202020204" pitchFamily="34" charset="0"/>
                        </a:rPr>
                        <a:t>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just" rtl="0" fontAlgn="base"/>
                      <a:r>
                        <a:rPr lang="en-GB" sz="1100" b="1" i="0">
                          <a:effectLst/>
                          <a:highlight>
                            <a:srgbClr val="D9D9D9"/>
                          </a:highlight>
                          <a:latin typeface="Arial" panose="020B0604020202020204" pitchFamily="34" charset="0"/>
                        </a:rPr>
                        <a:t>Engagement and involvement of those affected by patient safety incidents</a:t>
                      </a:r>
                      <a:r>
                        <a:rPr lang="en-GB" sz="1100" b="0" i="0">
                          <a:effectLst/>
                          <a:highlight>
                            <a:srgbClr val="D9D9D9"/>
                          </a:highlight>
                          <a:latin typeface="Calibri" panose="020F0502020204030204" pitchFamily="34" charset="0"/>
                        </a:rPr>
                        <a:t> </a:t>
                      </a:r>
                      <a:r>
                        <a:rPr lang="en-GB" sz="1100" b="0" i="0">
                          <a:effectLst/>
                          <a:highlight>
                            <a:srgbClr val="D9D9D9"/>
                          </a:highlight>
                          <a:latin typeface="Arial" panose="020B0604020202020204" pitchFamily="34" charset="0"/>
                        </a:rPr>
                        <a:t> </a:t>
                      </a:r>
                      <a:endParaRPr lang="en-GB" sz="1100" b="0" i="0">
                        <a:effectLst/>
                        <a:highlight>
                          <a:srgbClr val="D9D9D9"/>
                        </a:highlight>
                      </a:endParaRP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34867648"/>
                  </a:ext>
                </a:extLst>
              </a:tr>
              <a:tr h="138786">
                <a:tc>
                  <a:txBody>
                    <a:bodyPr/>
                    <a:lstStyle/>
                    <a:p>
                      <a:pPr algn="just" rtl="0" fontAlgn="base">
                        <a:buFont typeface="+mj-lt"/>
                        <a:buAutoNum type="arabicPeriod" startAt="7"/>
                      </a:pPr>
                      <a:r>
                        <a:rPr lang="en-GB" sz="1100" b="1" i="0">
                          <a:effectLst/>
                          <a:latin typeface="Arial" panose="020B0604020202020204" pitchFamily="34" charset="0"/>
                        </a:rPr>
                        <a:t>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just" rtl="0" fontAlgn="base"/>
                      <a:r>
                        <a:rPr lang="en-GB" sz="1100" b="1" i="0" dirty="0">
                          <a:effectLst/>
                          <a:highlight>
                            <a:srgbClr val="D9D9D9"/>
                          </a:highlight>
                          <a:latin typeface="Arial" panose="020B0604020202020204" pitchFamily="34" charset="0"/>
                        </a:rPr>
                        <a:t>Policy, planning and governance</a:t>
                      </a:r>
                      <a:r>
                        <a:rPr lang="en-GB" sz="1100" b="0" i="0" dirty="0">
                          <a:effectLst/>
                          <a:highlight>
                            <a:srgbClr val="D9D9D9"/>
                          </a:highlight>
                          <a:latin typeface="Arial" panose="020B0604020202020204" pitchFamily="34" charset="0"/>
                        </a:rPr>
                        <a:t> </a:t>
                      </a:r>
                      <a:endParaRPr lang="en-GB" sz="1100" b="0" i="0" dirty="0">
                        <a:effectLst/>
                        <a:highlight>
                          <a:srgbClr val="D9D9D9"/>
                        </a:highlight>
                      </a:endParaRP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091678297"/>
                  </a:ext>
                </a:extLst>
              </a:tr>
              <a:tr h="138786">
                <a:tc>
                  <a:txBody>
                    <a:bodyPr/>
                    <a:lstStyle/>
                    <a:p>
                      <a:pPr algn="just" rtl="0" fontAlgn="base">
                        <a:buFont typeface="+mj-lt"/>
                        <a:buAutoNum type="arabicPeriod" startAt="8"/>
                      </a:pPr>
                      <a:r>
                        <a:rPr lang="en-GB" sz="1100" b="1" i="0">
                          <a:effectLst/>
                          <a:latin typeface="Arial" panose="020B0604020202020204" pitchFamily="34" charset="0"/>
                        </a:rPr>
                        <a:t>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just" rtl="0" fontAlgn="base"/>
                      <a:r>
                        <a:rPr lang="en-GB" sz="1100" b="1" i="0" dirty="0">
                          <a:effectLst/>
                          <a:highlight>
                            <a:srgbClr val="D9D9D9"/>
                          </a:highlight>
                          <a:latin typeface="Arial" panose="020B0604020202020204" pitchFamily="34" charset="0"/>
                        </a:rPr>
                        <a:t>Competence and capacity</a:t>
                      </a:r>
                      <a:r>
                        <a:rPr lang="en-GB" sz="1100" b="0" i="0" dirty="0">
                          <a:effectLst/>
                          <a:highlight>
                            <a:srgbClr val="D9D9D9"/>
                          </a:highlight>
                          <a:latin typeface="Arial" panose="020B0604020202020204" pitchFamily="34" charset="0"/>
                        </a:rPr>
                        <a:t> </a:t>
                      </a:r>
                      <a:endParaRPr lang="en-GB" sz="1100" b="0" i="0" dirty="0">
                        <a:effectLst/>
                        <a:highlight>
                          <a:srgbClr val="D9D9D9"/>
                        </a:highlight>
                      </a:endParaRP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581832462"/>
                  </a:ext>
                </a:extLst>
              </a:tr>
              <a:tr h="138786">
                <a:tc>
                  <a:txBody>
                    <a:bodyPr/>
                    <a:lstStyle/>
                    <a:p>
                      <a:pPr algn="just" rtl="0" fontAlgn="base">
                        <a:buFont typeface="+mj-lt"/>
                        <a:buAutoNum type="arabicPeriod" startAt="9"/>
                      </a:pPr>
                      <a:r>
                        <a:rPr lang="en-GB" sz="1100" b="1" i="0">
                          <a:effectLst/>
                          <a:latin typeface="Arial" panose="020B0604020202020204" pitchFamily="34" charset="0"/>
                        </a:rPr>
                        <a:t>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just" rtl="0" fontAlgn="base"/>
                      <a:r>
                        <a:rPr lang="en-GB" sz="1100" b="1" i="0">
                          <a:effectLst/>
                          <a:highlight>
                            <a:srgbClr val="D9D9D9"/>
                          </a:highlight>
                          <a:latin typeface="Arial" panose="020B0604020202020204" pitchFamily="34" charset="0"/>
                        </a:rPr>
                        <a:t>Proportionate responses</a:t>
                      </a:r>
                      <a:r>
                        <a:rPr lang="en-GB" sz="1100" b="0" i="0">
                          <a:effectLst/>
                          <a:highlight>
                            <a:srgbClr val="D9D9D9"/>
                          </a:highlight>
                          <a:latin typeface="Arial" panose="020B0604020202020204" pitchFamily="34" charset="0"/>
                        </a:rPr>
                        <a:t> </a:t>
                      </a:r>
                      <a:endParaRPr lang="en-GB" sz="1100" b="0" i="0">
                        <a:effectLst/>
                        <a:highlight>
                          <a:srgbClr val="D9D9D9"/>
                        </a:highlight>
                      </a:endParaRP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262860737"/>
                  </a:ext>
                </a:extLst>
              </a:tr>
              <a:tr h="138786">
                <a:tc>
                  <a:txBody>
                    <a:bodyPr/>
                    <a:lstStyle/>
                    <a:p>
                      <a:pPr algn="just" rtl="0" fontAlgn="base">
                        <a:buFont typeface="+mj-lt"/>
                        <a:buAutoNum type="arabicPeriod" startAt="10"/>
                      </a:pPr>
                      <a:r>
                        <a:rPr lang="en-GB" sz="1100" b="1" i="0">
                          <a:effectLst/>
                          <a:latin typeface="Arial" panose="020B0604020202020204" pitchFamily="34" charset="0"/>
                        </a:rPr>
                        <a:t> </a:t>
                      </a: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just" rtl="0" fontAlgn="base"/>
                      <a:r>
                        <a:rPr lang="en-GB" sz="1100" b="1" i="0" dirty="0">
                          <a:effectLst/>
                          <a:highlight>
                            <a:srgbClr val="D9D9D9"/>
                          </a:highlight>
                          <a:latin typeface="Arial" panose="020B0604020202020204" pitchFamily="34" charset="0"/>
                        </a:rPr>
                        <a:t>Safety actions and improvement</a:t>
                      </a:r>
                      <a:r>
                        <a:rPr lang="en-GB" sz="1100" b="0" i="0" dirty="0">
                          <a:effectLst/>
                          <a:highlight>
                            <a:srgbClr val="D9D9D9"/>
                          </a:highlight>
                          <a:latin typeface="Arial" panose="020B0604020202020204" pitchFamily="34" charset="0"/>
                        </a:rPr>
                        <a:t> </a:t>
                      </a:r>
                      <a:endParaRPr lang="en-GB" sz="1100" b="0" i="0" dirty="0">
                        <a:effectLst/>
                        <a:highlight>
                          <a:srgbClr val="D9D9D9"/>
                        </a:highlight>
                      </a:endParaRPr>
                    </a:p>
                  </a:txBody>
                  <a:tcPr marL="48983" marR="48983" marT="24492" marB="2449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554274699"/>
                  </a:ext>
                </a:extLst>
              </a:tr>
            </a:tbl>
          </a:graphicData>
        </a:graphic>
      </p:graphicFrame>
      <p:sp>
        <p:nvSpPr>
          <p:cNvPr id="15" name="Oval 14">
            <a:extLst>
              <a:ext uri="{FF2B5EF4-FFF2-40B4-BE49-F238E27FC236}">
                <a16:creationId xmlns:a16="http://schemas.microsoft.com/office/drawing/2014/main" id="{304FCC78-74F7-AB41-FA54-7E389D9FCBAA}"/>
              </a:ext>
            </a:extLst>
          </p:cNvPr>
          <p:cNvSpPr/>
          <p:nvPr/>
        </p:nvSpPr>
        <p:spPr>
          <a:xfrm>
            <a:off x="6834553" y="3708093"/>
            <a:ext cx="4173416" cy="114886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Guided by PSIRF guidance on types of questions to ask</a:t>
            </a:r>
          </a:p>
        </p:txBody>
      </p:sp>
      <p:sp>
        <p:nvSpPr>
          <p:cNvPr id="17" name="TextBox 16">
            <a:extLst>
              <a:ext uri="{FF2B5EF4-FFF2-40B4-BE49-F238E27FC236}">
                <a16:creationId xmlns:a16="http://schemas.microsoft.com/office/drawing/2014/main" id="{3A618878-F64B-6EE6-CE5A-E7AD7F654E83}"/>
              </a:ext>
            </a:extLst>
          </p:cNvPr>
          <p:cNvSpPr txBox="1"/>
          <p:nvPr/>
        </p:nvSpPr>
        <p:spPr>
          <a:xfrm>
            <a:off x="310660" y="5163940"/>
            <a:ext cx="11564817" cy="1569660"/>
          </a:xfrm>
          <a:prstGeom prst="rect">
            <a:avLst/>
          </a:prstGeom>
          <a:solidFill>
            <a:srgbClr val="DEF3F2"/>
          </a:solidFill>
        </p:spPr>
        <p:txBody>
          <a:bodyPr wrap="square" rtlCol="0">
            <a:spAutoFit/>
          </a:bodyPr>
          <a:lstStyle/>
          <a:p>
            <a:r>
              <a:rPr lang="en-GB" sz="1600" dirty="0"/>
              <a:t>Outcomes </a:t>
            </a:r>
          </a:p>
          <a:p>
            <a:pPr marL="342900" indent="-342900">
              <a:buAutoNum type="arabicPeriod"/>
            </a:pPr>
            <a:r>
              <a:rPr lang="en-GB" sz="1600" dirty="0"/>
              <a:t>Highlighted challenges in process with the management of patient/family expectations and require resource allowing discussions to be escalated cross system and regionally – but good examples of patient engagement</a:t>
            </a:r>
          </a:p>
          <a:p>
            <a:pPr marL="342900" indent="-342900">
              <a:buAutoNum type="arabicPeriod"/>
            </a:pPr>
            <a:r>
              <a:rPr lang="en-GB" sz="1600" dirty="0"/>
              <a:t>Ongoing training and development for teams a year on </a:t>
            </a:r>
          </a:p>
          <a:p>
            <a:pPr marL="342900" indent="-342900">
              <a:buAutoNum type="arabicPeriod"/>
            </a:pPr>
            <a:r>
              <a:rPr lang="en-GB" sz="1600" dirty="0"/>
              <a:t>Excellent feedback on  PSP development</a:t>
            </a:r>
          </a:p>
          <a:p>
            <a:pPr marL="342900" indent="-342900">
              <a:buAutoNum type="arabicPeriod"/>
            </a:pPr>
            <a:endParaRPr lang="en-GB" sz="1600" dirty="0"/>
          </a:p>
        </p:txBody>
      </p:sp>
    </p:spTree>
    <p:extLst>
      <p:ext uri="{BB962C8B-B14F-4D97-AF65-F5344CB8AC3E}">
        <p14:creationId xmlns:p14="http://schemas.microsoft.com/office/powerpoint/2010/main" val="396585093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2" name="Online Media 1" title="12 - WMAS Improving staff engagement - Leah Bowden">
            <a:hlinkClick r:id="" action="ppaction://media"/>
            <a:extLst>
              <a:ext uri="{FF2B5EF4-FFF2-40B4-BE49-F238E27FC236}">
                <a16:creationId xmlns:a16="http://schemas.microsoft.com/office/drawing/2014/main" id="{D5DAC25C-EA49-B400-A7FA-BDAC4413276B}"/>
              </a:ext>
            </a:extLst>
          </p:cNvPr>
          <p:cNvPicPr>
            <a:picLocks noRot="1" noChangeAspect="1"/>
          </p:cNvPicPr>
          <p:nvPr>
            <a:videoFile r:link="rId1"/>
          </p:nvPr>
        </p:nvPicPr>
        <p:blipFill>
          <a:blip r:embed="rId4"/>
          <a:stretch>
            <a:fillRect/>
          </a:stretch>
        </p:blipFill>
        <p:spPr>
          <a:xfrm>
            <a:off x="2147096" y="1197864"/>
            <a:ext cx="7897808" cy="4462272"/>
          </a:xfrm>
          <a:prstGeom prst="rect">
            <a:avLst/>
          </a:prstGeom>
        </p:spPr>
      </p:pic>
    </p:spTree>
    <p:extLst>
      <p:ext uri="{BB962C8B-B14F-4D97-AF65-F5344CB8AC3E}">
        <p14:creationId xmlns:p14="http://schemas.microsoft.com/office/powerpoint/2010/main" val="2834688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and blue text with white text&#10;&#10;Description automatically generated">
            <a:extLst>
              <a:ext uri="{FF2B5EF4-FFF2-40B4-BE49-F238E27FC236}">
                <a16:creationId xmlns:a16="http://schemas.microsoft.com/office/drawing/2014/main" id="{4770A851-1971-0F92-331C-6D1BE2350447}"/>
              </a:ext>
            </a:extLst>
          </p:cNvPr>
          <p:cNvPicPr>
            <a:picLocks noChangeAspect="1"/>
          </p:cNvPicPr>
          <p:nvPr/>
        </p:nvPicPr>
        <p:blipFill>
          <a:blip r:embed="rId2"/>
          <a:stretch>
            <a:fillRect/>
          </a:stretch>
        </p:blipFill>
        <p:spPr>
          <a:xfrm>
            <a:off x="4729088" y="110727"/>
            <a:ext cx="5856616" cy="1348976"/>
          </a:xfrm>
          <a:prstGeom prst="rect">
            <a:avLst/>
          </a:prstGeom>
        </p:spPr>
      </p:pic>
      <p:pic>
        <p:nvPicPr>
          <p:cNvPr id="5" name="Picture 7" descr="Picture 4">
            <a:extLst>
              <a:ext uri="{FF2B5EF4-FFF2-40B4-BE49-F238E27FC236}">
                <a16:creationId xmlns:a16="http://schemas.microsoft.com/office/drawing/2014/main" id="{69CAC47F-DE63-E7A4-A4BB-F0D76D068B64}"/>
              </a:ext>
            </a:extLst>
          </p:cNvPr>
          <p:cNvPicPr>
            <a:picLocks noChangeAspect="1"/>
          </p:cNvPicPr>
          <p:nvPr/>
        </p:nvPicPr>
        <p:blipFill>
          <a:blip r:embed="rId3"/>
          <a:srcRect/>
          <a:stretch>
            <a:fillRect/>
          </a:stretch>
        </p:blipFill>
        <p:spPr bwMode="auto">
          <a:xfrm>
            <a:off x="1524000" y="5575301"/>
            <a:ext cx="9183688" cy="1358900"/>
          </a:xfrm>
          <a:prstGeom prst="rect">
            <a:avLst/>
          </a:prstGeom>
          <a:noFill/>
          <a:ln w="12700">
            <a:noFill/>
            <a:miter lim="400000"/>
            <a:headEnd/>
            <a:tailEnd/>
          </a:ln>
        </p:spPr>
      </p:pic>
      <p:cxnSp>
        <p:nvCxnSpPr>
          <p:cNvPr id="7" name="Straight Connector 6">
            <a:extLst>
              <a:ext uri="{FF2B5EF4-FFF2-40B4-BE49-F238E27FC236}">
                <a16:creationId xmlns:a16="http://schemas.microsoft.com/office/drawing/2014/main" id="{26D91379-D077-5B08-2B70-1F7431621B21}"/>
              </a:ext>
            </a:extLst>
          </p:cNvPr>
          <p:cNvCxnSpPr>
            <a:cxnSpLocks/>
          </p:cNvCxnSpPr>
          <p:nvPr/>
        </p:nvCxnSpPr>
        <p:spPr>
          <a:xfrm>
            <a:off x="1524000" y="1502086"/>
            <a:ext cx="9144000" cy="0"/>
          </a:xfrm>
          <a:prstGeom prst="line">
            <a:avLst/>
          </a:prstGeom>
        </p:spPr>
        <p:style>
          <a:lnRef idx="2">
            <a:schemeClr val="accent6"/>
          </a:lnRef>
          <a:fillRef idx="0">
            <a:schemeClr val="accent6"/>
          </a:fillRef>
          <a:effectRef idx="1">
            <a:schemeClr val="accent6"/>
          </a:effectRef>
          <a:fontRef idx="minor">
            <a:schemeClr val="tx1"/>
          </a:fontRef>
        </p:style>
      </p:cxnSp>
      <p:sp>
        <p:nvSpPr>
          <p:cNvPr id="6" name="TextBox 5">
            <a:extLst>
              <a:ext uri="{FF2B5EF4-FFF2-40B4-BE49-F238E27FC236}">
                <a16:creationId xmlns:a16="http://schemas.microsoft.com/office/drawing/2014/main" id="{7258CF94-B7B3-41B0-A4EC-009B8B11358E}"/>
              </a:ext>
            </a:extLst>
          </p:cNvPr>
          <p:cNvSpPr txBox="1"/>
          <p:nvPr/>
        </p:nvSpPr>
        <p:spPr>
          <a:xfrm>
            <a:off x="2209800" y="1755648"/>
            <a:ext cx="7662672" cy="646331"/>
          </a:xfrm>
          <a:prstGeom prst="rect">
            <a:avLst/>
          </a:prstGeom>
          <a:noFill/>
        </p:spPr>
        <p:txBody>
          <a:bodyPr wrap="square" rtlCol="0">
            <a:spAutoFit/>
          </a:bodyPr>
          <a:lstStyle/>
          <a:p>
            <a:pPr algn="ctr" defTabSz="457200"/>
            <a:r>
              <a:rPr lang="en-GB" sz="3600" b="1" dirty="0">
                <a:solidFill>
                  <a:prstClr val="black"/>
                </a:solidFill>
                <a:latin typeface="Aptos Display" panose="02110004020202020204"/>
              </a:rPr>
              <a:t>What was our culture Pre-PSIRF?</a:t>
            </a:r>
          </a:p>
        </p:txBody>
      </p:sp>
      <p:sp>
        <p:nvSpPr>
          <p:cNvPr id="8" name="Speech Bubble: Oval 7">
            <a:extLst>
              <a:ext uri="{FF2B5EF4-FFF2-40B4-BE49-F238E27FC236}">
                <a16:creationId xmlns:a16="http://schemas.microsoft.com/office/drawing/2014/main" id="{B27433F5-18EC-47CF-0C33-8058D7D933A0}"/>
              </a:ext>
            </a:extLst>
          </p:cNvPr>
          <p:cNvSpPr/>
          <p:nvPr/>
        </p:nvSpPr>
        <p:spPr>
          <a:xfrm>
            <a:off x="7431024" y="2376948"/>
            <a:ext cx="3154680" cy="1874516"/>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Hearing accounts of those who have gone and are going through the process has caused me to feel anxious and worried about attending work</a:t>
            </a:r>
          </a:p>
        </p:txBody>
      </p:sp>
      <p:sp>
        <p:nvSpPr>
          <p:cNvPr id="9" name="Speech Bubble: Oval 8">
            <a:extLst>
              <a:ext uri="{FF2B5EF4-FFF2-40B4-BE49-F238E27FC236}">
                <a16:creationId xmlns:a16="http://schemas.microsoft.com/office/drawing/2014/main" id="{9E3FFDEF-A738-BE51-0402-3BEFC83B8A15}"/>
              </a:ext>
            </a:extLst>
          </p:cNvPr>
          <p:cNvSpPr/>
          <p:nvPr/>
        </p:nvSpPr>
        <p:spPr>
          <a:xfrm>
            <a:off x="2122520" y="2331035"/>
            <a:ext cx="2857500" cy="1515429"/>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I was involved in Patient Safety SI, I was initially worried but found the experience helpful and it felt like a debrief</a:t>
            </a:r>
          </a:p>
        </p:txBody>
      </p:sp>
      <p:sp>
        <p:nvSpPr>
          <p:cNvPr id="10" name="Speech Bubble: Oval 9">
            <a:extLst>
              <a:ext uri="{FF2B5EF4-FFF2-40B4-BE49-F238E27FC236}">
                <a16:creationId xmlns:a16="http://schemas.microsoft.com/office/drawing/2014/main" id="{FB99411A-E42A-3476-527B-271908EEBE51}"/>
              </a:ext>
            </a:extLst>
          </p:cNvPr>
          <p:cNvSpPr/>
          <p:nvPr/>
        </p:nvSpPr>
        <p:spPr>
          <a:xfrm>
            <a:off x="5196896" y="2416332"/>
            <a:ext cx="2178558" cy="1358901"/>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I was scared of losing my job, my registration, my house and my family</a:t>
            </a:r>
          </a:p>
        </p:txBody>
      </p:sp>
      <p:sp>
        <p:nvSpPr>
          <p:cNvPr id="11" name="Speech Bubble: Oval 10">
            <a:extLst>
              <a:ext uri="{FF2B5EF4-FFF2-40B4-BE49-F238E27FC236}">
                <a16:creationId xmlns:a16="http://schemas.microsoft.com/office/drawing/2014/main" id="{F5DF9268-8E2D-ED15-5322-38F430BAB89A}"/>
              </a:ext>
            </a:extLst>
          </p:cNvPr>
          <p:cNvSpPr/>
          <p:nvPr/>
        </p:nvSpPr>
        <p:spPr>
          <a:xfrm>
            <a:off x="1567687" y="3953167"/>
            <a:ext cx="2313015" cy="1874512"/>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I believe it is geared very heavily to find fault with the attending clinician and not the root cause of the system failure</a:t>
            </a:r>
          </a:p>
        </p:txBody>
      </p:sp>
      <p:sp>
        <p:nvSpPr>
          <p:cNvPr id="12" name="Speech Bubble: Oval 11">
            <a:extLst>
              <a:ext uri="{FF2B5EF4-FFF2-40B4-BE49-F238E27FC236}">
                <a16:creationId xmlns:a16="http://schemas.microsoft.com/office/drawing/2014/main" id="{858960ED-4A14-7987-D632-AB1698BCB81C}"/>
              </a:ext>
            </a:extLst>
          </p:cNvPr>
          <p:cNvSpPr/>
          <p:nvPr/>
        </p:nvSpPr>
        <p:spPr>
          <a:xfrm>
            <a:off x="3893711" y="3725816"/>
            <a:ext cx="1740458" cy="1680109"/>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Closed, adversarial, punitive, terrifying</a:t>
            </a:r>
          </a:p>
        </p:txBody>
      </p:sp>
      <p:sp>
        <p:nvSpPr>
          <p:cNvPr id="13" name="Speech Bubble: Oval 12">
            <a:extLst>
              <a:ext uri="{FF2B5EF4-FFF2-40B4-BE49-F238E27FC236}">
                <a16:creationId xmlns:a16="http://schemas.microsoft.com/office/drawing/2014/main" id="{85ABC46E-6DB8-B4F1-591B-D0AD549C1295}"/>
              </a:ext>
            </a:extLst>
          </p:cNvPr>
          <p:cNvSpPr/>
          <p:nvPr/>
        </p:nvSpPr>
        <p:spPr>
          <a:xfrm>
            <a:off x="8329424" y="4357885"/>
            <a:ext cx="2338576" cy="1515428"/>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Being involved in an SI took me to a very dark place mentally, I didn’t want to be alive</a:t>
            </a:r>
          </a:p>
        </p:txBody>
      </p:sp>
      <p:sp>
        <p:nvSpPr>
          <p:cNvPr id="14" name="Speech Bubble: Oval 13">
            <a:extLst>
              <a:ext uri="{FF2B5EF4-FFF2-40B4-BE49-F238E27FC236}">
                <a16:creationId xmlns:a16="http://schemas.microsoft.com/office/drawing/2014/main" id="{EC0AD51C-ED8D-23C7-2929-615EA4833099}"/>
              </a:ext>
            </a:extLst>
          </p:cNvPr>
          <p:cNvSpPr/>
          <p:nvPr/>
        </p:nvSpPr>
        <p:spPr>
          <a:xfrm>
            <a:off x="5508500" y="4066743"/>
            <a:ext cx="2738629" cy="2387289"/>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The team were kind, I felt supported and my wellbeing was a priority. This feeling was completely ruined when the root cause was agreed and it blamed me.</a:t>
            </a:r>
          </a:p>
        </p:txBody>
      </p:sp>
    </p:spTree>
    <p:extLst>
      <p:ext uri="{BB962C8B-B14F-4D97-AF65-F5344CB8AC3E}">
        <p14:creationId xmlns:p14="http://schemas.microsoft.com/office/powerpoint/2010/main" val="321592617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and blue text with white text&#10;&#10;Description automatically generated">
            <a:extLst>
              <a:ext uri="{FF2B5EF4-FFF2-40B4-BE49-F238E27FC236}">
                <a16:creationId xmlns:a16="http://schemas.microsoft.com/office/drawing/2014/main" id="{4770A851-1971-0F92-331C-6D1BE2350447}"/>
              </a:ext>
            </a:extLst>
          </p:cNvPr>
          <p:cNvPicPr>
            <a:picLocks noChangeAspect="1"/>
          </p:cNvPicPr>
          <p:nvPr/>
        </p:nvPicPr>
        <p:blipFill>
          <a:blip r:embed="rId2"/>
          <a:stretch>
            <a:fillRect/>
          </a:stretch>
        </p:blipFill>
        <p:spPr>
          <a:xfrm>
            <a:off x="4729088" y="110727"/>
            <a:ext cx="5856616" cy="1348976"/>
          </a:xfrm>
          <a:prstGeom prst="rect">
            <a:avLst/>
          </a:prstGeom>
        </p:spPr>
      </p:pic>
      <p:pic>
        <p:nvPicPr>
          <p:cNvPr id="5" name="Picture 7" descr="Picture 4">
            <a:extLst>
              <a:ext uri="{FF2B5EF4-FFF2-40B4-BE49-F238E27FC236}">
                <a16:creationId xmlns:a16="http://schemas.microsoft.com/office/drawing/2014/main" id="{69CAC47F-DE63-E7A4-A4BB-F0D76D068B64}"/>
              </a:ext>
            </a:extLst>
          </p:cNvPr>
          <p:cNvPicPr>
            <a:picLocks noChangeAspect="1"/>
          </p:cNvPicPr>
          <p:nvPr/>
        </p:nvPicPr>
        <p:blipFill>
          <a:blip r:embed="rId3"/>
          <a:srcRect/>
          <a:stretch>
            <a:fillRect/>
          </a:stretch>
        </p:blipFill>
        <p:spPr bwMode="auto">
          <a:xfrm>
            <a:off x="1524000" y="5575301"/>
            <a:ext cx="9183688" cy="1358900"/>
          </a:xfrm>
          <a:prstGeom prst="rect">
            <a:avLst/>
          </a:prstGeom>
          <a:noFill/>
          <a:ln w="12700">
            <a:noFill/>
            <a:miter lim="400000"/>
            <a:headEnd/>
            <a:tailEnd/>
          </a:ln>
        </p:spPr>
      </p:pic>
      <p:cxnSp>
        <p:nvCxnSpPr>
          <p:cNvPr id="7" name="Straight Connector 6">
            <a:extLst>
              <a:ext uri="{FF2B5EF4-FFF2-40B4-BE49-F238E27FC236}">
                <a16:creationId xmlns:a16="http://schemas.microsoft.com/office/drawing/2014/main" id="{26D91379-D077-5B08-2B70-1F7431621B21}"/>
              </a:ext>
            </a:extLst>
          </p:cNvPr>
          <p:cNvCxnSpPr>
            <a:cxnSpLocks/>
          </p:cNvCxnSpPr>
          <p:nvPr/>
        </p:nvCxnSpPr>
        <p:spPr>
          <a:xfrm>
            <a:off x="1524000" y="1502086"/>
            <a:ext cx="9144000"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a:extLst>
              <a:ext uri="{FF2B5EF4-FFF2-40B4-BE49-F238E27FC236}">
                <a16:creationId xmlns:a16="http://schemas.microsoft.com/office/drawing/2014/main" id="{AFF5B626-E392-357C-A41B-D65F12B2B073}"/>
              </a:ext>
            </a:extLst>
          </p:cNvPr>
          <p:cNvSpPr txBox="1"/>
          <p:nvPr/>
        </p:nvSpPr>
        <p:spPr>
          <a:xfrm>
            <a:off x="1743456" y="1544471"/>
            <a:ext cx="8705088" cy="646331"/>
          </a:xfrm>
          <a:prstGeom prst="rect">
            <a:avLst/>
          </a:prstGeom>
          <a:noFill/>
        </p:spPr>
        <p:txBody>
          <a:bodyPr wrap="square" rtlCol="0">
            <a:spAutoFit/>
          </a:bodyPr>
          <a:lstStyle/>
          <a:p>
            <a:pPr algn="ctr" defTabSz="457200"/>
            <a:r>
              <a:rPr lang="en-GB" sz="3600" b="1" u="sng" dirty="0">
                <a:solidFill>
                  <a:prstClr val="black"/>
                </a:solidFill>
                <a:latin typeface="Aptos Display" panose="02110004020202020204"/>
              </a:rPr>
              <a:t>Areas identified that needed improvement</a:t>
            </a:r>
          </a:p>
        </p:txBody>
      </p:sp>
      <p:sp>
        <p:nvSpPr>
          <p:cNvPr id="6" name="TextBox 5">
            <a:extLst>
              <a:ext uri="{FF2B5EF4-FFF2-40B4-BE49-F238E27FC236}">
                <a16:creationId xmlns:a16="http://schemas.microsoft.com/office/drawing/2014/main" id="{9121B385-97F6-AB21-B832-52B672A5F44C}"/>
              </a:ext>
            </a:extLst>
          </p:cNvPr>
          <p:cNvSpPr txBox="1"/>
          <p:nvPr/>
        </p:nvSpPr>
        <p:spPr>
          <a:xfrm>
            <a:off x="1830324" y="2233184"/>
            <a:ext cx="8243316" cy="4174476"/>
          </a:xfrm>
          <a:prstGeom prst="rect">
            <a:avLst/>
          </a:prstGeom>
          <a:noFill/>
        </p:spPr>
        <p:txBody>
          <a:bodyPr wrap="square">
            <a:spAutoFit/>
          </a:bodyPr>
          <a:lstStyle/>
          <a:p>
            <a:pPr marL="285750" indent="-285750" defTabSz="457200">
              <a:spcAft>
                <a:spcPts val="800"/>
              </a:spcAft>
              <a:buFont typeface="Arial" panose="020B0604020202020204" pitchFamily="34" charset="0"/>
              <a:buChar char="•"/>
            </a:pPr>
            <a:r>
              <a:rPr lang="en-GB" kern="100" dirty="0">
                <a:solidFill>
                  <a:prstClr val="black"/>
                </a:solidFill>
                <a:latin typeface="Aptos" panose="02110004020202020204"/>
                <a:ea typeface="Aptos" panose="020B0004020202020204" pitchFamily="34" charset="0"/>
                <a:cs typeface="Times New Roman" panose="02020603050405020304" pitchFamily="18" charset="0"/>
              </a:rPr>
              <a:t>“Investigation Officers” – same job title as those investigating disciplinaries</a:t>
            </a:r>
          </a:p>
          <a:p>
            <a:pPr marL="285750" indent="-285750" defTabSz="457200">
              <a:spcAft>
                <a:spcPts val="800"/>
              </a:spcAft>
              <a:buFont typeface="Arial" panose="020B0604020202020204" pitchFamily="34" charset="0"/>
              <a:buChar char="•"/>
            </a:pPr>
            <a:r>
              <a:rPr lang="en-GB" kern="100" dirty="0">
                <a:solidFill>
                  <a:prstClr val="black"/>
                </a:solidFill>
                <a:latin typeface="Aptos" panose="02110004020202020204"/>
                <a:ea typeface="Aptos" panose="020B0004020202020204" pitchFamily="34" charset="0"/>
                <a:cs typeface="Times New Roman" panose="02020603050405020304" pitchFamily="18" charset="0"/>
              </a:rPr>
              <a:t>Worked remotely – invisible</a:t>
            </a:r>
          </a:p>
          <a:p>
            <a:pPr marL="285750" indent="-285750" defTabSz="457200">
              <a:spcAft>
                <a:spcPts val="800"/>
              </a:spcAft>
              <a:buFont typeface="Arial" panose="020B0604020202020204" pitchFamily="34" charset="0"/>
              <a:buChar char="•"/>
            </a:pPr>
            <a:r>
              <a:rPr lang="en-GB" kern="100" dirty="0">
                <a:solidFill>
                  <a:prstClr val="black"/>
                </a:solidFill>
                <a:latin typeface="Aptos" panose="02110004020202020204"/>
                <a:ea typeface="Aptos" panose="020B0004020202020204" pitchFamily="34" charset="0"/>
                <a:cs typeface="Times New Roman" panose="02020603050405020304" pitchFamily="18" charset="0"/>
              </a:rPr>
              <a:t>Patient Safety education did not include education on the process</a:t>
            </a:r>
          </a:p>
          <a:p>
            <a:pPr marL="285750" indent="-285750" defTabSz="457200">
              <a:spcAft>
                <a:spcPts val="800"/>
              </a:spcAft>
              <a:buFont typeface="Arial" panose="020B0604020202020204" pitchFamily="34" charset="0"/>
              <a:buChar char="•"/>
            </a:pPr>
            <a:r>
              <a:rPr lang="en-GB" kern="100" dirty="0">
                <a:solidFill>
                  <a:prstClr val="black"/>
                </a:solidFill>
                <a:latin typeface="Aptos" panose="02110004020202020204"/>
                <a:ea typeface="Aptos" panose="020B0004020202020204" pitchFamily="34" charset="0"/>
                <a:cs typeface="Times New Roman" panose="02020603050405020304" pitchFamily="18" charset="0"/>
              </a:rPr>
              <a:t>IO’s did not have contact with the staff prior to the RCA meeting</a:t>
            </a:r>
          </a:p>
          <a:p>
            <a:pPr marL="285750" indent="-285750" defTabSz="457200">
              <a:spcAft>
                <a:spcPts val="800"/>
              </a:spcAft>
              <a:buFont typeface="Arial" panose="020B0604020202020204" pitchFamily="34" charset="0"/>
              <a:buChar char="•"/>
            </a:pPr>
            <a:r>
              <a:rPr lang="en-GB" kern="100" dirty="0">
                <a:solidFill>
                  <a:prstClr val="black"/>
                </a:solidFill>
                <a:latin typeface="Aptos" panose="02110004020202020204"/>
                <a:ea typeface="Aptos" panose="020B0004020202020204" pitchFamily="34" charset="0"/>
                <a:cs typeface="Times New Roman" panose="02020603050405020304" pitchFamily="18" charset="0"/>
              </a:rPr>
              <a:t>Welfare Officers lacked confidence and up to date training</a:t>
            </a:r>
          </a:p>
          <a:p>
            <a:pPr marL="285750" indent="-285750" defTabSz="457200">
              <a:spcAft>
                <a:spcPts val="800"/>
              </a:spcAft>
              <a:buFont typeface="Arial" panose="020B0604020202020204" pitchFamily="34" charset="0"/>
              <a:buChar char="•"/>
            </a:pPr>
            <a:r>
              <a:rPr lang="en-GB" kern="100" dirty="0">
                <a:solidFill>
                  <a:prstClr val="black"/>
                </a:solidFill>
                <a:latin typeface="Aptos" panose="02110004020202020204"/>
                <a:ea typeface="Aptos" panose="020B0004020202020204" pitchFamily="34" charset="0"/>
                <a:cs typeface="Times New Roman" panose="02020603050405020304" pitchFamily="18" charset="0"/>
              </a:rPr>
              <a:t>New Operational Managers had not had welfare training</a:t>
            </a:r>
          </a:p>
          <a:p>
            <a:pPr marL="285750" indent="-285750" defTabSz="457200">
              <a:spcAft>
                <a:spcPts val="800"/>
              </a:spcAft>
              <a:buFont typeface="Arial" panose="020B0604020202020204" pitchFamily="34" charset="0"/>
              <a:buChar char="•"/>
            </a:pPr>
            <a:r>
              <a:rPr lang="en-GB" kern="100" dirty="0">
                <a:solidFill>
                  <a:prstClr val="black"/>
                </a:solidFill>
                <a:latin typeface="Aptos" panose="02110004020202020204"/>
                <a:ea typeface="Aptos" panose="020B0004020202020204" pitchFamily="34" charset="0"/>
                <a:cs typeface="Times New Roman" panose="02020603050405020304" pitchFamily="18" charset="0"/>
              </a:rPr>
              <a:t>No option to view SI reports prior to closure</a:t>
            </a:r>
          </a:p>
          <a:p>
            <a:pPr marL="285750" indent="-285750" defTabSz="457200">
              <a:spcAft>
                <a:spcPts val="800"/>
              </a:spcAft>
              <a:buFont typeface="Arial" panose="020B0604020202020204" pitchFamily="34" charset="0"/>
              <a:buChar char="•"/>
            </a:pPr>
            <a:r>
              <a:rPr lang="en-GB" kern="100" dirty="0">
                <a:solidFill>
                  <a:prstClr val="black"/>
                </a:solidFill>
                <a:latin typeface="Aptos" panose="02110004020202020204"/>
                <a:ea typeface="Aptos" panose="020B0004020202020204" pitchFamily="34" charset="0"/>
                <a:cs typeface="Times New Roman" panose="02020603050405020304" pitchFamily="18" charset="0"/>
              </a:rPr>
              <a:t>“Closing the loop”</a:t>
            </a:r>
          </a:p>
          <a:p>
            <a:pPr marL="285750" indent="-285750" defTabSz="457200">
              <a:spcAft>
                <a:spcPts val="800"/>
              </a:spcAft>
              <a:buFont typeface="Arial" panose="020B0604020202020204" pitchFamily="34" charset="0"/>
              <a:buChar char="•"/>
            </a:pPr>
            <a:r>
              <a:rPr lang="en-GB" kern="100" dirty="0">
                <a:solidFill>
                  <a:prstClr val="black"/>
                </a:solidFill>
                <a:latin typeface="Aptos" panose="02110004020202020204"/>
                <a:ea typeface="Aptos" panose="020B0004020202020204" pitchFamily="34" charset="0"/>
                <a:cs typeface="Times New Roman" panose="02020603050405020304" pitchFamily="18" charset="0"/>
              </a:rPr>
              <a:t>Alternative duties staff utilised for SIs due to demand</a:t>
            </a:r>
          </a:p>
          <a:p>
            <a:pPr marL="285750" indent="-285750" defTabSz="457200">
              <a:spcAft>
                <a:spcPts val="800"/>
              </a:spcAft>
              <a:buFont typeface="Arial" panose="020B0604020202020204" pitchFamily="34" charset="0"/>
              <a:buChar char="•"/>
            </a:pPr>
            <a:r>
              <a:rPr lang="en-GB" kern="100" dirty="0">
                <a:solidFill>
                  <a:prstClr val="black"/>
                </a:solidFill>
                <a:latin typeface="Aptos" panose="02110004020202020204"/>
                <a:ea typeface="Aptos" panose="020B0004020202020204" pitchFamily="34" charset="0"/>
                <a:cs typeface="Times New Roman" panose="02020603050405020304" pitchFamily="18" charset="0"/>
              </a:rPr>
              <a:t>Meetings conducted on TEAMS</a:t>
            </a:r>
          </a:p>
          <a:p>
            <a:pPr marL="285750" indent="-285750" defTabSz="457200">
              <a:lnSpc>
                <a:spcPct val="107000"/>
              </a:lnSpc>
              <a:spcAft>
                <a:spcPts val="800"/>
              </a:spcAft>
              <a:buFont typeface="Arial" panose="020B0604020202020204" pitchFamily="34" charset="0"/>
              <a:buChar char="•"/>
            </a:pPr>
            <a:endParaRPr lang="en-GB" kern="100" dirty="0">
              <a:solidFill>
                <a:prstClr val="black"/>
              </a:solidFill>
              <a:latin typeface="Aptos" panose="02110004020202020204"/>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90539450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and blue text with white text&#10;&#10;Description automatically generated">
            <a:extLst>
              <a:ext uri="{FF2B5EF4-FFF2-40B4-BE49-F238E27FC236}">
                <a16:creationId xmlns:a16="http://schemas.microsoft.com/office/drawing/2014/main" id="{4770A851-1971-0F92-331C-6D1BE2350447}"/>
              </a:ext>
            </a:extLst>
          </p:cNvPr>
          <p:cNvPicPr>
            <a:picLocks noChangeAspect="1"/>
          </p:cNvPicPr>
          <p:nvPr/>
        </p:nvPicPr>
        <p:blipFill>
          <a:blip r:embed="rId2"/>
          <a:stretch>
            <a:fillRect/>
          </a:stretch>
        </p:blipFill>
        <p:spPr>
          <a:xfrm>
            <a:off x="4729088" y="110727"/>
            <a:ext cx="5856616" cy="1348976"/>
          </a:xfrm>
          <a:prstGeom prst="rect">
            <a:avLst/>
          </a:prstGeom>
        </p:spPr>
      </p:pic>
      <p:pic>
        <p:nvPicPr>
          <p:cNvPr id="5" name="Picture 7" descr="Picture 4">
            <a:extLst>
              <a:ext uri="{FF2B5EF4-FFF2-40B4-BE49-F238E27FC236}">
                <a16:creationId xmlns:a16="http://schemas.microsoft.com/office/drawing/2014/main" id="{69CAC47F-DE63-E7A4-A4BB-F0D76D068B64}"/>
              </a:ext>
            </a:extLst>
          </p:cNvPr>
          <p:cNvPicPr>
            <a:picLocks noChangeAspect="1"/>
          </p:cNvPicPr>
          <p:nvPr/>
        </p:nvPicPr>
        <p:blipFill>
          <a:blip r:embed="rId3"/>
          <a:srcRect/>
          <a:stretch>
            <a:fillRect/>
          </a:stretch>
        </p:blipFill>
        <p:spPr bwMode="auto">
          <a:xfrm>
            <a:off x="1524000" y="5575301"/>
            <a:ext cx="9183688" cy="1358900"/>
          </a:xfrm>
          <a:prstGeom prst="rect">
            <a:avLst/>
          </a:prstGeom>
          <a:noFill/>
          <a:ln w="12700">
            <a:noFill/>
            <a:miter lim="400000"/>
            <a:headEnd/>
            <a:tailEnd/>
          </a:ln>
        </p:spPr>
      </p:pic>
      <p:cxnSp>
        <p:nvCxnSpPr>
          <p:cNvPr id="7" name="Straight Connector 6">
            <a:extLst>
              <a:ext uri="{FF2B5EF4-FFF2-40B4-BE49-F238E27FC236}">
                <a16:creationId xmlns:a16="http://schemas.microsoft.com/office/drawing/2014/main" id="{26D91379-D077-5B08-2B70-1F7431621B21}"/>
              </a:ext>
            </a:extLst>
          </p:cNvPr>
          <p:cNvCxnSpPr>
            <a:cxnSpLocks/>
          </p:cNvCxnSpPr>
          <p:nvPr/>
        </p:nvCxnSpPr>
        <p:spPr>
          <a:xfrm>
            <a:off x="1524000" y="1502086"/>
            <a:ext cx="9144000"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a:extLst>
              <a:ext uri="{FF2B5EF4-FFF2-40B4-BE49-F238E27FC236}">
                <a16:creationId xmlns:a16="http://schemas.microsoft.com/office/drawing/2014/main" id="{67DF7000-5148-D2B6-4818-FB9A36095087}"/>
              </a:ext>
            </a:extLst>
          </p:cNvPr>
          <p:cNvSpPr txBox="1"/>
          <p:nvPr/>
        </p:nvSpPr>
        <p:spPr>
          <a:xfrm>
            <a:off x="1661160" y="1544471"/>
            <a:ext cx="8924544" cy="646331"/>
          </a:xfrm>
          <a:prstGeom prst="rect">
            <a:avLst/>
          </a:prstGeom>
          <a:noFill/>
        </p:spPr>
        <p:txBody>
          <a:bodyPr wrap="square" rtlCol="0">
            <a:spAutoFit/>
          </a:bodyPr>
          <a:lstStyle/>
          <a:p>
            <a:pPr algn="ctr" defTabSz="457200"/>
            <a:r>
              <a:rPr lang="en-GB" sz="3600" b="1" u="sng" dirty="0">
                <a:solidFill>
                  <a:prstClr val="black"/>
                </a:solidFill>
                <a:latin typeface="Aptos Display" panose="02110004020202020204"/>
              </a:rPr>
              <a:t>Improvements made</a:t>
            </a:r>
          </a:p>
        </p:txBody>
      </p:sp>
      <p:sp>
        <p:nvSpPr>
          <p:cNvPr id="3" name="TextBox 2">
            <a:extLst>
              <a:ext uri="{FF2B5EF4-FFF2-40B4-BE49-F238E27FC236}">
                <a16:creationId xmlns:a16="http://schemas.microsoft.com/office/drawing/2014/main" id="{B92F6111-960B-C193-6BF4-2CD912A139AB}"/>
              </a:ext>
            </a:extLst>
          </p:cNvPr>
          <p:cNvSpPr txBox="1"/>
          <p:nvPr/>
        </p:nvSpPr>
        <p:spPr>
          <a:xfrm>
            <a:off x="1524000" y="2233184"/>
            <a:ext cx="9006840" cy="3376374"/>
          </a:xfrm>
          <a:prstGeom prst="rect">
            <a:avLst/>
          </a:prstGeom>
          <a:noFill/>
        </p:spPr>
        <p:txBody>
          <a:bodyPr wrap="square" rtlCol="0">
            <a:spAutoFit/>
          </a:bodyPr>
          <a:lstStyle/>
          <a:p>
            <a:pPr marL="285750" indent="-285750" defTabSz="457200">
              <a:lnSpc>
                <a:spcPct val="150000"/>
              </a:lnSpc>
              <a:buFont typeface="Arial" panose="020B0604020202020204" pitchFamily="34" charset="0"/>
              <a:buChar char="•"/>
            </a:pPr>
            <a:r>
              <a:rPr lang="en-GB" dirty="0">
                <a:solidFill>
                  <a:prstClr val="black"/>
                </a:solidFill>
                <a:latin typeface="Aptos" panose="02110004020202020204"/>
              </a:rPr>
              <a:t>IOs are now “Patient Safety Learning Leads”</a:t>
            </a:r>
          </a:p>
          <a:p>
            <a:pPr marL="285750" indent="-285750" defTabSz="457200">
              <a:lnSpc>
                <a:spcPct val="150000"/>
              </a:lnSpc>
              <a:buFont typeface="Arial" panose="020B0604020202020204" pitchFamily="34" charset="0"/>
              <a:buChar char="•"/>
            </a:pPr>
            <a:r>
              <a:rPr lang="en-GB" dirty="0">
                <a:solidFill>
                  <a:prstClr val="black"/>
                </a:solidFill>
                <a:latin typeface="Aptos" panose="02110004020202020204"/>
              </a:rPr>
              <a:t>Learning Leads work from Trust sites one day a week.</a:t>
            </a:r>
          </a:p>
          <a:p>
            <a:pPr marL="285750" indent="-285750" defTabSz="457200">
              <a:lnSpc>
                <a:spcPct val="150000"/>
              </a:lnSpc>
              <a:buFont typeface="Arial" panose="020B0604020202020204" pitchFamily="34" charset="0"/>
              <a:buChar char="•"/>
            </a:pPr>
            <a:r>
              <a:rPr lang="en-GB" dirty="0">
                <a:solidFill>
                  <a:prstClr val="black"/>
                </a:solidFill>
                <a:latin typeface="Aptos" panose="02110004020202020204"/>
              </a:rPr>
              <a:t>PSIRF Campaign was held prior to launch and during launch week</a:t>
            </a:r>
          </a:p>
          <a:p>
            <a:pPr marL="285750" indent="-285750" defTabSz="457200">
              <a:lnSpc>
                <a:spcPct val="150000"/>
              </a:lnSpc>
              <a:buFont typeface="Arial" panose="020B0604020202020204" pitchFamily="34" charset="0"/>
              <a:buChar char="•"/>
            </a:pPr>
            <a:r>
              <a:rPr lang="en-GB" dirty="0">
                <a:solidFill>
                  <a:prstClr val="black"/>
                </a:solidFill>
                <a:latin typeface="Aptos" panose="02110004020202020204"/>
              </a:rPr>
              <a:t>Learning Response meetings held face to face</a:t>
            </a:r>
          </a:p>
          <a:p>
            <a:pPr marL="285750" indent="-285750" defTabSz="457200">
              <a:lnSpc>
                <a:spcPct val="150000"/>
              </a:lnSpc>
              <a:buFont typeface="Arial" panose="020B0604020202020204" pitchFamily="34" charset="0"/>
              <a:buChar char="•"/>
            </a:pPr>
            <a:r>
              <a:rPr lang="en-GB" dirty="0">
                <a:solidFill>
                  <a:prstClr val="black"/>
                </a:solidFill>
                <a:latin typeface="Aptos" panose="02110004020202020204"/>
              </a:rPr>
              <a:t>No alternative duties staff to be utilised at all for PSIRF</a:t>
            </a:r>
          </a:p>
          <a:p>
            <a:pPr marL="285750" indent="-285750" defTabSz="457200">
              <a:lnSpc>
                <a:spcPct val="150000"/>
              </a:lnSpc>
              <a:buFont typeface="Arial" panose="020B0604020202020204" pitchFamily="34" charset="0"/>
              <a:buChar char="•"/>
            </a:pPr>
            <a:r>
              <a:rPr lang="en-GB" dirty="0">
                <a:solidFill>
                  <a:prstClr val="black"/>
                </a:solidFill>
                <a:latin typeface="Aptos" panose="02110004020202020204"/>
              </a:rPr>
              <a:t>Brand new Welfare Course for all those supporting staff through learning responses</a:t>
            </a:r>
          </a:p>
          <a:p>
            <a:pPr marL="285750" indent="-285750" defTabSz="457200">
              <a:lnSpc>
                <a:spcPct val="150000"/>
              </a:lnSpc>
              <a:buFont typeface="Arial" panose="020B0604020202020204" pitchFamily="34" charset="0"/>
              <a:buChar char="•"/>
            </a:pPr>
            <a:r>
              <a:rPr lang="en-GB" dirty="0">
                <a:solidFill>
                  <a:prstClr val="black"/>
                </a:solidFill>
                <a:latin typeface="Aptos" panose="02110004020202020204"/>
              </a:rPr>
              <a:t>New staff intranet page with wealth of information</a:t>
            </a:r>
          </a:p>
          <a:p>
            <a:pPr marL="285750" indent="-285750" defTabSz="457200">
              <a:lnSpc>
                <a:spcPct val="150000"/>
              </a:lnSpc>
              <a:buFont typeface="Arial" panose="020B0604020202020204" pitchFamily="34" charset="0"/>
              <a:buChar char="•"/>
            </a:pPr>
            <a:r>
              <a:rPr lang="en-GB" dirty="0">
                <a:solidFill>
                  <a:prstClr val="black"/>
                </a:solidFill>
                <a:latin typeface="Aptos" panose="02110004020202020204"/>
              </a:rPr>
              <a:t>PSS visiting all Trust sites and engaging with staff</a:t>
            </a:r>
          </a:p>
        </p:txBody>
      </p:sp>
    </p:spTree>
    <p:extLst>
      <p:ext uri="{BB962C8B-B14F-4D97-AF65-F5344CB8AC3E}">
        <p14:creationId xmlns:p14="http://schemas.microsoft.com/office/powerpoint/2010/main" val="203797451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and blue text with white text&#10;&#10;Description automatically generated">
            <a:extLst>
              <a:ext uri="{FF2B5EF4-FFF2-40B4-BE49-F238E27FC236}">
                <a16:creationId xmlns:a16="http://schemas.microsoft.com/office/drawing/2014/main" id="{4770A851-1971-0F92-331C-6D1BE2350447}"/>
              </a:ext>
            </a:extLst>
          </p:cNvPr>
          <p:cNvPicPr>
            <a:picLocks noChangeAspect="1"/>
          </p:cNvPicPr>
          <p:nvPr/>
        </p:nvPicPr>
        <p:blipFill>
          <a:blip r:embed="rId2"/>
          <a:stretch>
            <a:fillRect/>
          </a:stretch>
        </p:blipFill>
        <p:spPr>
          <a:xfrm>
            <a:off x="4729088" y="110727"/>
            <a:ext cx="5856616" cy="1348976"/>
          </a:xfrm>
          <a:prstGeom prst="rect">
            <a:avLst/>
          </a:prstGeom>
        </p:spPr>
      </p:pic>
      <p:pic>
        <p:nvPicPr>
          <p:cNvPr id="5" name="Picture 7" descr="Picture 4">
            <a:extLst>
              <a:ext uri="{FF2B5EF4-FFF2-40B4-BE49-F238E27FC236}">
                <a16:creationId xmlns:a16="http://schemas.microsoft.com/office/drawing/2014/main" id="{69CAC47F-DE63-E7A4-A4BB-F0D76D068B64}"/>
              </a:ext>
            </a:extLst>
          </p:cNvPr>
          <p:cNvPicPr>
            <a:picLocks noChangeAspect="1"/>
          </p:cNvPicPr>
          <p:nvPr/>
        </p:nvPicPr>
        <p:blipFill>
          <a:blip r:embed="rId3"/>
          <a:srcRect/>
          <a:stretch>
            <a:fillRect/>
          </a:stretch>
        </p:blipFill>
        <p:spPr bwMode="auto">
          <a:xfrm>
            <a:off x="1524000" y="5575301"/>
            <a:ext cx="9183688" cy="1358900"/>
          </a:xfrm>
          <a:prstGeom prst="rect">
            <a:avLst/>
          </a:prstGeom>
          <a:noFill/>
          <a:ln w="12700">
            <a:noFill/>
            <a:miter lim="400000"/>
            <a:headEnd/>
            <a:tailEnd/>
          </a:ln>
        </p:spPr>
      </p:pic>
      <p:cxnSp>
        <p:nvCxnSpPr>
          <p:cNvPr id="7" name="Straight Connector 6">
            <a:extLst>
              <a:ext uri="{FF2B5EF4-FFF2-40B4-BE49-F238E27FC236}">
                <a16:creationId xmlns:a16="http://schemas.microsoft.com/office/drawing/2014/main" id="{26D91379-D077-5B08-2B70-1F7431621B21}"/>
              </a:ext>
            </a:extLst>
          </p:cNvPr>
          <p:cNvCxnSpPr>
            <a:cxnSpLocks/>
          </p:cNvCxnSpPr>
          <p:nvPr/>
        </p:nvCxnSpPr>
        <p:spPr>
          <a:xfrm>
            <a:off x="1524000" y="1502086"/>
            <a:ext cx="9144000"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a:extLst>
              <a:ext uri="{FF2B5EF4-FFF2-40B4-BE49-F238E27FC236}">
                <a16:creationId xmlns:a16="http://schemas.microsoft.com/office/drawing/2014/main" id="{BDD70A82-02A9-321E-0760-70E05F21E1A4}"/>
              </a:ext>
            </a:extLst>
          </p:cNvPr>
          <p:cNvSpPr txBox="1"/>
          <p:nvPr/>
        </p:nvSpPr>
        <p:spPr>
          <a:xfrm>
            <a:off x="1661160" y="1544471"/>
            <a:ext cx="8924544" cy="646331"/>
          </a:xfrm>
          <a:prstGeom prst="rect">
            <a:avLst/>
          </a:prstGeom>
          <a:noFill/>
        </p:spPr>
        <p:txBody>
          <a:bodyPr wrap="square" rtlCol="0">
            <a:spAutoFit/>
          </a:bodyPr>
          <a:lstStyle/>
          <a:p>
            <a:pPr algn="ctr" defTabSz="457200"/>
            <a:r>
              <a:rPr lang="en-GB" sz="3600" b="1" u="sng" dirty="0">
                <a:solidFill>
                  <a:prstClr val="black"/>
                </a:solidFill>
                <a:latin typeface="Aptos Display" panose="02110004020202020204"/>
              </a:rPr>
              <a:t>Early feedback from PSIRF</a:t>
            </a:r>
          </a:p>
        </p:txBody>
      </p:sp>
      <p:sp>
        <p:nvSpPr>
          <p:cNvPr id="6" name="Speech Bubble: Oval 5">
            <a:extLst>
              <a:ext uri="{FF2B5EF4-FFF2-40B4-BE49-F238E27FC236}">
                <a16:creationId xmlns:a16="http://schemas.microsoft.com/office/drawing/2014/main" id="{512CB9F3-2580-EAA0-A12E-7F32B17CA292}"/>
              </a:ext>
            </a:extLst>
          </p:cNvPr>
          <p:cNvSpPr/>
          <p:nvPr/>
        </p:nvSpPr>
        <p:spPr>
          <a:xfrm>
            <a:off x="7728204" y="2120514"/>
            <a:ext cx="2857500" cy="1515429"/>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The PSS is friendly and approachable meaning I have confidence in the rest of the team</a:t>
            </a:r>
          </a:p>
        </p:txBody>
      </p:sp>
      <p:sp>
        <p:nvSpPr>
          <p:cNvPr id="8" name="Speech Bubble: Oval 7">
            <a:extLst>
              <a:ext uri="{FF2B5EF4-FFF2-40B4-BE49-F238E27FC236}">
                <a16:creationId xmlns:a16="http://schemas.microsoft.com/office/drawing/2014/main" id="{5AFBDDE6-0206-EDEA-865D-790579F5B875}"/>
              </a:ext>
            </a:extLst>
          </p:cNvPr>
          <p:cNvSpPr/>
          <p:nvPr/>
        </p:nvSpPr>
        <p:spPr>
          <a:xfrm>
            <a:off x="1871588" y="2210071"/>
            <a:ext cx="2857500" cy="1515429"/>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I was never involved in an SI but I had heard the gossip about them. PSIRF is not like that, this is better</a:t>
            </a:r>
          </a:p>
        </p:txBody>
      </p:sp>
      <p:sp>
        <p:nvSpPr>
          <p:cNvPr id="9" name="Speech Bubble: Oval 8">
            <a:extLst>
              <a:ext uri="{FF2B5EF4-FFF2-40B4-BE49-F238E27FC236}">
                <a16:creationId xmlns:a16="http://schemas.microsoft.com/office/drawing/2014/main" id="{850DB17B-5D23-AA7C-C479-3A7867E03280}"/>
              </a:ext>
            </a:extLst>
          </p:cNvPr>
          <p:cNvSpPr/>
          <p:nvPr/>
        </p:nvSpPr>
        <p:spPr>
          <a:xfrm>
            <a:off x="4358640" y="3450711"/>
            <a:ext cx="2404872" cy="1358899"/>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I was so scared before the meeting and had no need to be, thank you so much</a:t>
            </a:r>
          </a:p>
        </p:txBody>
      </p:sp>
      <p:sp>
        <p:nvSpPr>
          <p:cNvPr id="10" name="Speech Bubble: Oval 9">
            <a:extLst>
              <a:ext uri="{FF2B5EF4-FFF2-40B4-BE49-F238E27FC236}">
                <a16:creationId xmlns:a16="http://schemas.microsoft.com/office/drawing/2014/main" id="{1C6C7495-8C46-3081-80E1-14DD6BDECF8B}"/>
              </a:ext>
            </a:extLst>
          </p:cNvPr>
          <p:cNvSpPr/>
          <p:nvPr/>
        </p:nvSpPr>
        <p:spPr>
          <a:xfrm>
            <a:off x="5112906" y="2186336"/>
            <a:ext cx="2404872" cy="1275481"/>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The team are reassuring and treat you with dignity and respect</a:t>
            </a:r>
          </a:p>
        </p:txBody>
      </p:sp>
      <p:sp>
        <p:nvSpPr>
          <p:cNvPr id="11" name="Speech Bubble: Oval 10">
            <a:extLst>
              <a:ext uri="{FF2B5EF4-FFF2-40B4-BE49-F238E27FC236}">
                <a16:creationId xmlns:a16="http://schemas.microsoft.com/office/drawing/2014/main" id="{38172BCA-7C22-2019-855D-387B860755A0}"/>
              </a:ext>
            </a:extLst>
          </p:cNvPr>
          <p:cNvSpPr/>
          <p:nvPr/>
        </p:nvSpPr>
        <p:spPr>
          <a:xfrm>
            <a:off x="7019544" y="3704942"/>
            <a:ext cx="2857500" cy="1515428"/>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Reading the draft report was really helpful, thank you for making the changes I requested</a:t>
            </a:r>
          </a:p>
        </p:txBody>
      </p:sp>
      <p:sp>
        <p:nvSpPr>
          <p:cNvPr id="12" name="Speech Bubble: Oval 11">
            <a:extLst>
              <a:ext uri="{FF2B5EF4-FFF2-40B4-BE49-F238E27FC236}">
                <a16:creationId xmlns:a16="http://schemas.microsoft.com/office/drawing/2014/main" id="{C9E88E76-5444-998B-A1E4-18A998EB600B}"/>
              </a:ext>
            </a:extLst>
          </p:cNvPr>
          <p:cNvSpPr/>
          <p:nvPr/>
        </p:nvSpPr>
        <p:spPr>
          <a:xfrm>
            <a:off x="1780032" y="3832961"/>
            <a:ext cx="2404872" cy="1793394"/>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PSIRF definitely feels as though it is about system and organisational learning </a:t>
            </a:r>
          </a:p>
        </p:txBody>
      </p:sp>
      <p:sp>
        <p:nvSpPr>
          <p:cNvPr id="13" name="Speech Bubble: Oval 12">
            <a:extLst>
              <a:ext uri="{FF2B5EF4-FFF2-40B4-BE49-F238E27FC236}">
                <a16:creationId xmlns:a16="http://schemas.microsoft.com/office/drawing/2014/main" id="{88EE71D8-2311-F9C1-22F4-D1BF5E6BB162}"/>
              </a:ext>
            </a:extLst>
          </p:cNvPr>
          <p:cNvSpPr/>
          <p:nvPr/>
        </p:nvSpPr>
        <p:spPr>
          <a:xfrm>
            <a:off x="4824984" y="4844203"/>
            <a:ext cx="2322576" cy="1515428"/>
          </a:xfrm>
          <a:prstGeom prst="wedgeEllipseCallout">
            <a:avLst>
              <a:gd name="adj1" fmla="val -46340"/>
              <a:gd name="adj2" fmla="val 45427"/>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457200"/>
            <a:r>
              <a:rPr lang="en-GB" sz="1400" dirty="0">
                <a:solidFill>
                  <a:prstClr val="black"/>
                </a:solidFill>
                <a:latin typeface="Aptos" panose="02110004020202020204"/>
              </a:rPr>
              <a:t>Having our hub learning lead has really helped our culture</a:t>
            </a:r>
          </a:p>
        </p:txBody>
      </p:sp>
    </p:spTree>
    <p:extLst>
      <p:ext uri="{BB962C8B-B14F-4D97-AF65-F5344CB8AC3E}">
        <p14:creationId xmlns:p14="http://schemas.microsoft.com/office/powerpoint/2010/main" val="115574570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4EFB-1AC0-EA7B-3368-A88C9DE15F9D}"/>
              </a:ext>
            </a:extLst>
          </p:cNvPr>
          <p:cNvSpPr>
            <a:spLocks noGrp="1"/>
          </p:cNvSpPr>
          <p:nvPr>
            <p:ph type="ctrTitle"/>
          </p:nvPr>
        </p:nvSpPr>
        <p:spPr/>
        <p:txBody>
          <a:bodyPr/>
          <a:lstStyle/>
          <a:p>
            <a:pPr>
              <a:lnSpc>
                <a:spcPct val="107000"/>
              </a:lnSpc>
              <a:spcAft>
                <a:spcPts val="800"/>
              </a:spcAft>
            </a:pPr>
            <a:r>
              <a:rPr lang="en-GB" sz="3200" dirty="0">
                <a:effectLst/>
                <a:latin typeface="Arial" panose="020B0604020202020204" pitchFamily="34" charset="0"/>
                <a:ea typeface="Calibri" panose="020F0502020204030204" pitchFamily="34" charset="0"/>
                <a:cs typeface="Times New Roman" panose="02020603050405020304" pitchFamily="18" charset="0"/>
              </a:rPr>
              <a:t>PSIRF in Care Homes – Bradwell Hall Nursing Home</a:t>
            </a:r>
            <a:br>
              <a:rPr lang="en-GB" sz="3200" dirty="0">
                <a:effectLst/>
                <a:latin typeface="Arial" panose="020B0604020202020204" pitchFamily="34" charset="0"/>
                <a:ea typeface="Calibri" panose="020F0502020204030204" pitchFamily="34" charset="0"/>
                <a:cs typeface="Times New Roman" panose="02020603050405020304" pitchFamily="18" charset="0"/>
              </a:rPr>
            </a:br>
            <a:r>
              <a:rPr lang="en-GB" sz="2400" dirty="0"/>
              <a:t>A positive shift in culture to improve resident safety and reduce incidents/ harm</a:t>
            </a:r>
            <a:br>
              <a:rPr lang="en-GB" sz="1000" dirty="0"/>
            </a:br>
            <a:endParaRPr lang="en-GB" sz="3200" dirty="0"/>
          </a:p>
        </p:txBody>
      </p:sp>
      <p:sp>
        <p:nvSpPr>
          <p:cNvPr id="3" name="Subtitle 2">
            <a:extLst>
              <a:ext uri="{FF2B5EF4-FFF2-40B4-BE49-F238E27FC236}">
                <a16:creationId xmlns:a16="http://schemas.microsoft.com/office/drawing/2014/main" id="{FB1BC5A0-0ED7-6E12-B1F0-0DCB054433D3}"/>
              </a:ext>
            </a:extLst>
          </p:cNvPr>
          <p:cNvSpPr>
            <a:spLocks noGrp="1"/>
          </p:cNvSpPr>
          <p:nvPr>
            <p:ph type="subTitle" idx="1"/>
          </p:nvPr>
        </p:nvSpPr>
        <p:spPr/>
        <p:txBody>
          <a:bodyPr/>
          <a:lstStyle/>
          <a:p>
            <a:r>
              <a:rPr lang="en-GB" dirty="0">
                <a:ea typeface="Calibri" panose="020F0502020204030204" pitchFamily="34" charset="0"/>
                <a:cs typeface="Times New Roman" panose="02020603050405020304" pitchFamily="18" charset="0"/>
              </a:rPr>
              <a:t>Caroline Morris </a:t>
            </a:r>
            <a:endParaRPr lang="en-GB" dirty="0"/>
          </a:p>
        </p:txBody>
      </p:sp>
    </p:spTree>
    <p:extLst>
      <p:ext uri="{BB962C8B-B14F-4D97-AF65-F5344CB8AC3E}">
        <p14:creationId xmlns:p14="http://schemas.microsoft.com/office/powerpoint/2010/main" val="243669785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3" name="Online Media 2" title="13 - Bradwell Hall - Caroline Morris">
            <a:hlinkClick r:id="" action="ppaction://media"/>
            <a:extLst>
              <a:ext uri="{FF2B5EF4-FFF2-40B4-BE49-F238E27FC236}">
                <a16:creationId xmlns:a16="http://schemas.microsoft.com/office/drawing/2014/main" id="{2F694BAC-7F43-2515-DDE7-D085A368D8C4}"/>
              </a:ext>
            </a:extLst>
          </p:cNvPr>
          <p:cNvPicPr>
            <a:picLocks noRot="1" noChangeAspect="1"/>
          </p:cNvPicPr>
          <p:nvPr>
            <a:videoFile r:link="rId1"/>
          </p:nvPr>
        </p:nvPicPr>
        <p:blipFill>
          <a:blip r:embed="rId4"/>
          <a:stretch>
            <a:fillRect/>
          </a:stretch>
        </p:blipFill>
        <p:spPr>
          <a:xfrm>
            <a:off x="2430316" y="1490472"/>
            <a:ext cx="7331367" cy="4142232"/>
          </a:xfrm>
          <a:prstGeom prst="rect">
            <a:avLst/>
          </a:prstGeom>
        </p:spPr>
      </p:pic>
    </p:spTree>
    <p:extLst>
      <p:ext uri="{BB962C8B-B14F-4D97-AF65-F5344CB8AC3E}">
        <p14:creationId xmlns:p14="http://schemas.microsoft.com/office/powerpoint/2010/main" val="817671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69981-1BED-C86E-91BC-D4A4AC59634D}"/>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C5BBA271-B557-0279-2099-8B09DC662C9D}"/>
              </a:ext>
            </a:extLst>
          </p:cNvPr>
          <p:cNvSpPr>
            <a:spLocks noGrp="1"/>
          </p:cNvSpPr>
          <p:nvPr>
            <p:ph idx="1"/>
          </p:nvPr>
        </p:nvSpPr>
        <p:spPr/>
        <p:txBody>
          <a:bodyPr>
            <a:normAutofit fontScale="77500" lnSpcReduction="20000"/>
          </a:bodyPr>
          <a:lstStyle/>
          <a:p>
            <a:r>
              <a:rPr lang="en-GB" dirty="0"/>
              <a:t>The home introduced new systems, policies, processes, working to framework and changes in practice due to the inadequacies within the service. From support of residents, professionals, visitors and staff we have been able to implement a lot of change to improve the service which has resulted in the home  turning around and obtaining a good CQC rating.</a:t>
            </a:r>
          </a:p>
          <a:p>
            <a:endParaRPr lang="en-GB" dirty="0"/>
          </a:p>
          <a:p>
            <a:r>
              <a:rPr lang="en-GB" dirty="0"/>
              <a:t>Some of the tools implemented were the STOP AND WATCH, Safety Boards, 2 pm huddles, SBARD, Champions and Flashcards to name some. The tools were implemented to enhance the safety and care for all residents within our care. The tools were implemented via in house training with nursing staff and the management team supporting the tools in practice to ensure effective implementation. The staff at Bradwell Hall Nursing Home were able to contribute to the tools to make them as effective as possible. We approached the implementation of the tools using Dr WE Deming's approach to organisational development and leadership of: Plan, Do, Study, Act (PDSA).</a:t>
            </a:r>
          </a:p>
        </p:txBody>
      </p:sp>
    </p:spTree>
    <p:extLst>
      <p:ext uri="{BB962C8B-B14F-4D97-AF65-F5344CB8AC3E}">
        <p14:creationId xmlns:p14="http://schemas.microsoft.com/office/powerpoint/2010/main" val="41283633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69981-1BED-C86E-91BC-D4A4AC59634D}"/>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C5BBA271-B557-0279-2099-8B09DC662C9D}"/>
              </a:ext>
            </a:extLst>
          </p:cNvPr>
          <p:cNvSpPr>
            <a:spLocks noGrp="1"/>
          </p:cNvSpPr>
          <p:nvPr>
            <p:ph idx="1"/>
          </p:nvPr>
        </p:nvSpPr>
        <p:spPr/>
        <p:txBody>
          <a:bodyPr>
            <a:normAutofit fontScale="62500" lnSpcReduction="20000"/>
          </a:bodyPr>
          <a:lstStyle/>
          <a:p>
            <a:r>
              <a:rPr lang="en-GB" dirty="0"/>
              <a:t>Bradwell Hall was in special measures and was facing having it’s registration cancelled and closure. The home had an ongoing poor performance record since 2018 with PIRT involvement and LSE. </a:t>
            </a:r>
          </a:p>
          <a:p>
            <a:endParaRPr lang="en-GB" dirty="0"/>
          </a:p>
          <a:p>
            <a:r>
              <a:rPr lang="en-GB" dirty="0"/>
              <a:t>The areas that we looked at along with the using the new tools to support in the transition period included:</a:t>
            </a:r>
          </a:p>
          <a:p>
            <a:endParaRPr lang="en-GB" dirty="0"/>
          </a:p>
          <a:p>
            <a:r>
              <a:rPr lang="en-GB" dirty="0"/>
              <a:t>Reducing harms for residents, no pressure injuries, low falls rate;</a:t>
            </a:r>
          </a:p>
          <a:p>
            <a:r>
              <a:rPr lang="en-GB" dirty="0"/>
              <a:t>Reducing Safeguarding’s​;</a:t>
            </a:r>
          </a:p>
          <a:p>
            <a:r>
              <a:rPr lang="en-GB" dirty="0"/>
              <a:t>Improving Staff morale and Empowerment of staff​;</a:t>
            </a:r>
          </a:p>
          <a:p>
            <a:r>
              <a:rPr lang="en-GB" dirty="0"/>
              <a:t>Reducing Complaints​;</a:t>
            </a:r>
          </a:p>
          <a:p>
            <a:r>
              <a:rPr lang="en-GB" dirty="0"/>
              <a:t>Improved reputation​;</a:t>
            </a:r>
          </a:p>
          <a:p>
            <a:r>
              <a:rPr lang="en-GB" dirty="0"/>
              <a:t>Awards.;</a:t>
            </a:r>
          </a:p>
          <a:p>
            <a:r>
              <a:rPr lang="en-GB" dirty="0"/>
              <a:t>Reducing Harms Locally &amp; Nationally​;</a:t>
            </a:r>
          </a:p>
          <a:p>
            <a:r>
              <a:rPr lang="en-GB" dirty="0"/>
              <a:t>Hospital Avoidance ​.</a:t>
            </a:r>
          </a:p>
        </p:txBody>
      </p:sp>
    </p:spTree>
    <p:extLst>
      <p:ext uri="{BB962C8B-B14F-4D97-AF65-F5344CB8AC3E}">
        <p14:creationId xmlns:p14="http://schemas.microsoft.com/office/powerpoint/2010/main" val="325872237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 where do you start?</a:t>
            </a:r>
          </a:p>
        </p:txBody>
      </p:sp>
      <p:sp>
        <p:nvSpPr>
          <p:cNvPr id="3" name="Content Placeholder 2"/>
          <p:cNvSpPr>
            <a:spLocks noGrp="1"/>
          </p:cNvSpPr>
          <p:nvPr>
            <p:ph sz="quarter" idx="1"/>
          </p:nvPr>
        </p:nvSpPr>
        <p:spPr/>
        <p:txBody>
          <a:bodyPr>
            <a:normAutofit fontScale="92500" lnSpcReduction="10000"/>
          </a:bodyPr>
          <a:lstStyle/>
          <a:p>
            <a:pPr fontAlgn="base"/>
            <a:r>
              <a:rPr lang="en-GB" dirty="0"/>
              <a:t>That depends on your home and what you already have in place. You may already have elements of the framework /project in practice (sometimes without realising) which is great. </a:t>
            </a:r>
          </a:p>
          <a:p>
            <a:pPr fontAlgn="base"/>
            <a:br>
              <a:rPr lang="en-GB" dirty="0"/>
            </a:br>
            <a:r>
              <a:rPr lang="en-GB" dirty="0"/>
              <a:t>Set yourself a timeframe and meet with your staff, residents, relatives and discuss what improvements you would like to make in relation to safety for your resident. Ask EVERYONE for ideas. Ensure Safety First is on all your meeting minutes.​</a:t>
            </a:r>
          </a:p>
          <a:p>
            <a:pPr fontAlgn="base"/>
            <a:endParaRPr lang="en-GB" dirty="0"/>
          </a:p>
          <a:p>
            <a:pPr fontAlgn="base"/>
            <a:r>
              <a:rPr lang="en-GB" dirty="0"/>
              <a:t>Find out what skills and strengths you have in your team and utilise this.​ Allocate champions in the areas of staff strengths, skills and knowledge.</a:t>
            </a:r>
          </a:p>
          <a:p>
            <a:pPr>
              <a:buNone/>
            </a:pP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DDE31303-3F7C-857A-8A4A-389DDA1435EC}"/>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8" name="Slide Number Placeholder 7">
            <a:extLst>
              <a:ext uri="{FF2B5EF4-FFF2-40B4-BE49-F238E27FC236}">
                <a16:creationId xmlns:a16="http://schemas.microsoft.com/office/drawing/2014/main" id="{FA071C88-6952-A8AF-8366-ABF113414A38}"/>
              </a:ext>
            </a:extLst>
          </p:cNvPr>
          <p:cNvSpPr>
            <a:spLocks noGrp="1"/>
          </p:cNvSpPr>
          <p:nvPr>
            <p:ph type="sldNum" sz="quarter" idx="12"/>
          </p:nvPr>
        </p:nvSpPr>
        <p:spPr/>
        <p:txBody>
          <a:bodyPr/>
          <a:lstStyle/>
          <a:p>
            <a:fld id="{CD8E907E-315C-F745-8CA6-CE49E976B740}" type="slidenum">
              <a:rPr lang="en-US" smtClean="0"/>
              <a:pPr/>
              <a:t>11</a:t>
            </a:fld>
            <a:endParaRPr lang="en-US"/>
          </a:p>
        </p:txBody>
      </p:sp>
      <p:sp>
        <p:nvSpPr>
          <p:cNvPr id="10" name="Rectangle: Folded Corner 9">
            <a:extLst>
              <a:ext uri="{FF2B5EF4-FFF2-40B4-BE49-F238E27FC236}">
                <a16:creationId xmlns:a16="http://schemas.microsoft.com/office/drawing/2014/main" id="{1FA9F262-2152-1934-00DB-4805DF56279E}"/>
              </a:ext>
            </a:extLst>
          </p:cNvPr>
          <p:cNvSpPr/>
          <p:nvPr/>
        </p:nvSpPr>
        <p:spPr>
          <a:xfrm>
            <a:off x="7250724" y="998072"/>
            <a:ext cx="4103076" cy="3833446"/>
          </a:xfrm>
          <a:prstGeom prst="foldedCorner">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t>Presentations and shared learning</a:t>
            </a:r>
          </a:p>
          <a:p>
            <a:r>
              <a:rPr lang="en-GB" dirty="0"/>
              <a:t>from:</a:t>
            </a:r>
          </a:p>
          <a:p>
            <a:pPr algn="ctr"/>
            <a:r>
              <a:rPr lang="en-GB" dirty="0"/>
              <a:t>ICB</a:t>
            </a:r>
          </a:p>
          <a:p>
            <a:pPr algn="ctr"/>
            <a:r>
              <a:rPr lang="en-GB" dirty="0"/>
              <a:t>Health Innovation WM</a:t>
            </a:r>
          </a:p>
          <a:p>
            <a:pPr algn="ctr"/>
            <a:r>
              <a:rPr lang="en-GB" dirty="0"/>
              <a:t>UHNM</a:t>
            </a:r>
          </a:p>
          <a:p>
            <a:pPr algn="ctr"/>
            <a:r>
              <a:rPr lang="en-GB" dirty="0"/>
              <a:t>NSCHT</a:t>
            </a:r>
          </a:p>
          <a:p>
            <a:pPr algn="ctr"/>
            <a:r>
              <a:rPr lang="en-GB" dirty="0"/>
              <a:t>MPFT</a:t>
            </a:r>
          </a:p>
          <a:p>
            <a:pPr algn="ctr"/>
            <a:r>
              <a:rPr lang="en-GB" dirty="0"/>
              <a:t>WMAS</a:t>
            </a:r>
          </a:p>
          <a:p>
            <a:pPr algn="ctr"/>
            <a:r>
              <a:rPr lang="en-GB" dirty="0"/>
              <a:t>NUPAS</a:t>
            </a:r>
          </a:p>
          <a:p>
            <a:pPr algn="ctr"/>
            <a:r>
              <a:rPr lang="en-GB" dirty="0"/>
              <a:t>Elysium Healthcare</a:t>
            </a:r>
          </a:p>
          <a:p>
            <a:pPr algn="ctr"/>
            <a:r>
              <a:rPr lang="en-GB" dirty="0" err="1"/>
              <a:t>Medefer</a:t>
            </a:r>
            <a:endParaRPr lang="en-GB" dirty="0"/>
          </a:p>
        </p:txBody>
      </p:sp>
      <p:sp>
        <p:nvSpPr>
          <p:cNvPr id="12" name="TextBox 11">
            <a:extLst>
              <a:ext uri="{FF2B5EF4-FFF2-40B4-BE49-F238E27FC236}">
                <a16:creationId xmlns:a16="http://schemas.microsoft.com/office/drawing/2014/main" id="{4C562D33-10FF-59BC-EC90-8F4A5C52677E}"/>
              </a:ext>
            </a:extLst>
          </p:cNvPr>
          <p:cNvSpPr txBox="1"/>
          <p:nvPr/>
        </p:nvSpPr>
        <p:spPr>
          <a:xfrm>
            <a:off x="138615" y="5230459"/>
            <a:ext cx="3814006" cy="1600438"/>
          </a:xfrm>
          <a:prstGeom prst="rect">
            <a:avLst/>
          </a:prstGeom>
          <a:solidFill>
            <a:schemeClr val="bg1"/>
          </a:solidFill>
          <a:ln>
            <a:solidFill>
              <a:schemeClr val="accent3">
                <a:lumMod val="50000"/>
              </a:schemeClr>
            </a:solidFill>
          </a:ln>
        </p:spPr>
        <p:txBody>
          <a:bodyPr wrap="square" rtlCol="0">
            <a:spAutoFit/>
          </a:bodyPr>
          <a:lstStyle/>
          <a:p>
            <a:r>
              <a:rPr lang="en-GB" sz="1400" b="1" dirty="0"/>
              <a:t>Positive Feedback</a:t>
            </a:r>
          </a:p>
          <a:p>
            <a:r>
              <a:rPr lang="en-GB" sz="1400" dirty="0"/>
              <a:t>Great not just large providers</a:t>
            </a:r>
          </a:p>
          <a:p>
            <a:r>
              <a:rPr lang="en-GB" sz="1400" dirty="0"/>
              <a:t>Useful system discussions</a:t>
            </a:r>
          </a:p>
          <a:p>
            <a:r>
              <a:rPr lang="en-GB" sz="1400" dirty="0"/>
              <a:t>Valuable</a:t>
            </a:r>
          </a:p>
          <a:p>
            <a:r>
              <a:rPr lang="en-GB" sz="1400" dirty="0"/>
              <a:t>Networking</a:t>
            </a:r>
          </a:p>
          <a:p>
            <a:r>
              <a:rPr lang="en-GB" sz="1400" dirty="0"/>
              <a:t>Valuable discussions</a:t>
            </a:r>
          </a:p>
          <a:p>
            <a:r>
              <a:rPr lang="en-GB" sz="1400" dirty="0"/>
              <a:t>Seeing progress from different perspectives</a:t>
            </a:r>
          </a:p>
        </p:txBody>
      </p:sp>
      <p:sp>
        <p:nvSpPr>
          <p:cNvPr id="13" name="TextBox 12">
            <a:extLst>
              <a:ext uri="{FF2B5EF4-FFF2-40B4-BE49-F238E27FC236}">
                <a16:creationId xmlns:a16="http://schemas.microsoft.com/office/drawing/2014/main" id="{36AC42C2-45CA-8D3A-8FEE-7497C5C0736F}"/>
              </a:ext>
            </a:extLst>
          </p:cNvPr>
          <p:cNvSpPr txBox="1"/>
          <p:nvPr/>
        </p:nvSpPr>
        <p:spPr>
          <a:xfrm>
            <a:off x="3952621" y="5230459"/>
            <a:ext cx="4149898" cy="1600438"/>
          </a:xfrm>
          <a:prstGeom prst="rect">
            <a:avLst/>
          </a:prstGeom>
          <a:solidFill>
            <a:schemeClr val="bg1"/>
          </a:solidFill>
          <a:ln>
            <a:solidFill>
              <a:schemeClr val="accent3">
                <a:lumMod val="50000"/>
              </a:schemeClr>
            </a:solidFill>
          </a:ln>
        </p:spPr>
        <p:txBody>
          <a:bodyPr wrap="square" rtlCol="0">
            <a:spAutoFit/>
          </a:bodyPr>
          <a:lstStyle/>
          <a:p>
            <a:r>
              <a:rPr lang="en-GB" sz="1400" b="1" dirty="0"/>
              <a:t>For consideration</a:t>
            </a:r>
          </a:p>
          <a:p>
            <a:r>
              <a:rPr lang="en-GB" sz="1400" dirty="0"/>
              <a:t>Look forward not back</a:t>
            </a:r>
          </a:p>
          <a:p>
            <a:r>
              <a:rPr lang="en-GB" sz="1400" dirty="0"/>
              <a:t>More on actual learning</a:t>
            </a:r>
          </a:p>
          <a:p>
            <a:r>
              <a:rPr lang="en-GB" sz="1400" dirty="0"/>
              <a:t>More on LFPSE</a:t>
            </a:r>
          </a:p>
          <a:p>
            <a:r>
              <a:rPr lang="en-GB" sz="1400" dirty="0"/>
              <a:t>More on oversight and decision making</a:t>
            </a:r>
          </a:p>
          <a:p>
            <a:r>
              <a:rPr lang="en-GB" sz="1400" dirty="0"/>
              <a:t>Roll out in Primary Care</a:t>
            </a:r>
          </a:p>
          <a:p>
            <a:r>
              <a:rPr lang="en-GB" sz="1400" dirty="0"/>
              <a:t>Different venue</a:t>
            </a:r>
          </a:p>
        </p:txBody>
      </p:sp>
      <p:sp>
        <p:nvSpPr>
          <p:cNvPr id="14" name="TextBox 13">
            <a:extLst>
              <a:ext uri="{FF2B5EF4-FFF2-40B4-BE49-F238E27FC236}">
                <a16:creationId xmlns:a16="http://schemas.microsoft.com/office/drawing/2014/main" id="{9103FB94-AC49-07A0-952A-9F4E665525FC}"/>
              </a:ext>
            </a:extLst>
          </p:cNvPr>
          <p:cNvSpPr txBox="1"/>
          <p:nvPr/>
        </p:nvSpPr>
        <p:spPr>
          <a:xfrm>
            <a:off x="8102519" y="5230459"/>
            <a:ext cx="3950866" cy="1600438"/>
          </a:xfrm>
          <a:prstGeom prst="rect">
            <a:avLst/>
          </a:prstGeom>
          <a:solidFill>
            <a:schemeClr val="bg1"/>
          </a:solidFill>
          <a:ln>
            <a:solidFill>
              <a:schemeClr val="accent3">
                <a:lumMod val="50000"/>
              </a:schemeClr>
            </a:solidFill>
          </a:ln>
        </p:spPr>
        <p:txBody>
          <a:bodyPr wrap="square" rtlCol="0">
            <a:spAutoFit/>
          </a:bodyPr>
          <a:lstStyle/>
          <a:p>
            <a:r>
              <a:rPr lang="en-GB" sz="1400" b="1" dirty="0"/>
              <a:t>As a result, what would you do different now</a:t>
            </a:r>
          </a:p>
          <a:p>
            <a:r>
              <a:rPr lang="en-GB" sz="1400" dirty="0"/>
              <a:t>Connect with wider partners on wicked issues</a:t>
            </a:r>
          </a:p>
          <a:p>
            <a:r>
              <a:rPr lang="en-GB" sz="1400" dirty="0"/>
              <a:t>Process review</a:t>
            </a:r>
          </a:p>
          <a:p>
            <a:r>
              <a:rPr lang="en-GB" sz="1400" dirty="0"/>
              <a:t>More collaboration</a:t>
            </a:r>
          </a:p>
          <a:p>
            <a:r>
              <a:rPr lang="en-GB" sz="1400" dirty="0"/>
              <a:t>Keep going</a:t>
            </a:r>
          </a:p>
          <a:p>
            <a:r>
              <a:rPr lang="en-GB" sz="1400" dirty="0"/>
              <a:t>Reflect</a:t>
            </a:r>
          </a:p>
          <a:p>
            <a:endParaRPr lang="en-GB" sz="1400" dirty="0"/>
          </a:p>
        </p:txBody>
      </p:sp>
      <p:pic>
        <p:nvPicPr>
          <p:cNvPr id="2" name="Picture 1" descr="A group of people in a room&#10;&#10;Description automatically generated">
            <a:extLst>
              <a:ext uri="{FF2B5EF4-FFF2-40B4-BE49-F238E27FC236}">
                <a16:creationId xmlns:a16="http://schemas.microsoft.com/office/drawing/2014/main" id="{E61CFB07-7F1B-04AE-354E-4E4490E9C9B0}"/>
              </a:ext>
            </a:extLst>
          </p:cNvPr>
          <p:cNvPicPr>
            <a:picLocks noChangeAspect="1"/>
          </p:cNvPicPr>
          <p:nvPr/>
        </p:nvPicPr>
        <p:blipFill>
          <a:blip r:embed="rId3"/>
          <a:stretch>
            <a:fillRect/>
          </a:stretch>
        </p:blipFill>
        <p:spPr>
          <a:xfrm>
            <a:off x="424249" y="276611"/>
            <a:ext cx="6400800" cy="4410075"/>
          </a:xfrm>
          <a:prstGeom prst="rect">
            <a:avLst/>
          </a:prstGeom>
        </p:spPr>
      </p:pic>
      <p:sp>
        <p:nvSpPr>
          <p:cNvPr id="9" name="TextBox 8">
            <a:extLst>
              <a:ext uri="{FF2B5EF4-FFF2-40B4-BE49-F238E27FC236}">
                <a16:creationId xmlns:a16="http://schemas.microsoft.com/office/drawing/2014/main" id="{FB22458D-950F-3101-A9A0-E2F88F70973A}"/>
              </a:ext>
            </a:extLst>
          </p:cNvPr>
          <p:cNvSpPr txBox="1"/>
          <p:nvPr/>
        </p:nvSpPr>
        <p:spPr>
          <a:xfrm>
            <a:off x="150930" y="41189"/>
            <a:ext cx="3814005" cy="1200329"/>
          </a:xfrm>
          <a:prstGeom prst="rect">
            <a:avLst/>
          </a:prstGeom>
          <a:solidFill>
            <a:schemeClr val="bg2">
              <a:lumMod val="90000"/>
            </a:schemeClr>
          </a:solidFill>
        </p:spPr>
        <p:txBody>
          <a:bodyPr wrap="square">
            <a:spAutoFit/>
          </a:bodyPr>
          <a:lstStyle/>
          <a:p>
            <a:r>
              <a:rPr lang="en-GB" sz="1800" b="1" i="0" u="none" strike="noStrike" dirty="0">
                <a:solidFill>
                  <a:srgbClr val="002F86"/>
                </a:solidFill>
                <a:effectLst/>
                <a:latin typeface="Arial" panose="020B0604020202020204" pitchFamily="34" charset="0"/>
              </a:rPr>
              <a:t>Sharing the Learning Patient Safety Incident Response Framework (PSIRF) Bi-Annual Learning Event</a:t>
            </a:r>
            <a:r>
              <a:rPr lang="en-GB" sz="1800" b="0" i="0" dirty="0">
                <a:solidFill>
                  <a:srgbClr val="000000"/>
                </a:solidFill>
                <a:effectLst/>
                <a:latin typeface="Arial" panose="020B0604020202020204" pitchFamily="34" charset="0"/>
              </a:rPr>
              <a:t>​</a:t>
            </a:r>
            <a:endParaRPr lang="en-GB" dirty="0"/>
          </a:p>
        </p:txBody>
      </p:sp>
      <p:sp>
        <p:nvSpPr>
          <p:cNvPr id="11" name="Rectangle 10">
            <a:extLst>
              <a:ext uri="{FF2B5EF4-FFF2-40B4-BE49-F238E27FC236}">
                <a16:creationId xmlns:a16="http://schemas.microsoft.com/office/drawing/2014/main" id="{97707B3A-6919-000A-0AFF-2C7F54E4CC91}"/>
              </a:ext>
            </a:extLst>
          </p:cNvPr>
          <p:cNvSpPr/>
          <p:nvPr/>
        </p:nvSpPr>
        <p:spPr>
          <a:xfrm rot="20239295">
            <a:off x="2123523" y="3725252"/>
            <a:ext cx="5263612" cy="369332"/>
          </a:xfrm>
          <a:prstGeom prst="rect">
            <a:avLst/>
          </a:prstGeom>
          <a:solidFill>
            <a:schemeClr val="bg1"/>
          </a:solidFill>
        </p:spPr>
        <p:txBody>
          <a:bodyPr wrap="square" lIns="91440" tIns="45720" rIns="91440" bIns="45720">
            <a:spAutoFit/>
          </a:bodyPr>
          <a:lstStyle/>
          <a:p>
            <a:pPr algn="ctr"/>
            <a:r>
              <a:rPr lang="en-US" b="1" cap="none" spc="0" dirty="0">
                <a:ln w="12700">
                  <a:solidFill>
                    <a:schemeClr val="accent3">
                      <a:lumMod val="50000"/>
                    </a:schemeClr>
                  </a:solidFill>
                  <a:prstDash val="solid"/>
                </a:ln>
                <a:solidFill>
                  <a:schemeClr val="accent3">
                    <a:lumMod val="50000"/>
                  </a:schemeClr>
                </a:solidFill>
                <a:effectLst>
                  <a:innerShdw>
                    <a:schemeClr val="accent3">
                      <a:lumMod val="50000"/>
                    </a:schemeClr>
                  </a:innerShdw>
                </a:effectLst>
              </a:rPr>
              <a:t>40 Attendees across 10 providers and ICBs</a:t>
            </a:r>
          </a:p>
        </p:txBody>
      </p:sp>
    </p:spTree>
    <p:extLst>
      <p:ext uri="{BB962C8B-B14F-4D97-AF65-F5344CB8AC3E}">
        <p14:creationId xmlns:p14="http://schemas.microsoft.com/office/powerpoint/2010/main" val="188655975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31BC5-9DDA-46B8-BADD-94281936C4E5}"/>
              </a:ext>
            </a:extLst>
          </p:cNvPr>
          <p:cNvSpPr>
            <a:spLocks noGrp="1"/>
          </p:cNvSpPr>
          <p:nvPr>
            <p:ph type="title"/>
          </p:nvPr>
        </p:nvSpPr>
        <p:spPr/>
        <p:txBody>
          <a:bodyPr/>
          <a:lstStyle/>
          <a:p>
            <a:r>
              <a:rPr lang="en-GB" dirty="0"/>
              <a:t>Where do you </a:t>
            </a:r>
            <a:r>
              <a:rPr lang="en-GB"/>
              <a:t>start continued</a:t>
            </a:r>
            <a:endParaRPr lang="en-GB" dirty="0"/>
          </a:p>
        </p:txBody>
      </p:sp>
      <p:sp>
        <p:nvSpPr>
          <p:cNvPr id="3" name="Content Placeholder 2">
            <a:extLst>
              <a:ext uri="{FF2B5EF4-FFF2-40B4-BE49-F238E27FC236}">
                <a16:creationId xmlns:a16="http://schemas.microsoft.com/office/drawing/2014/main" id="{EE505108-ED1A-41CB-887B-70C0F42408BE}"/>
              </a:ext>
            </a:extLst>
          </p:cNvPr>
          <p:cNvSpPr>
            <a:spLocks noGrp="1"/>
          </p:cNvSpPr>
          <p:nvPr>
            <p:ph sz="quarter" idx="1"/>
          </p:nvPr>
        </p:nvSpPr>
        <p:spPr/>
        <p:txBody>
          <a:bodyPr>
            <a:normAutofit fontScale="92500" lnSpcReduction="20000"/>
          </a:bodyPr>
          <a:lstStyle/>
          <a:p>
            <a:pPr lvl="0" fontAlgn="base">
              <a:buClr>
                <a:srgbClr val="D16349"/>
              </a:buClr>
              <a:buNone/>
            </a:pPr>
            <a:r>
              <a:rPr lang="en-US" sz="1700" dirty="0">
                <a:solidFill>
                  <a:prstClr val="black"/>
                </a:solidFill>
              </a:rPr>
              <a:t>Think about your home where can improvements or developments be made, audit against the Quality Statements  ​</a:t>
            </a:r>
          </a:p>
          <a:p>
            <a:pPr lvl="0" fontAlgn="base">
              <a:buClr>
                <a:srgbClr val="D16349"/>
              </a:buClr>
              <a:buNone/>
            </a:pPr>
            <a:r>
              <a:rPr lang="en-US" sz="1700" dirty="0">
                <a:solidFill>
                  <a:prstClr val="black"/>
                </a:solidFill>
              </a:rPr>
              <a:t>Your staff need to drive the change.  Involving residents and relatives.​</a:t>
            </a:r>
          </a:p>
          <a:p>
            <a:pPr lvl="0" fontAlgn="base">
              <a:buClr>
                <a:srgbClr val="D16349"/>
              </a:buClr>
              <a:buNone/>
            </a:pPr>
            <a:endParaRPr lang="en-US" sz="1700" dirty="0">
              <a:solidFill>
                <a:prstClr val="black"/>
              </a:solidFill>
            </a:endParaRPr>
          </a:p>
          <a:p>
            <a:pPr lvl="0" fontAlgn="base">
              <a:buClr>
                <a:srgbClr val="D16349"/>
              </a:buClr>
              <a:buNone/>
            </a:pPr>
            <a:r>
              <a:rPr lang="en-US" sz="1700" dirty="0">
                <a:solidFill>
                  <a:prstClr val="black"/>
                </a:solidFill>
              </a:rPr>
              <a:t>Introduce tools these can be found at </a:t>
            </a:r>
            <a:r>
              <a:rPr lang="en-GB" sz="1700" b="1" dirty="0" err="1">
                <a:solidFill>
                  <a:prstClr val="black"/>
                </a:solidFill>
              </a:rPr>
              <a:t>MiDoS</a:t>
            </a:r>
            <a:r>
              <a:rPr lang="en-GB" sz="1700" b="1" dirty="0">
                <a:solidFill>
                  <a:prstClr val="black"/>
                </a:solidFill>
              </a:rPr>
              <a:t> For Care : www.midosweb.co.uk</a:t>
            </a:r>
          </a:p>
          <a:p>
            <a:pPr lvl="0" fontAlgn="base">
              <a:buClr>
                <a:srgbClr val="D16349"/>
              </a:buClr>
            </a:pPr>
            <a:r>
              <a:rPr lang="en-US" sz="1700" dirty="0">
                <a:solidFill>
                  <a:prstClr val="black"/>
                </a:solidFill>
              </a:rPr>
              <a:t>Stop and Watch​</a:t>
            </a:r>
          </a:p>
          <a:p>
            <a:pPr lvl="0" fontAlgn="base">
              <a:buClr>
                <a:srgbClr val="D16349"/>
              </a:buClr>
            </a:pPr>
            <a:r>
              <a:rPr lang="en-US" sz="1700" dirty="0">
                <a:solidFill>
                  <a:prstClr val="black"/>
                </a:solidFill>
              </a:rPr>
              <a:t>Red bag scheme​</a:t>
            </a:r>
          </a:p>
          <a:p>
            <a:pPr lvl="0" fontAlgn="base">
              <a:buClr>
                <a:srgbClr val="D16349"/>
              </a:buClr>
            </a:pPr>
            <a:r>
              <a:rPr lang="en-US" sz="1700" dirty="0">
                <a:solidFill>
                  <a:prstClr val="black"/>
                </a:solidFill>
              </a:rPr>
              <a:t>Falls Assessment​</a:t>
            </a:r>
          </a:p>
          <a:p>
            <a:pPr lvl="0" fontAlgn="base">
              <a:buClr>
                <a:srgbClr val="D16349"/>
              </a:buClr>
            </a:pPr>
            <a:r>
              <a:rPr lang="en-US" sz="1700" dirty="0">
                <a:solidFill>
                  <a:prstClr val="black"/>
                </a:solidFill>
              </a:rPr>
              <a:t>NEWS 2​</a:t>
            </a:r>
          </a:p>
          <a:p>
            <a:pPr lvl="0" fontAlgn="base">
              <a:buClr>
                <a:srgbClr val="D16349"/>
              </a:buClr>
            </a:pPr>
            <a:r>
              <a:rPr lang="en-US" sz="1700" dirty="0">
                <a:solidFill>
                  <a:prstClr val="black"/>
                </a:solidFill>
              </a:rPr>
              <a:t>ASSKING​</a:t>
            </a:r>
          </a:p>
          <a:p>
            <a:pPr lvl="0" fontAlgn="base">
              <a:buClr>
                <a:srgbClr val="D16349"/>
              </a:buClr>
            </a:pPr>
            <a:r>
              <a:rPr lang="en-US" sz="1700" dirty="0">
                <a:solidFill>
                  <a:prstClr val="black"/>
                </a:solidFill>
              </a:rPr>
              <a:t>Bowel Assessment forms​</a:t>
            </a:r>
          </a:p>
          <a:p>
            <a:pPr lvl="0" fontAlgn="base">
              <a:buClr>
                <a:srgbClr val="D16349"/>
              </a:buClr>
            </a:pPr>
            <a:r>
              <a:rPr lang="en-US" sz="1700" dirty="0">
                <a:solidFill>
                  <a:prstClr val="black"/>
                </a:solidFill>
              </a:rPr>
              <a:t>SBARD</a:t>
            </a:r>
          </a:p>
          <a:p>
            <a:pPr lvl="0" fontAlgn="base">
              <a:buClr>
                <a:srgbClr val="D16349"/>
              </a:buClr>
            </a:pPr>
            <a:r>
              <a:rPr lang="en-US" sz="1700" dirty="0">
                <a:solidFill>
                  <a:prstClr val="black"/>
                </a:solidFill>
              </a:rPr>
              <a:t>Delirium Wheel</a:t>
            </a:r>
          </a:p>
          <a:p>
            <a:pPr lvl="0" fontAlgn="base">
              <a:buClr>
                <a:srgbClr val="D16349"/>
              </a:buClr>
            </a:pPr>
            <a:r>
              <a:rPr lang="en-US" sz="1700" dirty="0">
                <a:solidFill>
                  <a:prstClr val="black"/>
                </a:solidFill>
              </a:rPr>
              <a:t>When to call the CRIS Team, GP or Ambulance.​</a:t>
            </a:r>
          </a:p>
          <a:p>
            <a:pPr lvl="0" fontAlgn="base">
              <a:buClr>
                <a:srgbClr val="D16349"/>
              </a:buClr>
            </a:pPr>
            <a:r>
              <a:rPr lang="en-US" sz="1700" dirty="0">
                <a:solidFill>
                  <a:prstClr val="black"/>
                </a:solidFill>
              </a:rPr>
              <a:t>Deteriorating resident training​</a:t>
            </a:r>
          </a:p>
          <a:p>
            <a:pPr lvl="0" fontAlgn="base">
              <a:buClr>
                <a:srgbClr val="D16349"/>
              </a:buClr>
            </a:pPr>
            <a:r>
              <a:rPr lang="en-US" sz="1700" dirty="0">
                <a:solidFill>
                  <a:prstClr val="black"/>
                </a:solidFill>
              </a:rPr>
              <a:t>Understanding RESPECT forms EOL pathways</a:t>
            </a:r>
            <a:endParaRPr lang="en-GB" dirty="0"/>
          </a:p>
        </p:txBody>
      </p:sp>
    </p:spTree>
    <p:extLst>
      <p:ext uri="{BB962C8B-B14F-4D97-AF65-F5344CB8AC3E}">
        <p14:creationId xmlns:p14="http://schemas.microsoft.com/office/powerpoint/2010/main" val="428440986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PDSA</a:t>
            </a:r>
          </a:p>
        </p:txBody>
      </p:sp>
      <p:pic>
        <p:nvPicPr>
          <p:cNvPr id="1026" name="Picture 2"/>
          <p:cNvPicPr>
            <a:picLocks noGrp="1" noChangeAspect="1" noChangeArrowheads="1"/>
          </p:cNvPicPr>
          <p:nvPr>
            <p:ph sz="quarter" idx="1"/>
          </p:nvPr>
        </p:nvPicPr>
        <p:blipFill>
          <a:blip r:embed="rId2" cstate="print"/>
          <a:srcRect l="36942" t="17474" r="38264" b="14303"/>
          <a:stretch>
            <a:fillRect/>
          </a:stretch>
        </p:blipFill>
        <p:spPr bwMode="auto">
          <a:xfrm>
            <a:off x="1775520" y="1556793"/>
            <a:ext cx="2952328" cy="4567365"/>
          </a:xfrm>
          <a:prstGeom prst="rect">
            <a:avLst/>
          </a:prstGeom>
          <a:noFill/>
          <a:ln w="9525">
            <a:noFill/>
            <a:miter lim="800000"/>
            <a:headEnd/>
            <a:tailEnd/>
          </a:ln>
        </p:spPr>
      </p:pic>
      <p:sp>
        <p:nvSpPr>
          <p:cNvPr id="4" name="TextBox 3"/>
          <p:cNvSpPr txBox="1"/>
          <p:nvPr/>
        </p:nvSpPr>
        <p:spPr>
          <a:xfrm>
            <a:off x="5447928" y="1484784"/>
            <a:ext cx="4680520" cy="2862322"/>
          </a:xfrm>
          <a:prstGeom prst="rect">
            <a:avLst/>
          </a:prstGeom>
          <a:noFill/>
        </p:spPr>
        <p:txBody>
          <a:bodyPr wrap="square" rtlCol="0">
            <a:spAutoFit/>
          </a:bodyPr>
          <a:lstStyle/>
          <a:p>
            <a:r>
              <a:rPr lang="en-GB" dirty="0"/>
              <a:t>As a home we wanted to ensure that the improvements we implemented were integrated and embedded properly. </a:t>
            </a:r>
          </a:p>
          <a:p>
            <a:endParaRPr lang="en-GB" dirty="0"/>
          </a:p>
          <a:p>
            <a:r>
              <a:rPr lang="en-GB" dirty="0"/>
              <a:t>We incorporated the Plan, Do, Study, Act cycle  model of improvement to ensure that the changes we were implementing were going to be conducive. The model allowed us to amend initiatives before it was rolled out completely across the home. </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Champions.</a:t>
            </a:r>
          </a:p>
        </p:txBody>
      </p:sp>
      <p:sp>
        <p:nvSpPr>
          <p:cNvPr id="3" name="Content Placeholder 2"/>
          <p:cNvSpPr>
            <a:spLocks noGrp="1"/>
          </p:cNvSpPr>
          <p:nvPr>
            <p:ph sz="quarter" idx="1"/>
          </p:nvPr>
        </p:nvSpPr>
        <p:spPr>
          <a:xfrm>
            <a:off x="1048512" y="1920875"/>
            <a:ext cx="4885944" cy="1617853"/>
          </a:xfrm>
        </p:spPr>
        <p:txBody>
          <a:bodyPr/>
          <a:lstStyle/>
          <a:p>
            <a:pPr marL="0" indent="0">
              <a:buNone/>
            </a:pPr>
            <a:r>
              <a:rPr lang="en-US" dirty="0"/>
              <a:t>Up skill your champions and hold champion meetings for them to monitor and drive change.​</a:t>
            </a:r>
          </a:p>
          <a:p>
            <a:pPr>
              <a:buNone/>
            </a:pPr>
            <a:endParaRPr lang="en-US" dirty="0"/>
          </a:p>
          <a:p>
            <a:pPr>
              <a:buNone/>
            </a:pPr>
            <a:endParaRPr lang="en-GB" dirty="0"/>
          </a:p>
        </p:txBody>
      </p:sp>
      <p:pic>
        <p:nvPicPr>
          <p:cNvPr id="4" name="Content Placeholder 3">
            <a:extLst>
              <a:ext uri="{FF2B5EF4-FFF2-40B4-BE49-F238E27FC236}">
                <a16:creationId xmlns:a16="http://schemas.microsoft.com/office/drawing/2014/main" id="{D24250A1-B6EB-43B9-9370-8D04113A7B35}"/>
              </a:ext>
            </a:extLst>
          </p:cNvPr>
          <p:cNvPicPr>
            <a:picLocks noChangeAspect="1"/>
          </p:cNvPicPr>
          <p:nvPr/>
        </p:nvPicPr>
        <p:blipFill>
          <a:blip r:embed="rId2" cstate="print"/>
          <a:stretch>
            <a:fillRect/>
          </a:stretch>
        </p:blipFill>
        <p:spPr>
          <a:xfrm>
            <a:off x="5807969" y="1484785"/>
            <a:ext cx="4622273" cy="4778661"/>
          </a:xfrm>
          <a:prstGeom prst="rect">
            <a:avLst/>
          </a:prstGeom>
        </p:spPr>
      </p:pic>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Topic Boards.</a:t>
            </a:r>
          </a:p>
        </p:txBody>
      </p:sp>
      <p:sp>
        <p:nvSpPr>
          <p:cNvPr id="3" name="Content Placeholder 2"/>
          <p:cNvSpPr>
            <a:spLocks noGrp="1"/>
          </p:cNvSpPr>
          <p:nvPr>
            <p:ph sz="quarter" idx="1"/>
          </p:nvPr>
        </p:nvSpPr>
        <p:spPr>
          <a:xfrm>
            <a:off x="1033664" y="1533279"/>
            <a:ext cx="5062336" cy="4572000"/>
          </a:xfrm>
        </p:spPr>
        <p:txBody>
          <a:bodyPr>
            <a:normAutofit/>
          </a:bodyPr>
          <a:lstStyle/>
          <a:p>
            <a:pPr marL="0" indent="0">
              <a:buNone/>
            </a:pPr>
            <a:r>
              <a:rPr lang="en-US" dirty="0"/>
              <a:t>Implement topic boards with key themes which are changed monthly. </a:t>
            </a:r>
          </a:p>
          <a:p>
            <a:pPr marL="0" indent="0">
              <a:buNone/>
            </a:pPr>
            <a:r>
              <a:rPr lang="en-US" dirty="0"/>
              <a:t>You can also use National NHS Campaign days and work along side your staff to highlight these themes and events. </a:t>
            </a:r>
          </a:p>
          <a:p>
            <a:pPr marL="0" indent="0">
              <a:buNone/>
            </a:pPr>
            <a:r>
              <a:rPr lang="en-US" dirty="0"/>
              <a:t>We worked alongside our activities coordinator where activities / staff engagement sessions were implemented.</a:t>
            </a:r>
          </a:p>
          <a:p>
            <a:pPr>
              <a:buNone/>
            </a:pPr>
            <a:endParaRPr lang="en-US" dirty="0"/>
          </a:p>
          <a:p>
            <a:pPr>
              <a:buNone/>
            </a:pPr>
            <a:endParaRPr lang="en-GB" dirty="0"/>
          </a:p>
        </p:txBody>
      </p:sp>
      <p:pic>
        <p:nvPicPr>
          <p:cNvPr id="4" name="Content Placeholder 3">
            <a:extLst>
              <a:ext uri="{FF2B5EF4-FFF2-40B4-BE49-F238E27FC236}">
                <a16:creationId xmlns:a16="http://schemas.microsoft.com/office/drawing/2014/main" id="{CB94253C-CB4D-46FB-B13E-3C129F18FEA0}"/>
              </a:ext>
            </a:extLst>
          </p:cNvPr>
          <p:cNvPicPr>
            <a:picLocks noChangeAspect="1"/>
          </p:cNvPicPr>
          <p:nvPr/>
        </p:nvPicPr>
        <p:blipFill>
          <a:blip r:embed="rId2" cstate="print"/>
          <a:stretch>
            <a:fillRect/>
          </a:stretch>
        </p:blipFill>
        <p:spPr>
          <a:xfrm>
            <a:off x="6960096" y="1484784"/>
            <a:ext cx="3383280" cy="4511038"/>
          </a:xfrm>
          <a:prstGeom prst="rect">
            <a:avLst/>
          </a:prstGeom>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Flash Cards.</a:t>
            </a:r>
          </a:p>
        </p:txBody>
      </p:sp>
      <p:sp>
        <p:nvSpPr>
          <p:cNvPr id="3" name="Content Placeholder 2"/>
          <p:cNvSpPr>
            <a:spLocks noGrp="1"/>
          </p:cNvSpPr>
          <p:nvPr>
            <p:ph sz="quarter" idx="1"/>
          </p:nvPr>
        </p:nvSpPr>
        <p:spPr>
          <a:xfrm>
            <a:off x="774192" y="1640920"/>
            <a:ext cx="10515600" cy="4351338"/>
          </a:xfrm>
        </p:spPr>
        <p:txBody>
          <a:bodyPr/>
          <a:lstStyle/>
          <a:p>
            <a:pPr>
              <a:buNone/>
            </a:pPr>
            <a:r>
              <a:rPr lang="en-GB" dirty="0"/>
              <a:t>Easily accessible snippets of information, on hand for staff to refer to if needed. Our flash cards include:</a:t>
            </a:r>
          </a:p>
          <a:p>
            <a:pPr>
              <a:buNone/>
            </a:pPr>
            <a:endParaRPr lang="en-GB" dirty="0"/>
          </a:p>
          <a:p>
            <a:pPr>
              <a:buNone/>
            </a:pPr>
            <a:endParaRPr lang="en-GB" dirty="0"/>
          </a:p>
        </p:txBody>
      </p:sp>
      <p:pic>
        <p:nvPicPr>
          <p:cNvPr id="4" name="Content Placeholder 3">
            <a:extLst>
              <a:ext uri="{FF2B5EF4-FFF2-40B4-BE49-F238E27FC236}">
                <a16:creationId xmlns:a16="http://schemas.microsoft.com/office/drawing/2014/main" id="{061FDC83-79F2-4450-84E1-0C1D46B70673}"/>
              </a:ext>
            </a:extLst>
          </p:cNvPr>
          <p:cNvPicPr>
            <a:picLocks noChangeAspect="1"/>
          </p:cNvPicPr>
          <p:nvPr/>
        </p:nvPicPr>
        <p:blipFill>
          <a:blip r:embed="rId2" cstate="print"/>
          <a:stretch>
            <a:fillRect/>
          </a:stretch>
        </p:blipFill>
        <p:spPr>
          <a:xfrm>
            <a:off x="7306639" y="2782203"/>
            <a:ext cx="3472173" cy="2604131"/>
          </a:xfrm>
          <a:prstGeom prst="rect">
            <a:avLst/>
          </a:prstGeom>
        </p:spPr>
      </p:pic>
      <p:sp>
        <p:nvSpPr>
          <p:cNvPr id="5" name="TextBox 4"/>
          <p:cNvSpPr txBox="1"/>
          <p:nvPr/>
        </p:nvSpPr>
        <p:spPr>
          <a:xfrm>
            <a:off x="920985" y="2514609"/>
            <a:ext cx="2160240" cy="3139321"/>
          </a:xfrm>
          <a:prstGeom prst="rect">
            <a:avLst/>
          </a:prstGeom>
          <a:noFill/>
        </p:spPr>
        <p:txBody>
          <a:bodyPr wrap="square" rtlCol="0">
            <a:spAutoFit/>
          </a:bodyPr>
          <a:lstStyle/>
          <a:p>
            <a:pPr marL="285750" indent="-285750">
              <a:buFont typeface="Arial" panose="020B0604020202020204" pitchFamily="34" charset="0"/>
              <a:buChar char="•"/>
            </a:pPr>
            <a:r>
              <a:rPr lang="en-GB" dirty="0"/>
              <a:t>Our aims and objectives,</a:t>
            </a:r>
          </a:p>
          <a:p>
            <a:pPr marL="285750" indent="-285750">
              <a:buFont typeface="Arial" panose="020B0604020202020204" pitchFamily="34" charset="0"/>
              <a:buChar char="•"/>
            </a:pPr>
            <a:r>
              <a:rPr lang="en-GB" dirty="0"/>
              <a:t>Our mission statement,</a:t>
            </a:r>
          </a:p>
          <a:p>
            <a:pPr marL="285750" indent="-285750">
              <a:buFont typeface="Arial" panose="020B0604020202020204" pitchFamily="34" charset="0"/>
              <a:buChar char="•"/>
            </a:pPr>
            <a:r>
              <a:rPr lang="en-GB" dirty="0"/>
              <a:t>STOP AND WATCH,</a:t>
            </a:r>
          </a:p>
          <a:p>
            <a:pPr marL="285750" indent="-285750">
              <a:buFont typeface="Arial" panose="020B0604020202020204" pitchFamily="34" charset="0"/>
              <a:buChar char="•"/>
            </a:pPr>
            <a:r>
              <a:rPr lang="en-GB" dirty="0"/>
              <a:t>Diet &amp; Fluids,</a:t>
            </a:r>
          </a:p>
          <a:p>
            <a:pPr marL="285750" indent="-285750">
              <a:buFont typeface="Arial" panose="020B0604020202020204" pitchFamily="34" charset="0"/>
              <a:buChar char="•"/>
            </a:pPr>
            <a:r>
              <a:rPr lang="en-GB" dirty="0"/>
              <a:t>Safeguarding,</a:t>
            </a:r>
          </a:p>
          <a:p>
            <a:pPr marL="285750" indent="-285750">
              <a:buFont typeface="Arial" panose="020B0604020202020204" pitchFamily="34" charset="0"/>
              <a:buChar char="•"/>
            </a:pPr>
            <a:r>
              <a:rPr lang="en-GB" dirty="0"/>
              <a:t>Mental Capacity Act,</a:t>
            </a:r>
          </a:p>
          <a:p>
            <a:pPr marL="285750" indent="-285750">
              <a:buFont typeface="Arial" panose="020B0604020202020204" pitchFamily="34" charset="0"/>
              <a:buChar char="•"/>
            </a:pPr>
            <a:r>
              <a:rPr lang="en-GB" dirty="0"/>
              <a:t>ASSKING,</a:t>
            </a:r>
          </a:p>
        </p:txBody>
      </p:sp>
      <p:sp>
        <p:nvSpPr>
          <p:cNvPr id="6" name="TextBox 5"/>
          <p:cNvSpPr txBox="1"/>
          <p:nvPr/>
        </p:nvSpPr>
        <p:spPr>
          <a:xfrm>
            <a:off x="3228018" y="2415169"/>
            <a:ext cx="2304256" cy="3693319"/>
          </a:xfrm>
          <a:prstGeom prst="rect">
            <a:avLst/>
          </a:prstGeom>
          <a:noFill/>
        </p:spPr>
        <p:txBody>
          <a:bodyPr wrap="square" rtlCol="0">
            <a:spAutoFit/>
          </a:bodyPr>
          <a:lstStyle/>
          <a:p>
            <a:pPr marL="285750" indent="-285750">
              <a:buFont typeface="Arial" panose="020B0604020202020204" pitchFamily="34" charset="0"/>
              <a:buChar char="•"/>
            </a:pPr>
            <a:r>
              <a:rPr lang="en-GB" dirty="0"/>
              <a:t>Equality and Diversity,</a:t>
            </a:r>
          </a:p>
          <a:p>
            <a:pPr marL="285750" indent="-285750">
              <a:buFont typeface="Arial" panose="020B0604020202020204" pitchFamily="34" charset="0"/>
              <a:buChar char="•"/>
            </a:pPr>
            <a:r>
              <a:rPr lang="en-GB" dirty="0"/>
              <a:t>The Dignity Do’s,</a:t>
            </a:r>
          </a:p>
          <a:p>
            <a:pPr marL="285750" indent="-285750">
              <a:buFont typeface="Arial" panose="020B0604020202020204" pitchFamily="34" charset="0"/>
              <a:buChar char="•"/>
            </a:pPr>
            <a:r>
              <a:rPr lang="en-GB" dirty="0"/>
              <a:t>The Humans Right Act,</a:t>
            </a:r>
          </a:p>
          <a:p>
            <a:pPr marL="285750" indent="-285750">
              <a:buFont typeface="Arial" panose="020B0604020202020204" pitchFamily="34" charset="0"/>
              <a:buChar char="•"/>
            </a:pPr>
            <a:r>
              <a:rPr lang="en-GB" dirty="0"/>
              <a:t>Healthy Plate,</a:t>
            </a:r>
          </a:p>
          <a:p>
            <a:pPr marL="285750" indent="-285750">
              <a:buFont typeface="Arial" panose="020B0604020202020204" pitchFamily="34" charset="0"/>
              <a:buChar char="•"/>
            </a:pPr>
            <a:r>
              <a:rPr lang="en-GB" dirty="0"/>
              <a:t>Protected Characteristics,</a:t>
            </a:r>
          </a:p>
          <a:p>
            <a:pPr marL="285750" indent="-285750">
              <a:buFont typeface="Arial" panose="020B0604020202020204" pitchFamily="34" charset="0"/>
              <a:buChar char="•"/>
            </a:pPr>
            <a:r>
              <a:rPr lang="en-GB" dirty="0"/>
              <a:t>Accessible Communication Standard and</a:t>
            </a:r>
          </a:p>
          <a:p>
            <a:pPr marL="285750" indent="-285750">
              <a:buFont typeface="Arial" panose="020B0604020202020204" pitchFamily="34" charset="0"/>
              <a:buChar char="•"/>
            </a:pPr>
            <a:r>
              <a:rPr lang="en-GB" dirty="0"/>
              <a:t>Choice .</a:t>
            </a:r>
          </a:p>
          <a:p>
            <a:pPr>
              <a:buFont typeface="Arial" pitchFamily="34" charset="0"/>
              <a:buChar char="•"/>
            </a:pPr>
            <a:endParaRPr lang="en-GB"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STOPANDWATCH</a:t>
            </a:r>
          </a:p>
        </p:txBody>
      </p:sp>
      <p:sp>
        <p:nvSpPr>
          <p:cNvPr id="3" name="Content Placeholder 2"/>
          <p:cNvSpPr>
            <a:spLocks noGrp="1"/>
          </p:cNvSpPr>
          <p:nvPr>
            <p:ph sz="quarter" idx="1"/>
          </p:nvPr>
        </p:nvSpPr>
        <p:spPr/>
        <p:txBody>
          <a:bodyPr>
            <a:normAutofit lnSpcReduction="10000"/>
          </a:bodyPr>
          <a:lstStyle/>
          <a:p>
            <a:pPr marL="0" indent="0">
              <a:buNone/>
            </a:pPr>
            <a:r>
              <a:rPr lang="en-US" dirty="0"/>
              <a:t>We implemented a new paper handover sheet which all staff signed to acknowledge that they had received the handover. We added the STOP AND WATCH to our handover allowing staff to document and raise soft signs of deterioration. We then changed it to using the soft tile on PCS when we changed from paper to IT recording.</a:t>
            </a:r>
          </a:p>
          <a:p>
            <a:pPr marL="0" indent="0">
              <a:buNone/>
            </a:pPr>
            <a:r>
              <a:rPr lang="en-US" dirty="0"/>
              <a:t>Nursing staff would act on the soft signs of deterioration. </a:t>
            </a:r>
          </a:p>
          <a:p>
            <a:pPr marL="0" indent="0">
              <a:buNone/>
            </a:pPr>
            <a:r>
              <a:rPr lang="en-US" dirty="0"/>
              <a:t>This was then reviewed by the home manger as part of the manager follow up ensuring clinical oversight over the home. </a:t>
            </a:r>
            <a:r>
              <a:rPr lang="en-GB" dirty="0"/>
              <a:t>The Home Manager would review any STOP AND WATCH information and ensure all concerns had been </a:t>
            </a:r>
            <a:r>
              <a:rPr lang="en-GB" dirty="0" err="1"/>
              <a:t>actioned</a:t>
            </a:r>
            <a:r>
              <a:rPr lang="en-GB" dirty="0"/>
              <a:t> appropriately.</a:t>
            </a:r>
            <a:endParaRPr lang="en-US"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Leaflets.</a:t>
            </a:r>
          </a:p>
        </p:txBody>
      </p:sp>
      <p:sp>
        <p:nvSpPr>
          <p:cNvPr id="3" name="Content Placeholder 2"/>
          <p:cNvSpPr>
            <a:spLocks noGrp="1"/>
          </p:cNvSpPr>
          <p:nvPr>
            <p:ph sz="quarter" idx="1"/>
          </p:nvPr>
        </p:nvSpPr>
        <p:spPr>
          <a:xfrm>
            <a:off x="838200" y="1690688"/>
            <a:ext cx="3982216" cy="4572000"/>
          </a:xfrm>
        </p:spPr>
        <p:txBody>
          <a:bodyPr/>
          <a:lstStyle/>
          <a:p>
            <a:pPr marL="0" indent="0">
              <a:buNone/>
            </a:pPr>
            <a:r>
              <a:rPr lang="en-US" dirty="0"/>
              <a:t>Order leaflets for your residents and relatives. Where possible obtain different formats to ensure accessible communication for all. </a:t>
            </a:r>
          </a:p>
          <a:p>
            <a:pPr marL="0" indent="0">
              <a:buNone/>
            </a:pPr>
            <a:endParaRPr lang="en-US" dirty="0"/>
          </a:p>
          <a:p>
            <a:pPr marL="0" indent="0">
              <a:buNone/>
            </a:pPr>
            <a:endParaRPr lang="en-GB" dirty="0"/>
          </a:p>
        </p:txBody>
      </p:sp>
      <p:pic>
        <p:nvPicPr>
          <p:cNvPr id="4" name="Content Placeholder 3">
            <a:extLst>
              <a:ext uri="{FF2B5EF4-FFF2-40B4-BE49-F238E27FC236}">
                <a16:creationId xmlns:a16="http://schemas.microsoft.com/office/drawing/2014/main" id="{338E0231-8058-4BF1-8642-4F4FDA15D6E3}"/>
              </a:ext>
            </a:extLst>
          </p:cNvPr>
          <p:cNvPicPr>
            <a:picLocks noChangeAspect="1"/>
          </p:cNvPicPr>
          <p:nvPr/>
        </p:nvPicPr>
        <p:blipFill rotWithShape="1">
          <a:blip r:embed="rId2" cstate="print"/>
          <a:srcRect t="9317" r="1" b="27870"/>
          <a:stretch/>
        </p:blipFill>
        <p:spPr>
          <a:xfrm>
            <a:off x="5951984" y="2060849"/>
            <a:ext cx="4320480" cy="3618505"/>
          </a:xfrm>
          <a:prstGeom prst="rect">
            <a:avLst/>
          </a:prstGeom>
        </p:spPr>
      </p:pic>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Safety Huddle</a:t>
            </a:r>
          </a:p>
        </p:txBody>
      </p:sp>
      <p:sp>
        <p:nvSpPr>
          <p:cNvPr id="3" name="Content Placeholder 2"/>
          <p:cNvSpPr>
            <a:spLocks noGrp="1"/>
          </p:cNvSpPr>
          <p:nvPr>
            <p:ph sz="quarter" idx="1"/>
          </p:nvPr>
        </p:nvSpPr>
        <p:spPr/>
        <p:txBody>
          <a:bodyPr>
            <a:normAutofit/>
          </a:bodyPr>
          <a:lstStyle/>
          <a:p>
            <a:pPr marL="0" indent="0">
              <a:buNone/>
            </a:pPr>
            <a:r>
              <a:rPr lang="en-GB" dirty="0"/>
              <a:t>On a daily basis there is a Safety huddle which the nursing staff and care staff participate in, part of this tool is that staff are able to discuss and highlight any concerns regarding diet and fluid intake, behaviours or any other concerns, allowing the nursing staff to review and monitor any concerns. This is recorded in a huddle book.</a:t>
            </a:r>
          </a:p>
          <a:p>
            <a:pPr marL="0" indent="0">
              <a:buNone/>
            </a:pPr>
            <a:endParaRPr lang="en-GB" dirty="0"/>
          </a:p>
          <a:p>
            <a:pPr marL="0" indent="0">
              <a:buNone/>
            </a:pPr>
            <a:r>
              <a:rPr lang="en-GB" dirty="0"/>
              <a:t>Contributing to a positive culture to discuss safety openly – safety became embedded across the care home</a:t>
            </a:r>
          </a:p>
          <a:p>
            <a:pPr marL="0" indent="0">
              <a:buNone/>
            </a:pPr>
            <a:endParaRPr lang="en-GB"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Safety Boards.</a:t>
            </a:r>
          </a:p>
        </p:txBody>
      </p:sp>
      <p:sp>
        <p:nvSpPr>
          <p:cNvPr id="3" name="Content Placeholder 2"/>
          <p:cNvSpPr>
            <a:spLocks noGrp="1"/>
          </p:cNvSpPr>
          <p:nvPr>
            <p:ph sz="quarter" idx="1"/>
          </p:nvPr>
        </p:nvSpPr>
        <p:spPr>
          <a:xfrm>
            <a:off x="6240016" y="1527048"/>
            <a:ext cx="4089656" cy="4572000"/>
          </a:xfrm>
        </p:spPr>
        <p:txBody>
          <a:bodyPr>
            <a:normAutofit lnSpcReduction="10000"/>
          </a:bodyPr>
          <a:lstStyle/>
          <a:p>
            <a:pPr marL="0" indent="0">
              <a:buNone/>
            </a:pPr>
            <a:r>
              <a:rPr lang="en-US" dirty="0"/>
              <a:t>Analyse your data to check its working and seek feedback.</a:t>
            </a:r>
          </a:p>
          <a:p>
            <a:pPr marL="0" indent="0">
              <a:buNone/>
            </a:pPr>
            <a:r>
              <a:rPr lang="en-US" dirty="0"/>
              <a:t>Our Safety boards are a quick glance at the data including:</a:t>
            </a:r>
          </a:p>
          <a:p>
            <a:r>
              <a:rPr lang="en-US" dirty="0"/>
              <a:t>Avoidable pressure injuries,</a:t>
            </a:r>
          </a:p>
          <a:p>
            <a:r>
              <a:rPr lang="en-US" dirty="0"/>
              <a:t>Upheld Safeguarding against the service,</a:t>
            </a:r>
          </a:p>
          <a:p>
            <a:r>
              <a:rPr lang="en-US" dirty="0"/>
              <a:t>Complaints</a:t>
            </a:r>
          </a:p>
          <a:p>
            <a:pPr>
              <a:buNone/>
            </a:pPr>
            <a:endParaRPr lang="en-GB" dirty="0"/>
          </a:p>
        </p:txBody>
      </p:sp>
      <p:pic>
        <p:nvPicPr>
          <p:cNvPr id="4" name="Picture 3">
            <a:extLst>
              <a:ext uri="{FF2B5EF4-FFF2-40B4-BE49-F238E27FC236}">
                <a16:creationId xmlns:a16="http://schemas.microsoft.com/office/drawing/2014/main" id="{E31446F1-D210-4387-86B9-9E4E887D6477}"/>
              </a:ext>
            </a:extLst>
          </p:cNvPr>
          <p:cNvPicPr>
            <a:picLocks noChangeAspect="1"/>
          </p:cNvPicPr>
          <p:nvPr/>
        </p:nvPicPr>
        <p:blipFill>
          <a:blip r:embed="rId2" cstate="print"/>
          <a:stretch>
            <a:fillRect/>
          </a:stretch>
        </p:blipFill>
        <p:spPr>
          <a:xfrm>
            <a:off x="751392" y="1819673"/>
            <a:ext cx="4464496" cy="3618403"/>
          </a:xfrm>
          <a:prstGeom prst="rect">
            <a:avLst/>
          </a:prstGeom>
        </p:spPr>
      </p:pic>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552" y="109093"/>
            <a:ext cx="10515600" cy="1325563"/>
          </a:xfrm>
        </p:spPr>
        <p:txBody>
          <a:bodyPr/>
          <a:lstStyle/>
          <a:p>
            <a:r>
              <a:rPr lang="en-GB" dirty="0"/>
              <a:t>Impact</a:t>
            </a:r>
          </a:p>
        </p:txBody>
      </p:sp>
      <p:pic>
        <p:nvPicPr>
          <p:cNvPr id="4" name="Content Placeholder 3"/>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7061" t="35897" r="16868" b="23956"/>
          <a:stretch/>
        </p:blipFill>
        <p:spPr bwMode="auto">
          <a:xfrm>
            <a:off x="1575496" y="3552952"/>
            <a:ext cx="8857336" cy="27532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7582" t="35751" r="17171" b="24542"/>
          <a:stretch/>
        </p:blipFill>
        <p:spPr bwMode="auto">
          <a:xfrm>
            <a:off x="1667684" y="1005840"/>
            <a:ext cx="8351922" cy="2547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4116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DDE31303-3F7C-857A-8A4A-389DDA1435EC}"/>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8" name="Slide Number Placeholder 7">
            <a:extLst>
              <a:ext uri="{FF2B5EF4-FFF2-40B4-BE49-F238E27FC236}">
                <a16:creationId xmlns:a16="http://schemas.microsoft.com/office/drawing/2014/main" id="{FA071C88-6952-A8AF-8366-ABF113414A38}"/>
              </a:ext>
            </a:extLst>
          </p:cNvPr>
          <p:cNvSpPr>
            <a:spLocks noGrp="1"/>
          </p:cNvSpPr>
          <p:nvPr>
            <p:ph type="sldNum" sz="quarter" idx="12"/>
          </p:nvPr>
        </p:nvSpPr>
        <p:spPr/>
        <p:txBody>
          <a:bodyPr/>
          <a:lstStyle/>
          <a:p>
            <a:fld id="{CD8E907E-315C-F745-8CA6-CE49E976B740}" type="slidenum">
              <a:rPr lang="en-US" smtClean="0"/>
              <a:pPr/>
              <a:t>12</a:t>
            </a:fld>
            <a:endParaRPr lang="en-US"/>
          </a:p>
        </p:txBody>
      </p:sp>
      <p:sp>
        <p:nvSpPr>
          <p:cNvPr id="2" name="TextBox 1">
            <a:extLst>
              <a:ext uri="{FF2B5EF4-FFF2-40B4-BE49-F238E27FC236}">
                <a16:creationId xmlns:a16="http://schemas.microsoft.com/office/drawing/2014/main" id="{0DC632C3-9DAD-227D-4F17-1E3FE43FEF04}"/>
              </a:ext>
            </a:extLst>
          </p:cNvPr>
          <p:cNvSpPr txBox="1"/>
          <p:nvPr/>
        </p:nvSpPr>
        <p:spPr>
          <a:xfrm>
            <a:off x="288757" y="120407"/>
            <a:ext cx="6376737" cy="369332"/>
          </a:xfrm>
          <a:prstGeom prst="rect">
            <a:avLst/>
          </a:prstGeom>
          <a:noFill/>
        </p:spPr>
        <p:txBody>
          <a:bodyPr wrap="square" lIns="91440" tIns="45720" rIns="91440" bIns="45720" rtlCol="0" anchor="t">
            <a:spAutoFit/>
          </a:bodyPr>
          <a:lstStyle/>
          <a:p>
            <a:r>
              <a:rPr lang="en-GB" dirty="0"/>
              <a:t> Learning Event   October 2024   </a:t>
            </a:r>
          </a:p>
        </p:txBody>
      </p:sp>
      <p:pic>
        <p:nvPicPr>
          <p:cNvPr id="4" name="Graphic 3" descr="Snail with solid fill">
            <a:extLst>
              <a:ext uri="{FF2B5EF4-FFF2-40B4-BE49-F238E27FC236}">
                <a16:creationId xmlns:a16="http://schemas.microsoft.com/office/drawing/2014/main" id="{21409DE2-AED7-F7C1-44FD-DCE3FFFE12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65494" y="-73165"/>
            <a:ext cx="914400" cy="914400"/>
          </a:xfrm>
          <a:prstGeom prst="rect">
            <a:avLst/>
          </a:prstGeom>
        </p:spPr>
      </p:pic>
      <p:graphicFrame>
        <p:nvGraphicFramePr>
          <p:cNvPr id="5" name="Table 4">
            <a:extLst>
              <a:ext uri="{FF2B5EF4-FFF2-40B4-BE49-F238E27FC236}">
                <a16:creationId xmlns:a16="http://schemas.microsoft.com/office/drawing/2014/main" id="{90A285F9-8727-1266-3F9B-D8AA72517867}"/>
              </a:ext>
            </a:extLst>
          </p:cNvPr>
          <p:cNvGraphicFramePr>
            <a:graphicFrameLocks noGrp="1"/>
          </p:cNvGraphicFramePr>
          <p:nvPr>
            <p:extLst>
              <p:ext uri="{D42A27DB-BD31-4B8C-83A1-F6EECF244321}">
                <p14:modId xmlns:p14="http://schemas.microsoft.com/office/powerpoint/2010/main" val="4040838015"/>
              </p:ext>
            </p:extLst>
          </p:nvPr>
        </p:nvGraphicFramePr>
        <p:xfrm>
          <a:off x="3477125" y="912171"/>
          <a:ext cx="8127999" cy="155448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4055690897"/>
                    </a:ext>
                  </a:extLst>
                </a:gridCol>
                <a:gridCol w="2709333">
                  <a:extLst>
                    <a:ext uri="{9D8B030D-6E8A-4147-A177-3AD203B41FA5}">
                      <a16:colId xmlns:a16="http://schemas.microsoft.com/office/drawing/2014/main" val="2800694079"/>
                    </a:ext>
                  </a:extLst>
                </a:gridCol>
                <a:gridCol w="2709333">
                  <a:extLst>
                    <a:ext uri="{9D8B030D-6E8A-4147-A177-3AD203B41FA5}">
                      <a16:colId xmlns:a16="http://schemas.microsoft.com/office/drawing/2014/main" val="858483433"/>
                    </a:ext>
                  </a:extLst>
                </a:gridCol>
              </a:tblGrid>
              <a:tr h="370840">
                <a:tc>
                  <a:txBody>
                    <a:bodyPr/>
                    <a:lstStyle/>
                    <a:p>
                      <a:r>
                        <a:rPr lang="en-GB" sz="1400" b="0" i="0" kern="1200" dirty="0">
                          <a:solidFill>
                            <a:schemeClr val="tx1"/>
                          </a:solidFill>
                          <a:effectLst/>
                          <a:latin typeface="+mn-lt"/>
                          <a:ea typeface="+mn-ea"/>
                          <a:cs typeface="+mn-cs"/>
                        </a:rPr>
                        <a:t>The National and Regional update on PSIRF</a:t>
                      </a:r>
                      <a:endParaRPr lang="en-GB"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Harm Free Care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Appreciative Enquiry  </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extLst>
                  <a:ext uri="{0D108BD9-81ED-4DB2-BD59-A6C34878D82A}">
                    <a16:rowId xmlns:a16="http://schemas.microsoft.com/office/drawing/2014/main" val="3794458869"/>
                  </a:ext>
                </a:extLst>
              </a:tr>
              <a:tr h="370840">
                <a:tc>
                  <a:txBody>
                    <a:bodyPr/>
                    <a:lstStyle/>
                    <a:p>
                      <a:r>
                        <a:rPr lang="en-GB" sz="1400" dirty="0">
                          <a:solidFill>
                            <a:schemeClr val="tx1"/>
                          </a:solidFill>
                        </a:rPr>
                        <a:t>Medical Examiner</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The Role of the Family Liaison Officer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The role of the Patients Safety Partners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extLst>
                  <a:ext uri="{0D108BD9-81ED-4DB2-BD59-A6C34878D82A}">
                    <a16:rowId xmlns:a16="http://schemas.microsoft.com/office/drawing/2014/main" val="4117982227"/>
                  </a:ext>
                </a:extLst>
              </a:tr>
              <a:tr h="370840">
                <a:tc>
                  <a:txBody>
                    <a:bodyPr/>
                    <a:lstStyle/>
                    <a:p>
                      <a:r>
                        <a:rPr lang="en-GB" sz="1400" dirty="0">
                          <a:solidFill>
                            <a:schemeClr val="tx1"/>
                          </a:solidFill>
                        </a:rPr>
                        <a:t>Patient involvement /Patient Story - Maternity Services </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tc>
                  <a:txBody>
                    <a:bodyPr/>
                    <a:lstStyle/>
                    <a:p>
                      <a:endParaRPr lang="en-GB" sz="1400" b="0" i="0" kern="1200" dirty="0">
                        <a:solidFill>
                          <a:schemeClr val="tx1"/>
                        </a:solidFill>
                        <a:effectLst/>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tc>
                  <a:txBody>
                    <a:bodyPr/>
                    <a:lstStyle/>
                    <a:p>
                      <a:endParaRPr lang="en-GB" sz="1400" b="0" i="0" kern="1200" dirty="0">
                        <a:solidFill>
                          <a:schemeClr val="tx1"/>
                        </a:solidFill>
                        <a:effectLst/>
                        <a:latin typeface="+mn-lt"/>
                        <a:ea typeface="+mn-ea"/>
                        <a:cs typeface="+mn-cs"/>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extLst>
                  <a:ext uri="{0D108BD9-81ED-4DB2-BD59-A6C34878D82A}">
                    <a16:rowId xmlns:a16="http://schemas.microsoft.com/office/drawing/2014/main" val="2081795495"/>
                  </a:ext>
                </a:extLst>
              </a:tr>
            </a:tbl>
          </a:graphicData>
        </a:graphic>
      </p:graphicFrame>
      <p:sp>
        <p:nvSpPr>
          <p:cNvPr id="6" name="TextBox 5">
            <a:extLst>
              <a:ext uri="{FF2B5EF4-FFF2-40B4-BE49-F238E27FC236}">
                <a16:creationId xmlns:a16="http://schemas.microsoft.com/office/drawing/2014/main" id="{67EDE119-A27D-D003-5C03-363945E7A4E1}"/>
              </a:ext>
            </a:extLst>
          </p:cNvPr>
          <p:cNvSpPr txBox="1"/>
          <p:nvPr/>
        </p:nvSpPr>
        <p:spPr>
          <a:xfrm>
            <a:off x="505326" y="1118937"/>
            <a:ext cx="2466474" cy="369332"/>
          </a:xfrm>
          <a:prstGeom prst="rect">
            <a:avLst/>
          </a:prstGeom>
          <a:noFill/>
        </p:spPr>
        <p:txBody>
          <a:bodyPr wrap="square" rtlCol="0">
            <a:spAutoFit/>
          </a:bodyPr>
          <a:lstStyle/>
          <a:p>
            <a:r>
              <a:rPr lang="en-GB" dirty="0"/>
              <a:t>Keynote Speakers</a:t>
            </a:r>
          </a:p>
        </p:txBody>
      </p:sp>
      <p:sp>
        <p:nvSpPr>
          <p:cNvPr id="9" name="TextBox 8">
            <a:extLst>
              <a:ext uri="{FF2B5EF4-FFF2-40B4-BE49-F238E27FC236}">
                <a16:creationId xmlns:a16="http://schemas.microsoft.com/office/drawing/2014/main" id="{3E6A296B-F176-BA7E-0292-8F16692D3043}"/>
              </a:ext>
            </a:extLst>
          </p:cNvPr>
          <p:cNvSpPr txBox="1"/>
          <p:nvPr/>
        </p:nvSpPr>
        <p:spPr>
          <a:xfrm>
            <a:off x="505326" y="3105837"/>
            <a:ext cx="2466474" cy="369332"/>
          </a:xfrm>
          <a:prstGeom prst="rect">
            <a:avLst/>
          </a:prstGeom>
          <a:noFill/>
        </p:spPr>
        <p:txBody>
          <a:bodyPr wrap="square" rtlCol="0">
            <a:spAutoFit/>
          </a:bodyPr>
          <a:lstStyle/>
          <a:p>
            <a:r>
              <a:rPr lang="en-GB" dirty="0"/>
              <a:t>Break Out Rooms</a:t>
            </a:r>
          </a:p>
        </p:txBody>
      </p:sp>
      <p:graphicFrame>
        <p:nvGraphicFramePr>
          <p:cNvPr id="10" name="Table 9">
            <a:extLst>
              <a:ext uri="{FF2B5EF4-FFF2-40B4-BE49-F238E27FC236}">
                <a16:creationId xmlns:a16="http://schemas.microsoft.com/office/drawing/2014/main" id="{821F1643-26C3-2BB2-02F0-90887452EC5C}"/>
              </a:ext>
            </a:extLst>
          </p:cNvPr>
          <p:cNvGraphicFramePr>
            <a:graphicFrameLocks noGrp="1"/>
          </p:cNvGraphicFramePr>
          <p:nvPr>
            <p:extLst>
              <p:ext uri="{D42A27DB-BD31-4B8C-83A1-F6EECF244321}">
                <p14:modId xmlns:p14="http://schemas.microsoft.com/office/powerpoint/2010/main" val="3876819175"/>
              </p:ext>
            </p:extLst>
          </p:nvPr>
        </p:nvGraphicFramePr>
        <p:xfrm>
          <a:off x="3477125" y="2982495"/>
          <a:ext cx="8127999" cy="111252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4055690897"/>
                    </a:ext>
                  </a:extLst>
                </a:gridCol>
                <a:gridCol w="2709333">
                  <a:extLst>
                    <a:ext uri="{9D8B030D-6E8A-4147-A177-3AD203B41FA5}">
                      <a16:colId xmlns:a16="http://schemas.microsoft.com/office/drawing/2014/main" val="2800694079"/>
                    </a:ext>
                  </a:extLst>
                </a:gridCol>
                <a:gridCol w="2709333">
                  <a:extLst>
                    <a:ext uri="{9D8B030D-6E8A-4147-A177-3AD203B41FA5}">
                      <a16:colId xmlns:a16="http://schemas.microsoft.com/office/drawing/2014/main" val="858483433"/>
                    </a:ext>
                  </a:extLst>
                </a:gridCol>
              </a:tblGrid>
              <a:tr h="370840">
                <a:tc>
                  <a:txBody>
                    <a:bodyPr/>
                    <a:lstStyle/>
                    <a:p>
                      <a:r>
                        <a:rPr lang="en-GB" sz="1400" b="0" dirty="0">
                          <a:solidFill>
                            <a:schemeClr val="tx1"/>
                          </a:solidFill>
                        </a:rPr>
                        <a:t>UHNM shared Learning</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NSCHT shared Learning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MPFT Shared Learning</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extLst>
                  <a:ext uri="{0D108BD9-81ED-4DB2-BD59-A6C34878D82A}">
                    <a16:rowId xmlns:a16="http://schemas.microsoft.com/office/drawing/2014/main" val="3794458869"/>
                  </a:ext>
                </a:extLst>
              </a:tr>
              <a:tr h="370840">
                <a:tc>
                  <a:txBody>
                    <a:bodyPr/>
                    <a:lstStyle/>
                    <a:p>
                      <a:r>
                        <a:rPr lang="en-GB" sz="1400" dirty="0">
                          <a:solidFill>
                            <a:schemeClr val="tx1"/>
                          </a:solidFill>
                        </a:rPr>
                        <a:t>WMAS shared learning</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endParaRPr lang="en-GB" sz="1400" b="0" i="0" kern="1200" dirty="0">
                        <a:solidFill>
                          <a:schemeClr val="tx1"/>
                        </a:solidFill>
                        <a:effectLst/>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PSIRF in care homes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extLst>
                  <a:ext uri="{0D108BD9-81ED-4DB2-BD59-A6C34878D82A}">
                    <a16:rowId xmlns:a16="http://schemas.microsoft.com/office/drawing/2014/main" val="4117982227"/>
                  </a:ext>
                </a:extLst>
              </a:tr>
              <a:tr h="370840">
                <a:tc>
                  <a:txBody>
                    <a:bodyPr/>
                    <a:lstStyle/>
                    <a:p>
                      <a:endParaRPr lang="en-GB"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tc>
                  <a:txBody>
                    <a:bodyPr/>
                    <a:lstStyle/>
                    <a:p>
                      <a:endParaRPr lang="en-GB" sz="1400" b="0" i="0" kern="1200" dirty="0">
                        <a:solidFill>
                          <a:schemeClr val="tx1"/>
                        </a:solidFill>
                        <a:effectLst/>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tc>
                  <a:txBody>
                    <a:bodyPr/>
                    <a:lstStyle/>
                    <a:p>
                      <a:endParaRPr lang="en-GB" sz="1400" b="0" i="0" kern="1200" dirty="0">
                        <a:solidFill>
                          <a:schemeClr val="tx1"/>
                        </a:solidFill>
                        <a:effectLst/>
                        <a:latin typeface="+mn-lt"/>
                        <a:ea typeface="+mn-ea"/>
                        <a:cs typeface="+mn-cs"/>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extLst>
                  <a:ext uri="{0D108BD9-81ED-4DB2-BD59-A6C34878D82A}">
                    <a16:rowId xmlns:a16="http://schemas.microsoft.com/office/drawing/2014/main" val="2081795495"/>
                  </a:ext>
                </a:extLst>
              </a:tr>
            </a:tbl>
          </a:graphicData>
        </a:graphic>
      </p:graphicFrame>
      <p:sp>
        <p:nvSpPr>
          <p:cNvPr id="11" name="TextBox 10">
            <a:extLst>
              <a:ext uri="{FF2B5EF4-FFF2-40B4-BE49-F238E27FC236}">
                <a16:creationId xmlns:a16="http://schemas.microsoft.com/office/drawing/2014/main" id="{0C30CA76-35B3-28AB-B736-5F28A62E1EA8}"/>
              </a:ext>
            </a:extLst>
          </p:cNvPr>
          <p:cNvSpPr txBox="1"/>
          <p:nvPr/>
        </p:nvSpPr>
        <p:spPr>
          <a:xfrm>
            <a:off x="505326" y="4598552"/>
            <a:ext cx="2466474" cy="369332"/>
          </a:xfrm>
          <a:prstGeom prst="rect">
            <a:avLst/>
          </a:prstGeom>
          <a:noFill/>
        </p:spPr>
        <p:txBody>
          <a:bodyPr wrap="square" rtlCol="0">
            <a:spAutoFit/>
          </a:bodyPr>
          <a:lstStyle/>
          <a:p>
            <a:r>
              <a:rPr lang="en-GB" dirty="0"/>
              <a:t>Poster Presentations</a:t>
            </a:r>
          </a:p>
        </p:txBody>
      </p:sp>
      <p:graphicFrame>
        <p:nvGraphicFramePr>
          <p:cNvPr id="12" name="Table 11">
            <a:extLst>
              <a:ext uri="{FF2B5EF4-FFF2-40B4-BE49-F238E27FC236}">
                <a16:creationId xmlns:a16="http://schemas.microsoft.com/office/drawing/2014/main" id="{604C797B-1B29-7A25-276D-2BBCBF683077}"/>
              </a:ext>
            </a:extLst>
          </p:cNvPr>
          <p:cNvGraphicFramePr>
            <a:graphicFrameLocks noGrp="1"/>
          </p:cNvGraphicFramePr>
          <p:nvPr>
            <p:extLst>
              <p:ext uri="{D42A27DB-BD31-4B8C-83A1-F6EECF244321}">
                <p14:modId xmlns:p14="http://schemas.microsoft.com/office/powerpoint/2010/main" val="1109407214"/>
              </p:ext>
            </p:extLst>
          </p:nvPr>
        </p:nvGraphicFramePr>
        <p:xfrm>
          <a:off x="3477124" y="4623151"/>
          <a:ext cx="8127999" cy="163068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4055690897"/>
                    </a:ext>
                  </a:extLst>
                </a:gridCol>
                <a:gridCol w="2709333">
                  <a:extLst>
                    <a:ext uri="{9D8B030D-6E8A-4147-A177-3AD203B41FA5}">
                      <a16:colId xmlns:a16="http://schemas.microsoft.com/office/drawing/2014/main" val="2800694079"/>
                    </a:ext>
                  </a:extLst>
                </a:gridCol>
                <a:gridCol w="2709333">
                  <a:extLst>
                    <a:ext uri="{9D8B030D-6E8A-4147-A177-3AD203B41FA5}">
                      <a16:colId xmlns:a16="http://schemas.microsoft.com/office/drawing/2014/main" val="858483433"/>
                    </a:ext>
                  </a:extLst>
                </a:gridCol>
              </a:tblGrid>
              <a:tr h="370840">
                <a:tc>
                  <a:txBody>
                    <a:bodyPr/>
                    <a:lstStyle/>
                    <a:p>
                      <a:r>
                        <a:rPr lang="en-GB" sz="1400" b="0" dirty="0">
                          <a:solidFill>
                            <a:schemeClr val="tx1"/>
                          </a:solidFill>
                        </a:rPr>
                        <a:t>LeDeR Learning</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Safeguarding CDOP</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Staffordshire University</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extLst>
                  <a:ext uri="{0D108BD9-81ED-4DB2-BD59-A6C34878D82A}">
                    <a16:rowId xmlns:a16="http://schemas.microsoft.com/office/drawing/2014/main" val="3794458869"/>
                  </a:ext>
                </a:extLst>
              </a:tr>
              <a:tr h="370840">
                <a:tc>
                  <a:txBody>
                    <a:bodyPr/>
                    <a:lstStyle/>
                    <a:p>
                      <a:r>
                        <a:rPr lang="en-GB" sz="1400" dirty="0">
                          <a:solidFill>
                            <a:schemeClr val="tx1"/>
                          </a:solidFill>
                        </a:rPr>
                        <a:t>Mortality Learning</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Primary Care Services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Police Right Care Right Person</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extLst>
                  <a:ext uri="{0D108BD9-81ED-4DB2-BD59-A6C34878D82A}">
                    <a16:rowId xmlns:a16="http://schemas.microsoft.com/office/drawing/2014/main" val="4117982227"/>
                  </a:ext>
                </a:extLst>
              </a:tr>
              <a:tr h="370840">
                <a:tc>
                  <a:txBody>
                    <a:bodyPr/>
                    <a:lstStyle/>
                    <a:p>
                      <a:r>
                        <a:rPr lang="en-GB" sz="1400" dirty="0">
                          <a:solidFill>
                            <a:schemeClr val="tx1"/>
                          </a:solidFill>
                        </a:rPr>
                        <a:t>Hospice Learning</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NUPAS Learning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Patient Safety Courses</a:t>
                      </a:r>
                    </a:p>
                    <a:p>
                      <a:endParaRPr lang="en-GB" sz="1400" b="0" i="0" kern="1200" dirty="0">
                        <a:solidFill>
                          <a:schemeClr val="tx1"/>
                        </a:solidFill>
                        <a:effectLst/>
                        <a:latin typeface="+mn-lt"/>
                        <a:ea typeface="+mn-ea"/>
                        <a:cs typeface="+mn-cs"/>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EF3F2"/>
                    </a:solidFill>
                  </a:tcPr>
                </a:tc>
                <a:extLst>
                  <a:ext uri="{0D108BD9-81ED-4DB2-BD59-A6C34878D82A}">
                    <a16:rowId xmlns:a16="http://schemas.microsoft.com/office/drawing/2014/main" val="2081795495"/>
                  </a:ext>
                </a:extLst>
              </a:tr>
              <a:tr h="370840">
                <a:tc>
                  <a:txBody>
                    <a:bodyPr/>
                    <a:lstStyle/>
                    <a:p>
                      <a:endParaRPr lang="en-GB"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tc>
                  <a:txBody>
                    <a:bodyPr/>
                    <a:lstStyle/>
                    <a:p>
                      <a:r>
                        <a:rPr lang="en-GB" sz="1400" b="0" i="0" kern="1200" dirty="0">
                          <a:solidFill>
                            <a:schemeClr val="tx1"/>
                          </a:solidFill>
                          <a:effectLst/>
                          <a:latin typeface="+mn-lt"/>
                          <a:ea typeface="+mn-ea"/>
                          <a:cs typeface="+mn-cs"/>
                        </a:rPr>
                        <a:t> Nursing Home Group</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tc>
                  <a:txBody>
                    <a:bodyPr/>
                    <a:lstStyle/>
                    <a:p>
                      <a:endParaRPr lang="en-GB" sz="1400" b="0" i="0" kern="1200" dirty="0">
                        <a:solidFill>
                          <a:schemeClr val="tx1"/>
                        </a:solidFill>
                        <a:effectLst/>
                        <a:latin typeface="+mn-lt"/>
                        <a:ea typeface="+mn-ea"/>
                        <a:cs typeface="+mn-cs"/>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extLst>
                  <a:ext uri="{0D108BD9-81ED-4DB2-BD59-A6C34878D82A}">
                    <a16:rowId xmlns:a16="http://schemas.microsoft.com/office/drawing/2014/main" val="229541480"/>
                  </a:ext>
                </a:extLst>
              </a:tr>
            </a:tbl>
          </a:graphicData>
        </a:graphic>
      </p:graphicFrame>
    </p:spTree>
    <p:extLst>
      <p:ext uri="{BB962C8B-B14F-4D97-AF65-F5344CB8AC3E}">
        <p14:creationId xmlns:p14="http://schemas.microsoft.com/office/powerpoint/2010/main" val="402792783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CA174-61ED-41BC-BFB5-89E40792416A}"/>
              </a:ext>
            </a:extLst>
          </p:cNvPr>
          <p:cNvSpPr>
            <a:spLocks noGrp="1"/>
          </p:cNvSpPr>
          <p:nvPr>
            <p:ph type="title"/>
          </p:nvPr>
        </p:nvSpPr>
        <p:spPr/>
        <p:txBody>
          <a:bodyPr/>
          <a:lstStyle/>
          <a:p>
            <a:r>
              <a:rPr lang="en-GB" dirty="0"/>
              <a:t>The Impact Continues</a:t>
            </a:r>
          </a:p>
        </p:txBody>
      </p:sp>
      <p:graphicFrame>
        <p:nvGraphicFramePr>
          <p:cNvPr id="4" name="Content Placeholder 3">
            <a:extLst>
              <a:ext uri="{FF2B5EF4-FFF2-40B4-BE49-F238E27FC236}">
                <a16:creationId xmlns:a16="http://schemas.microsoft.com/office/drawing/2014/main" id="{A6175091-2115-4D50-85AD-62DEC5F256B9}"/>
              </a:ext>
            </a:extLst>
          </p:cNvPr>
          <p:cNvGraphicFramePr>
            <a:graphicFrameLocks noGrp="1"/>
          </p:cNvGraphicFramePr>
          <p:nvPr>
            <p:ph sz="quarter" idx="1"/>
          </p:nvPr>
        </p:nvGraphicFramePr>
        <p:xfrm>
          <a:off x="1808663" y="1484784"/>
          <a:ext cx="8410327" cy="230425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A6175091-2115-4D50-85AD-62DEC5F256B9}"/>
              </a:ext>
            </a:extLst>
          </p:cNvPr>
          <p:cNvGraphicFramePr>
            <a:graphicFrameLocks/>
          </p:cNvGraphicFramePr>
          <p:nvPr/>
        </p:nvGraphicFramePr>
        <p:xfrm>
          <a:off x="1825752" y="4286272"/>
          <a:ext cx="8662736" cy="20950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27189254"/>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D0B52-D46D-4C39-9BAA-79D81BA0A39F}"/>
              </a:ext>
            </a:extLst>
          </p:cNvPr>
          <p:cNvSpPr>
            <a:spLocks noGrp="1"/>
          </p:cNvSpPr>
          <p:nvPr>
            <p:ph type="title"/>
          </p:nvPr>
        </p:nvSpPr>
        <p:spPr/>
        <p:txBody>
          <a:bodyPr/>
          <a:lstStyle/>
          <a:p>
            <a:r>
              <a:rPr lang="en-GB" dirty="0"/>
              <a:t>Impact continues 3.5 year later into 2024</a:t>
            </a:r>
          </a:p>
        </p:txBody>
      </p:sp>
      <p:graphicFrame>
        <p:nvGraphicFramePr>
          <p:cNvPr id="4" name="Content Placeholder 3">
            <a:extLst>
              <a:ext uri="{FF2B5EF4-FFF2-40B4-BE49-F238E27FC236}">
                <a16:creationId xmlns:a16="http://schemas.microsoft.com/office/drawing/2014/main" id="{A6175091-2115-4D50-85AD-62DEC5F256B9}"/>
              </a:ext>
            </a:extLst>
          </p:cNvPr>
          <p:cNvGraphicFramePr>
            <a:graphicFrameLocks noGrp="1"/>
          </p:cNvGraphicFramePr>
          <p:nvPr>
            <p:ph sz="quarter" idx="1"/>
          </p:nvPr>
        </p:nvGraphicFramePr>
        <p:xfrm>
          <a:off x="1825625" y="1527176"/>
          <a:ext cx="8504238" cy="226186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A6175091-2115-4D50-85AD-62DEC5F256B9}"/>
              </a:ext>
            </a:extLst>
          </p:cNvPr>
          <p:cNvGraphicFramePr>
            <a:graphicFrameLocks/>
          </p:cNvGraphicFramePr>
          <p:nvPr/>
        </p:nvGraphicFramePr>
        <p:xfrm>
          <a:off x="1703512" y="3933056"/>
          <a:ext cx="8784976" cy="244827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35137307"/>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Benefits for our residents.</a:t>
            </a:r>
          </a:p>
        </p:txBody>
      </p:sp>
      <p:sp>
        <p:nvSpPr>
          <p:cNvPr id="3" name="Content Placeholder 2"/>
          <p:cNvSpPr>
            <a:spLocks noGrp="1"/>
          </p:cNvSpPr>
          <p:nvPr>
            <p:ph sz="quarter" idx="1"/>
          </p:nvPr>
        </p:nvSpPr>
        <p:spPr/>
        <p:txBody>
          <a:bodyPr>
            <a:normAutofit lnSpcReduction="10000"/>
          </a:bodyPr>
          <a:lstStyle/>
          <a:p>
            <a:r>
              <a:rPr lang="en-GB" dirty="0"/>
              <a:t>Allowed for escalation of care to be acted on in a more detailed, accurate and swifter approach. In turn this has allowed for concerns of deterioration to be managed more in house rather than requiring hospital admission which is distressing for the residents.</a:t>
            </a:r>
          </a:p>
          <a:p>
            <a:r>
              <a:rPr lang="en-GB" dirty="0"/>
              <a:t>Any benefits for families /visitors - if relevant. Families are kept more up to date allowing for peace of mind.</a:t>
            </a:r>
          </a:p>
          <a:p>
            <a:r>
              <a:rPr lang="en-GB" dirty="0"/>
              <a:t>The benefits for staff - empowered to recognise and escalate soft signs to seek help and support to handover concerns using structured SBAR communication tool Enabled staff to feel more inclusive and assured that concerns about residents are being acted on. This has lead to a better team morale.</a:t>
            </a:r>
          </a:p>
          <a:p>
            <a:endParaRPr lang="en-GB"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Benefits for our staff.</a:t>
            </a:r>
          </a:p>
        </p:txBody>
      </p:sp>
      <p:sp>
        <p:nvSpPr>
          <p:cNvPr id="3" name="Content Placeholder 2"/>
          <p:cNvSpPr>
            <a:spLocks noGrp="1"/>
          </p:cNvSpPr>
          <p:nvPr>
            <p:ph sz="quarter" idx="1"/>
          </p:nvPr>
        </p:nvSpPr>
        <p:spPr/>
        <p:txBody>
          <a:bodyPr>
            <a:normAutofit/>
          </a:bodyPr>
          <a:lstStyle/>
          <a:p>
            <a:pPr marL="0" indent="0">
              <a:buNone/>
            </a:pPr>
            <a:r>
              <a:rPr lang="en-GB" dirty="0"/>
              <a:t>Empowering staff to recognise and escalate early signs of deterioration Engagement with Frailty assessments, Stop and Watch, SBAR, NEWS2, Red Bag Scheme, when to call the CRIS Team, GP or Ambulance. Understanding RESPECT forms EOL pathways. </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New projects</a:t>
            </a:r>
          </a:p>
        </p:txBody>
      </p:sp>
      <p:sp>
        <p:nvSpPr>
          <p:cNvPr id="3" name="Content Placeholder 2"/>
          <p:cNvSpPr>
            <a:spLocks noGrp="1"/>
          </p:cNvSpPr>
          <p:nvPr>
            <p:ph sz="quarter" idx="1"/>
          </p:nvPr>
        </p:nvSpPr>
        <p:spPr>
          <a:xfrm>
            <a:off x="752536" y="1466496"/>
            <a:ext cx="8503920" cy="4572000"/>
          </a:xfrm>
        </p:spPr>
        <p:txBody>
          <a:bodyPr>
            <a:normAutofit/>
          </a:bodyPr>
          <a:lstStyle/>
          <a:p>
            <a:pPr marL="0" indent="0">
              <a:buNone/>
            </a:pPr>
            <a:r>
              <a:rPr lang="en-GB" sz="2400" dirty="0"/>
              <a:t>We are currently working with collaboration with  </a:t>
            </a:r>
            <a:r>
              <a:rPr lang="en-GB" sz="2400" b="1" dirty="0"/>
              <a:t>Staffordshire and Stoke-on-Trent Integrated Care Board. </a:t>
            </a:r>
            <a:r>
              <a:rPr lang="en-GB" sz="2400" dirty="0"/>
              <a:t>To implement</a:t>
            </a:r>
          </a:p>
          <a:p>
            <a:pPr marL="457200" indent="-457200">
              <a:buFont typeface="+mj-lt"/>
              <a:buAutoNum type="arabicPeriod"/>
            </a:pPr>
            <a:r>
              <a:rPr lang="en-GB" sz="2400" b="1" dirty="0"/>
              <a:t>A Patient Safety Incident Response Framework PSIRF data base. </a:t>
            </a:r>
            <a:r>
              <a:rPr lang="en-GB" sz="2400" dirty="0"/>
              <a:t>Where we will upload all serious incidents for shared learning. This will replace the Serious Incident Framework which includes care homes. </a:t>
            </a:r>
          </a:p>
          <a:p>
            <a:pPr marL="457200" indent="-457200">
              <a:buFont typeface="+mj-lt"/>
              <a:buAutoNum type="arabicPeriod"/>
            </a:pPr>
            <a:r>
              <a:rPr lang="en-GB" sz="2400" b="1" dirty="0"/>
              <a:t>Analyse Hospital admissions in line with hospital avoidance where possible </a:t>
            </a:r>
            <a:r>
              <a:rPr lang="en-GB" sz="2400" dirty="0"/>
              <a:t>and ensure RESPECT forms are robust and fit for purpose.</a:t>
            </a:r>
          </a:p>
          <a:p>
            <a:pPr>
              <a:buNone/>
            </a:pPr>
            <a:endParaRPr lang="en-GB" dirty="0"/>
          </a:p>
        </p:txBody>
      </p:sp>
    </p:spTree>
    <p:extLst>
      <p:ext uri="{BB962C8B-B14F-4D97-AF65-F5344CB8AC3E}">
        <p14:creationId xmlns:p14="http://schemas.microsoft.com/office/powerpoint/2010/main" val="290260354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9657E-B355-45C3-95DE-C3307B53151F}"/>
              </a:ext>
            </a:extLst>
          </p:cNvPr>
          <p:cNvSpPr>
            <a:spLocks noGrp="1"/>
          </p:cNvSpPr>
          <p:nvPr>
            <p:ph type="title"/>
          </p:nvPr>
        </p:nvSpPr>
        <p:spPr>
          <a:xfrm>
            <a:off x="1933764" y="654989"/>
            <a:ext cx="8354891" cy="930447"/>
          </a:xfrm>
        </p:spPr>
        <p:txBody>
          <a:bodyPr vert="horz" lIns="91440" tIns="45720" rIns="91440" bIns="45720" rtlCol="0" anchor="b">
            <a:normAutofit/>
          </a:bodyPr>
          <a:lstStyle/>
          <a:p>
            <a:pPr algn="ctr"/>
            <a:br>
              <a:rPr lang="en-US" sz="3000" dirty="0">
                <a:solidFill>
                  <a:srgbClr val="FFFFFF"/>
                </a:solidFill>
              </a:rPr>
            </a:br>
            <a:endParaRPr lang="en-US" sz="3000" dirty="0">
              <a:solidFill>
                <a:srgbClr val="FFFFFF"/>
              </a:solidFill>
            </a:endParaRPr>
          </a:p>
        </p:txBody>
      </p:sp>
      <p:pic>
        <p:nvPicPr>
          <p:cNvPr id="8" name="Content Placeholder 7">
            <a:extLst>
              <a:ext uri="{FF2B5EF4-FFF2-40B4-BE49-F238E27FC236}">
                <a16:creationId xmlns:a16="http://schemas.microsoft.com/office/drawing/2014/main" id="{F27AB760-4774-48EC-856A-7A3011C12F8A}"/>
              </a:ext>
            </a:extLst>
          </p:cNvPr>
          <p:cNvPicPr>
            <a:picLocks noGrp="1" noChangeAspect="1"/>
          </p:cNvPicPr>
          <p:nvPr>
            <p:ph sz="half" idx="2"/>
          </p:nvPr>
        </p:nvPicPr>
        <p:blipFill>
          <a:blip r:embed="rId2"/>
          <a:stretch>
            <a:fillRect/>
          </a:stretch>
        </p:blipFill>
        <p:spPr>
          <a:xfrm>
            <a:off x="1104577" y="1521452"/>
            <a:ext cx="3793171" cy="4320480"/>
          </a:xfrm>
          <a:prstGeom prst="rect">
            <a:avLst/>
          </a:prstGeom>
        </p:spPr>
      </p:pic>
      <p:pic>
        <p:nvPicPr>
          <p:cNvPr id="6" name="Content Placeholder 5">
            <a:extLst>
              <a:ext uri="{FF2B5EF4-FFF2-40B4-BE49-F238E27FC236}">
                <a16:creationId xmlns:a16="http://schemas.microsoft.com/office/drawing/2014/main" id="{97E35E42-6005-462C-87A1-3BA390A037AB}"/>
              </a:ext>
            </a:extLst>
          </p:cNvPr>
          <p:cNvPicPr>
            <a:picLocks noGrp="1" noChangeAspect="1"/>
          </p:cNvPicPr>
          <p:nvPr>
            <p:ph sz="half" idx="1"/>
          </p:nvPr>
        </p:nvPicPr>
        <p:blipFill>
          <a:blip r:embed="rId3"/>
          <a:stretch>
            <a:fillRect/>
          </a:stretch>
        </p:blipFill>
        <p:spPr>
          <a:xfrm>
            <a:off x="5547232" y="1521452"/>
            <a:ext cx="4091938" cy="3672408"/>
          </a:xfrm>
          <a:prstGeom prst="rect">
            <a:avLst/>
          </a:prstGeom>
        </p:spPr>
      </p:pic>
      <p:sp>
        <p:nvSpPr>
          <p:cNvPr id="3" name="Title 1">
            <a:extLst>
              <a:ext uri="{FF2B5EF4-FFF2-40B4-BE49-F238E27FC236}">
                <a16:creationId xmlns:a16="http://schemas.microsoft.com/office/drawing/2014/main" id="{69E4BA7E-B9C0-A3EA-3E0F-43F556CBFD5D}"/>
              </a:ext>
            </a:extLst>
          </p:cNvPr>
          <p:cNvSpPr txBox="1">
            <a:spLocks/>
          </p:cNvSpPr>
          <p:nvPr/>
        </p:nvSpPr>
        <p:spPr>
          <a:xfrm>
            <a:off x="838200" y="101974"/>
            <a:ext cx="10515600" cy="1325563"/>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3800" b="1" i="0" kern="1200">
                <a:solidFill>
                  <a:schemeClr val="tx2"/>
                </a:solidFill>
                <a:latin typeface="Arial" panose="020B0604020202020204" pitchFamily="34" charset="0"/>
                <a:ea typeface="+mj-ea"/>
                <a:cs typeface="Arial" panose="020B0604020202020204" pitchFamily="34" charset="0"/>
              </a:defRPr>
            </a:lvl1pPr>
          </a:lstStyle>
          <a:p>
            <a:r>
              <a:rPr lang="en-GB" dirty="0"/>
              <a:t>Quotes from CQC report </a:t>
            </a:r>
          </a:p>
        </p:txBody>
      </p:sp>
    </p:spTree>
    <p:extLst>
      <p:ext uri="{BB962C8B-B14F-4D97-AF65-F5344CB8AC3E}">
        <p14:creationId xmlns:p14="http://schemas.microsoft.com/office/powerpoint/2010/main" val="244419611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4EFB-1AC0-EA7B-3368-A88C9DE15F9D}"/>
              </a:ext>
            </a:extLst>
          </p:cNvPr>
          <p:cNvSpPr>
            <a:spLocks noGrp="1"/>
          </p:cNvSpPr>
          <p:nvPr>
            <p:ph type="ctrTitle"/>
          </p:nvPr>
        </p:nvSpPr>
        <p:spPr/>
        <p:txBody>
          <a:bodyPr/>
          <a:lstStyle/>
          <a:p>
            <a:pPr>
              <a:lnSpc>
                <a:spcPct val="107000"/>
              </a:lnSpc>
              <a:spcAft>
                <a:spcPts val="800"/>
              </a:spcAft>
            </a:pPr>
            <a:r>
              <a:rPr lang="en-GB" sz="3200" dirty="0">
                <a:effectLst/>
                <a:latin typeface="Arial" panose="020B0604020202020204" pitchFamily="34" charset="0"/>
                <a:ea typeface="Calibri" panose="020F0502020204030204" pitchFamily="34" charset="0"/>
                <a:cs typeface="Times New Roman" panose="02020603050405020304" pitchFamily="18" charset="0"/>
              </a:rPr>
              <a:t>Closing remarks </a:t>
            </a:r>
            <a:endParaRPr lang="en-GB" sz="3200" dirty="0"/>
          </a:p>
        </p:txBody>
      </p:sp>
      <p:sp>
        <p:nvSpPr>
          <p:cNvPr id="3" name="Subtitle 2">
            <a:extLst>
              <a:ext uri="{FF2B5EF4-FFF2-40B4-BE49-F238E27FC236}">
                <a16:creationId xmlns:a16="http://schemas.microsoft.com/office/drawing/2014/main" id="{FB1BC5A0-0ED7-6E12-B1F0-0DCB054433D3}"/>
              </a:ext>
            </a:extLst>
          </p:cNvPr>
          <p:cNvSpPr>
            <a:spLocks noGrp="1"/>
          </p:cNvSpPr>
          <p:nvPr>
            <p:ph type="subTitle" idx="1"/>
          </p:nvPr>
        </p:nvSpPr>
        <p:spPr/>
        <p:txBody>
          <a:bodyPr/>
          <a:lstStyle/>
          <a:p>
            <a:r>
              <a:rPr lang="en-GB" dirty="0">
                <a:ea typeface="Calibri" panose="020F0502020204030204" pitchFamily="34" charset="0"/>
                <a:cs typeface="Times New Roman" panose="02020603050405020304" pitchFamily="18" charset="0"/>
              </a:rPr>
              <a:t>Cath Marsland </a:t>
            </a:r>
            <a:endParaRPr lang="en-GB" dirty="0"/>
          </a:p>
        </p:txBody>
      </p:sp>
    </p:spTree>
    <p:extLst>
      <p:ext uri="{BB962C8B-B14F-4D97-AF65-F5344CB8AC3E}">
        <p14:creationId xmlns:p14="http://schemas.microsoft.com/office/powerpoint/2010/main" val="372585403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2" name="Online Media 1" title="14 - Closing remarks">
            <a:hlinkClick r:id="" action="ppaction://media"/>
            <a:extLst>
              <a:ext uri="{FF2B5EF4-FFF2-40B4-BE49-F238E27FC236}">
                <a16:creationId xmlns:a16="http://schemas.microsoft.com/office/drawing/2014/main" id="{B6AB653A-88FD-A6AE-D3A5-CCE5D97249EF}"/>
              </a:ext>
            </a:extLst>
          </p:cNvPr>
          <p:cNvPicPr>
            <a:picLocks noRot="1" noChangeAspect="1"/>
          </p:cNvPicPr>
          <p:nvPr>
            <a:videoFile r:link="rId1"/>
          </p:nvPr>
        </p:nvPicPr>
        <p:blipFill>
          <a:blip r:embed="rId4"/>
          <a:stretch>
            <a:fillRect/>
          </a:stretch>
        </p:blipFill>
        <p:spPr>
          <a:xfrm>
            <a:off x="2223101" y="1490472"/>
            <a:ext cx="6862030" cy="3877056"/>
          </a:xfrm>
          <a:prstGeom prst="rect">
            <a:avLst/>
          </a:prstGeom>
        </p:spPr>
      </p:pic>
    </p:spTree>
    <p:extLst>
      <p:ext uri="{BB962C8B-B14F-4D97-AF65-F5344CB8AC3E}">
        <p14:creationId xmlns:p14="http://schemas.microsoft.com/office/powerpoint/2010/main" val="1204280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4EFB-1AC0-EA7B-3368-A88C9DE15F9D}"/>
              </a:ext>
            </a:extLst>
          </p:cNvPr>
          <p:cNvSpPr>
            <a:spLocks noGrp="1"/>
          </p:cNvSpPr>
          <p:nvPr>
            <p:ph type="ctrTitle"/>
          </p:nvPr>
        </p:nvSpPr>
        <p:spPr/>
        <p:txBody>
          <a:bodyPr/>
          <a:lstStyle/>
          <a:p>
            <a:pPr>
              <a:lnSpc>
                <a:spcPct val="107000"/>
              </a:lnSpc>
              <a:spcAft>
                <a:spcPts val="800"/>
              </a:spcAft>
            </a:pPr>
            <a:r>
              <a:rPr lang="en-GB" sz="3200" dirty="0">
                <a:effectLst/>
                <a:latin typeface="Arial" panose="020B0604020202020204" pitchFamily="34" charset="0"/>
                <a:ea typeface="Calibri" panose="020F0502020204030204" pitchFamily="34" charset="0"/>
                <a:cs typeface="Times New Roman" panose="02020603050405020304" pitchFamily="18" charset="0"/>
              </a:rPr>
              <a:t>Staffordshire and Stoke-on-Trent Coroners Service</a:t>
            </a:r>
            <a:br>
              <a:rPr lang="en-GB" sz="3200" dirty="0">
                <a:effectLst/>
                <a:latin typeface="Arial" panose="020B0604020202020204" pitchFamily="34" charset="0"/>
                <a:ea typeface="Calibri" panose="020F0502020204030204" pitchFamily="34" charset="0"/>
                <a:cs typeface="Times New Roman" panose="02020603050405020304" pitchFamily="18" charset="0"/>
              </a:rPr>
            </a:br>
            <a:endParaRPr lang="en-GB" sz="3200" dirty="0"/>
          </a:p>
        </p:txBody>
      </p:sp>
      <p:sp>
        <p:nvSpPr>
          <p:cNvPr id="3" name="Subtitle 2">
            <a:extLst>
              <a:ext uri="{FF2B5EF4-FFF2-40B4-BE49-F238E27FC236}">
                <a16:creationId xmlns:a16="http://schemas.microsoft.com/office/drawing/2014/main" id="{FB1BC5A0-0ED7-6E12-B1F0-0DCB054433D3}"/>
              </a:ext>
            </a:extLst>
          </p:cNvPr>
          <p:cNvSpPr>
            <a:spLocks noGrp="1"/>
          </p:cNvSpPr>
          <p:nvPr>
            <p:ph type="subTitle" idx="1"/>
          </p:nvPr>
        </p:nvSpPr>
        <p:spPr/>
        <p:txBody>
          <a:bodyPr/>
          <a:lstStyle/>
          <a:p>
            <a:r>
              <a:rPr lang="en-GB" sz="2400" dirty="0">
                <a:effectLst/>
                <a:latin typeface="Arial" panose="020B0604020202020204" pitchFamily="34" charset="0"/>
                <a:ea typeface="Calibri" panose="020F0502020204030204" pitchFamily="34" charset="0"/>
                <a:cs typeface="Times New Roman" panose="02020603050405020304" pitchFamily="18" charset="0"/>
              </a:rPr>
              <a:t>Emma Serrano </a:t>
            </a:r>
            <a:endParaRPr lang="en-GB" dirty="0"/>
          </a:p>
        </p:txBody>
      </p:sp>
    </p:spTree>
    <p:extLst>
      <p:ext uri="{BB962C8B-B14F-4D97-AF65-F5344CB8AC3E}">
        <p14:creationId xmlns:p14="http://schemas.microsoft.com/office/powerpoint/2010/main" val="3099814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2" name="Online Media 1" title="04 - SSOT Coroners Service - Emma Serrano">
            <a:hlinkClick r:id="" action="ppaction://media"/>
            <a:extLst>
              <a:ext uri="{FF2B5EF4-FFF2-40B4-BE49-F238E27FC236}">
                <a16:creationId xmlns:a16="http://schemas.microsoft.com/office/drawing/2014/main" id="{9AC848AF-01CC-76EB-7D28-22CCC92B384D}"/>
              </a:ext>
            </a:extLst>
          </p:cNvPr>
          <p:cNvPicPr>
            <a:picLocks noRot="1" noChangeAspect="1"/>
          </p:cNvPicPr>
          <p:nvPr>
            <a:videoFile r:link="rId1"/>
          </p:nvPr>
        </p:nvPicPr>
        <p:blipFill>
          <a:blip r:embed="rId4"/>
          <a:stretch>
            <a:fillRect/>
          </a:stretch>
        </p:blipFill>
        <p:spPr>
          <a:xfrm>
            <a:off x="2095085" y="1399032"/>
            <a:ext cx="7833072" cy="4425696"/>
          </a:xfrm>
          <a:prstGeom prst="rect">
            <a:avLst/>
          </a:prstGeom>
        </p:spPr>
      </p:pic>
    </p:spTree>
    <p:extLst>
      <p:ext uri="{BB962C8B-B14F-4D97-AF65-F5344CB8AC3E}">
        <p14:creationId xmlns:p14="http://schemas.microsoft.com/office/powerpoint/2010/main" val="2671952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F9FCC-8E4C-41FE-B7B3-F88CC2B27E01}"/>
              </a:ext>
            </a:extLst>
          </p:cNvPr>
          <p:cNvSpPr>
            <a:spLocks noGrp="1"/>
          </p:cNvSpPr>
          <p:nvPr>
            <p:ph type="title"/>
          </p:nvPr>
        </p:nvSpPr>
        <p:spPr/>
        <p:txBody>
          <a:bodyPr/>
          <a:lstStyle/>
          <a:p>
            <a:r>
              <a:rPr lang="en-GB" dirty="0"/>
              <a:t>Role of the coroner</a:t>
            </a:r>
          </a:p>
        </p:txBody>
      </p:sp>
      <p:sp>
        <p:nvSpPr>
          <p:cNvPr id="3" name="Content Placeholder 2">
            <a:extLst>
              <a:ext uri="{FF2B5EF4-FFF2-40B4-BE49-F238E27FC236}">
                <a16:creationId xmlns:a16="http://schemas.microsoft.com/office/drawing/2014/main" id="{DF8DDC53-5D0A-4AD9-870C-0E1AB2A868CC}"/>
              </a:ext>
            </a:extLst>
          </p:cNvPr>
          <p:cNvSpPr>
            <a:spLocks noGrp="1"/>
          </p:cNvSpPr>
          <p:nvPr>
            <p:ph idx="1"/>
          </p:nvPr>
        </p:nvSpPr>
        <p:spPr/>
        <p:txBody>
          <a:bodyPr>
            <a:normAutofit/>
          </a:bodyPr>
          <a:lstStyle/>
          <a:p>
            <a:r>
              <a:rPr lang="en-GB" sz="2400" dirty="0"/>
              <a:t>The Registration of Births and Deaths Regulations 1987 – when a matter should be referred to a coroner:</a:t>
            </a:r>
          </a:p>
          <a:p>
            <a:r>
              <a:rPr lang="en-GB" sz="2400" dirty="0"/>
              <a:t>Referral:</a:t>
            </a:r>
          </a:p>
          <a:p>
            <a:pPr lvl="1"/>
            <a:r>
              <a:rPr lang="en-GB" sz="2000" dirty="0"/>
              <a:t>Decide to investigate:</a:t>
            </a:r>
          </a:p>
          <a:p>
            <a:pPr lvl="2"/>
            <a:r>
              <a:rPr lang="en-GB" sz="1800" dirty="0"/>
              <a:t>Speak to Doctors</a:t>
            </a:r>
          </a:p>
          <a:p>
            <a:pPr lvl="2"/>
            <a:r>
              <a:rPr lang="en-GB" sz="1800" dirty="0"/>
              <a:t>Post Mortem</a:t>
            </a:r>
          </a:p>
          <a:p>
            <a:pPr lvl="2"/>
            <a:r>
              <a:rPr lang="en-GB" sz="1800" dirty="0"/>
              <a:t>Inquest </a:t>
            </a:r>
          </a:p>
          <a:p>
            <a:pPr lvl="2"/>
            <a:r>
              <a:rPr lang="en-GB" sz="1800" dirty="0"/>
              <a:t>Natural Death vs Un natural death</a:t>
            </a:r>
          </a:p>
          <a:p>
            <a:pPr lvl="2"/>
            <a:r>
              <a:rPr lang="en-GB" sz="1800" dirty="0"/>
              <a:t>Preventing Future Death reports </a:t>
            </a:r>
          </a:p>
          <a:p>
            <a:pPr marL="0" indent="0">
              <a:buNone/>
            </a:pPr>
            <a:endParaRPr lang="en-GB" dirty="0"/>
          </a:p>
          <a:p>
            <a:endParaRPr lang="en-GB" dirty="0"/>
          </a:p>
        </p:txBody>
      </p:sp>
    </p:spTree>
    <p:extLst>
      <p:ext uri="{BB962C8B-B14F-4D97-AF65-F5344CB8AC3E}">
        <p14:creationId xmlns:p14="http://schemas.microsoft.com/office/powerpoint/2010/main" val="42670769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2B9B0-AE2D-4612-A733-21855E1FA65A}"/>
              </a:ext>
            </a:extLst>
          </p:cNvPr>
          <p:cNvSpPr>
            <a:spLocks noGrp="1"/>
          </p:cNvSpPr>
          <p:nvPr>
            <p:ph type="title"/>
          </p:nvPr>
        </p:nvSpPr>
        <p:spPr/>
        <p:txBody>
          <a:bodyPr/>
          <a:lstStyle/>
          <a:p>
            <a:r>
              <a:rPr lang="en-GB" dirty="0" err="1"/>
              <a:t>Tpyes</a:t>
            </a:r>
            <a:r>
              <a:rPr lang="en-GB" dirty="0"/>
              <a:t> of medical deaths for inquest</a:t>
            </a:r>
            <a:endParaRPr lang="en-GB" b="1" dirty="0"/>
          </a:p>
        </p:txBody>
      </p:sp>
      <p:sp>
        <p:nvSpPr>
          <p:cNvPr id="3" name="Content Placeholder 2">
            <a:extLst>
              <a:ext uri="{FF2B5EF4-FFF2-40B4-BE49-F238E27FC236}">
                <a16:creationId xmlns:a16="http://schemas.microsoft.com/office/drawing/2014/main" id="{71410C7F-D11B-4260-82C5-DCDAB0F2E714}"/>
              </a:ext>
            </a:extLst>
          </p:cNvPr>
          <p:cNvSpPr>
            <a:spLocks noGrp="1"/>
          </p:cNvSpPr>
          <p:nvPr>
            <p:ph idx="1"/>
          </p:nvPr>
        </p:nvSpPr>
        <p:spPr/>
        <p:txBody>
          <a:bodyPr/>
          <a:lstStyle/>
          <a:p>
            <a:pPr lvl="1"/>
            <a:r>
              <a:rPr lang="en-GB" sz="2800" dirty="0"/>
              <a:t>Medication errors</a:t>
            </a:r>
          </a:p>
          <a:p>
            <a:pPr lvl="1"/>
            <a:r>
              <a:rPr lang="en-GB" sz="2800" dirty="0"/>
              <a:t>Falls </a:t>
            </a:r>
          </a:p>
          <a:p>
            <a:pPr lvl="1"/>
            <a:r>
              <a:rPr lang="en-GB" sz="2800" dirty="0"/>
              <a:t>Complications following surgery</a:t>
            </a:r>
          </a:p>
          <a:p>
            <a:pPr lvl="1"/>
            <a:r>
              <a:rPr lang="en-GB" sz="2800" dirty="0"/>
              <a:t>Development of a pressure injury</a:t>
            </a:r>
          </a:p>
          <a:p>
            <a:pPr lvl="1"/>
            <a:endParaRPr lang="en-GB" sz="2800" dirty="0"/>
          </a:p>
          <a:p>
            <a:pPr lvl="1"/>
            <a:r>
              <a:rPr lang="en-GB" sz="2800" dirty="0"/>
              <a:t>Just a few examples </a:t>
            </a:r>
          </a:p>
          <a:p>
            <a:endParaRPr lang="en-GB" dirty="0"/>
          </a:p>
        </p:txBody>
      </p:sp>
    </p:spTree>
    <p:extLst>
      <p:ext uri="{BB962C8B-B14F-4D97-AF65-F5344CB8AC3E}">
        <p14:creationId xmlns:p14="http://schemas.microsoft.com/office/powerpoint/2010/main" val="636534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DEF08-1F3E-4AC5-82C1-6A80A4495DC5}"/>
              </a:ext>
            </a:extLst>
          </p:cNvPr>
          <p:cNvSpPr>
            <a:spLocks noGrp="1"/>
          </p:cNvSpPr>
          <p:nvPr>
            <p:ph type="title"/>
          </p:nvPr>
        </p:nvSpPr>
        <p:spPr/>
        <p:txBody>
          <a:bodyPr>
            <a:normAutofit/>
          </a:bodyPr>
          <a:lstStyle/>
          <a:p>
            <a:r>
              <a:rPr lang="en-GB" dirty="0"/>
              <a:t>Reason to suspect</a:t>
            </a:r>
            <a:endParaRPr lang="en-GB" b="1" dirty="0"/>
          </a:p>
        </p:txBody>
      </p:sp>
      <p:sp>
        <p:nvSpPr>
          <p:cNvPr id="3" name="Content Placeholder 2">
            <a:extLst>
              <a:ext uri="{FF2B5EF4-FFF2-40B4-BE49-F238E27FC236}">
                <a16:creationId xmlns:a16="http://schemas.microsoft.com/office/drawing/2014/main" id="{2BDBC65C-1291-4169-9D65-142ECA6A6F88}"/>
              </a:ext>
            </a:extLst>
          </p:cNvPr>
          <p:cNvSpPr>
            <a:spLocks noGrp="1"/>
          </p:cNvSpPr>
          <p:nvPr>
            <p:ph idx="1"/>
          </p:nvPr>
        </p:nvSpPr>
        <p:spPr/>
        <p:txBody>
          <a:bodyPr>
            <a:normAutofit/>
          </a:bodyPr>
          <a:lstStyle/>
          <a:p>
            <a:r>
              <a:rPr lang="en-GB" sz="3600" dirty="0"/>
              <a:t>Is the death violent un-natural or unknown</a:t>
            </a:r>
          </a:p>
          <a:p>
            <a:r>
              <a:rPr lang="en-GB" sz="3600" dirty="0"/>
              <a:t>Culpable human failure</a:t>
            </a:r>
          </a:p>
          <a:p>
            <a:r>
              <a:rPr lang="en-GB" sz="3600" dirty="0"/>
              <a:t>Medical intervention has hastened death</a:t>
            </a:r>
          </a:p>
          <a:p>
            <a:r>
              <a:rPr lang="en-GB" sz="3600" dirty="0"/>
              <a:t>Life saving surgery that failed to save life </a:t>
            </a:r>
          </a:p>
          <a:p>
            <a:r>
              <a:rPr lang="en-GB" sz="3600" dirty="0"/>
              <a:t>Low threshold </a:t>
            </a:r>
          </a:p>
        </p:txBody>
      </p:sp>
    </p:spTree>
    <p:extLst>
      <p:ext uri="{BB962C8B-B14F-4D97-AF65-F5344CB8AC3E}">
        <p14:creationId xmlns:p14="http://schemas.microsoft.com/office/powerpoint/2010/main" val="2597388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6D4E8-DCC4-46A3-8061-4E8975601C7A}"/>
              </a:ext>
            </a:extLst>
          </p:cNvPr>
          <p:cNvSpPr>
            <a:spLocks noGrp="1"/>
          </p:cNvSpPr>
          <p:nvPr>
            <p:ph type="title"/>
          </p:nvPr>
        </p:nvSpPr>
        <p:spPr/>
        <p:txBody>
          <a:bodyPr/>
          <a:lstStyle/>
          <a:p>
            <a:r>
              <a:rPr lang="en-GB" dirty="0"/>
              <a:t>Purpose of an inquest </a:t>
            </a:r>
            <a:endParaRPr lang="en-GB" b="1" dirty="0"/>
          </a:p>
        </p:txBody>
      </p:sp>
      <p:sp>
        <p:nvSpPr>
          <p:cNvPr id="3" name="Content Placeholder 2">
            <a:extLst>
              <a:ext uri="{FF2B5EF4-FFF2-40B4-BE49-F238E27FC236}">
                <a16:creationId xmlns:a16="http://schemas.microsoft.com/office/drawing/2014/main" id="{DC752407-6C6A-4CD6-A245-FAF817657FDA}"/>
              </a:ext>
            </a:extLst>
          </p:cNvPr>
          <p:cNvSpPr>
            <a:spLocks noGrp="1"/>
          </p:cNvSpPr>
          <p:nvPr>
            <p:ph idx="1"/>
          </p:nvPr>
        </p:nvSpPr>
        <p:spPr/>
        <p:txBody>
          <a:bodyPr>
            <a:normAutofit/>
          </a:bodyPr>
          <a:lstStyle/>
          <a:p>
            <a:r>
              <a:rPr lang="en-GB" sz="3600" dirty="0"/>
              <a:t>Who, when, where</a:t>
            </a:r>
          </a:p>
          <a:p>
            <a:r>
              <a:rPr lang="en-GB" sz="3600" dirty="0"/>
              <a:t>How</a:t>
            </a:r>
          </a:p>
          <a:p>
            <a:r>
              <a:rPr lang="en-GB" sz="3600" dirty="0"/>
              <a:t>Short form vs narrative</a:t>
            </a:r>
          </a:p>
          <a:p>
            <a:r>
              <a:rPr lang="en-GB" sz="3600" dirty="0"/>
              <a:t>Neglect</a:t>
            </a:r>
          </a:p>
          <a:p>
            <a:r>
              <a:rPr lang="en-GB" sz="3600" dirty="0"/>
              <a:t>PFD</a:t>
            </a:r>
          </a:p>
        </p:txBody>
      </p:sp>
    </p:spTree>
    <p:extLst>
      <p:ext uri="{BB962C8B-B14F-4D97-AF65-F5344CB8AC3E}">
        <p14:creationId xmlns:p14="http://schemas.microsoft.com/office/powerpoint/2010/main" val="111093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83276-A19E-40CE-A4CF-F2F74515ECD3}"/>
              </a:ext>
            </a:extLst>
          </p:cNvPr>
          <p:cNvSpPr>
            <a:spLocks noGrp="1"/>
          </p:cNvSpPr>
          <p:nvPr>
            <p:ph type="title"/>
          </p:nvPr>
        </p:nvSpPr>
        <p:spPr/>
        <p:txBody>
          <a:bodyPr/>
          <a:lstStyle/>
          <a:p>
            <a:r>
              <a:rPr lang="en-GB" dirty="0"/>
              <a:t>PSSI – use by the coroner</a:t>
            </a:r>
            <a:endParaRPr lang="en-GB" b="1" dirty="0"/>
          </a:p>
        </p:txBody>
      </p:sp>
      <p:sp>
        <p:nvSpPr>
          <p:cNvPr id="3" name="Content Placeholder 2">
            <a:extLst>
              <a:ext uri="{FF2B5EF4-FFF2-40B4-BE49-F238E27FC236}">
                <a16:creationId xmlns:a16="http://schemas.microsoft.com/office/drawing/2014/main" id="{48530309-9414-46FB-BE7D-7004637ABDAD}"/>
              </a:ext>
            </a:extLst>
          </p:cNvPr>
          <p:cNvSpPr>
            <a:spLocks noGrp="1"/>
          </p:cNvSpPr>
          <p:nvPr>
            <p:ph idx="1"/>
          </p:nvPr>
        </p:nvSpPr>
        <p:spPr/>
        <p:txBody>
          <a:bodyPr/>
          <a:lstStyle/>
          <a:p>
            <a:pPr lvl="1"/>
            <a:r>
              <a:rPr lang="en-GB" sz="4000" dirty="0"/>
              <a:t>Do we have a reason to suspect</a:t>
            </a:r>
          </a:p>
          <a:p>
            <a:pPr lvl="1"/>
            <a:r>
              <a:rPr lang="en-GB" sz="4000" dirty="0"/>
              <a:t>At Inquest – how they are used</a:t>
            </a:r>
          </a:p>
          <a:p>
            <a:pPr lvl="1"/>
            <a:r>
              <a:rPr lang="en-GB" sz="4000" dirty="0"/>
              <a:t>Family – to answer questions</a:t>
            </a:r>
          </a:p>
          <a:p>
            <a:pPr lvl="1"/>
            <a:r>
              <a:rPr lang="en-GB" sz="4000" dirty="0"/>
              <a:t>Preventing Future Deaths</a:t>
            </a:r>
          </a:p>
          <a:p>
            <a:endParaRPr lang="en-GB" dirty="0"/>
          </a:p>
        </p:txBody>
      </p:sp>
    </p:spTree>
    <p:extLst>
      <p:ext uri="{BB962C8B-B14F-4D97-AF65-F5344CB8AC3E}">
        <p14:creationId xmlns:p14="http://schemas.microsoft.com/office/powerpoint/2010/main" val="1961137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sp>
        <p:nvSpPr>
          <p:cNvPr id="3" name="TextBox 2">
            <a:extLst>
              <a:ext uri="{FF2B5EF4-FFF2-40B4-BE49-F238E27FC236}">
                <a16:creationId xmlns:a16="http://schemas.microsoft.com/office/drawing/2014/main" id="{9ABD3174-C39C-85B1-7FFC-48873CB90FD8}"/>
              </a:ext>
            </a:extLst>
          </p:cNvPr>
          <p:cNvSpPr txBox="1"/>
          <p:nvPr/>
        </p:nvSpPr>
        <p:spPr>
          <a:xfrm>
            <a:off x="426679" y="1349452"/>
            <a:ext cx="11423945" cy="4401205"/>
          </a:xfrm>
          <a:prstGeom prst="rect">
            <a:avLst/>
          </a:prstGeom>
          <a:noFill/>
        </p:spPr>
        <p:txBody>
          <a:bodyPr wrap="square">
            <a:spAutoFit/>
          </a:bodyPr>
          <a:lstStyle/>
          <a:p>
            <a:r>
              <a:rPr lang="en-GB" sz="2000" dirty="0">
                <a:effectLst/>
                <a:ea typeface="Aptos" panose="020B0004020202020204" pitchFamily="34" charset="0"/>
                <a:cs typeface="Aptos" panose="020B0004020202020204" pitchFamily="34" charset="0"/>
              </a:rPr>
              <a:t>The aim of our PSIRF Learning Conference was to bring stakeholders across Staffordshire and Stoke-on-Trent Integrated Care System together to continue our growth of a cohesive system culture to learning from patient safety incidents based on shared values, ambitions, principles and outputs.  </a:t>
            </a:r>
          </a:p>
          <a:p>
            <a:r>
              <a:rPr lang="en-GB" sz="2000" dirty="0">
                <a:effectLst/>
                <a:ea typeface="Aptos" panose="020B0004020202020204" pitchFamily="34" charset="0"/>
                <a:cs typeface="Aptos" panose="020B0004020202020204" pitchFamily="34" charset="0"/>
              </a:rPr>
              <a:t> </a:t>
            </a:r>
          </a:p>
          <a:p>
            <a:r>
              <a:rPr lang="en-GB" sz="2000" dirty="0">
                <a:effectLst/>
                <a:ea typeface="Aptos" panose="020B0004020202020204" pitchFamily="34" charset="0"/>
                <a:cs typeface="Aptos" panose="020B0004020202020204" pitchFamily="34" charset="0"/>
              </a:rPr>
              <a:t>The conference had collective ownership through a range of presentations from system partners including large, small and independent providers.  A powerful patient story enabled a patient-centric ethos where a collective approach capitalises on quality improvement.  </a:t>
            </a:r>
          </a:p>
          <a:p>
            <a:r>
              <a:rPr lang="en-GB" sz="2000" dirty="0">
                <a:effectLst/>
                <a:ea typeface="Aptos" panose="020B0004020202020204" pitchFamily="34" charset="0"/>
                <a:cs typeface="Aptos" panose="020B0004020202020204" pitchFamily="34" charset="0"/>
              </a:rPr>
              <a:t> </a:t>
            </a:r>
          </a:p>
          <a:p>
            <a:r>
              <a:rPr lang="en-GB" sz="2000" dirty="0">
                <a:effectLst/>
                <a:ea typeface="Aptos" panose="020B0004020202020204" pitchFamily="34" charset="0"/>
                <a:cs typeface="Aptos" panose="020B0004020202020204" pitchFamily="34" charset="0"/>
              </a:rPr>
              <a:t>Our learning incorporates feedback, recognising what we have done well in line with an appreciative enquiry philosophy and builds on opportunities from perceived challenges.  </a:t>
            </a:r>
          </a:p>
          <a:p>
            <a:r>
              <a:rPr lang="en-GB" sz="2000" dirty="0">
                <a:effectLst/>
                <a:ea typeface="Aptos" panose="020B0004020202020204" pitchFamily="34" charset="0"/>
                <a:cs typeface="Aptos" panose="020B0004020202020204" pitchFamily="34" charset="0"/>
              </a:rPr>
              <a:t> </a:t>
            </a:r>
          </a:p>
          <a:p>
            <a:r>
              <a:rPr lang="en-GB" sz="2000" dirty="0">
                <a:effectLst/>
                <a:ea typeface="Aptos" panose="020B0004020202020204" pitchFamily="34" charset="0"/>
                <a:cs typeface="Aptos" panose="020B0004020202020204" pitchFamily="34" charset="0"/>
              </a:rPr>
              <a:t>The event has been recorded and branded into this digital pack to support the spread of learning and a compendium of resources.</a:t>
            </a:r>
          </a:p>
        </p:txBody>
      </p:sp>
    </p:spTree>
    <p:extLst>
      <p:ext uri="{BB962C8B-B14F-4D97-AF65-F5344CB8AC3E}">
        <p14:creationId xmlns:p14="http://schemas.microsoft.com/office/powerpoint/2010/main" val="1132728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05AD8-77DB-4367-89F1-7A4AFB6F9D43}"/>
              </a:ext>
            </a:extLst>
          </p:cNvPr>
          <p:cNvSpPr>
            <a:spLocks noGrp="1"/>
          </p:cNvSpPr>
          <p:nvPr>
            <p:ph type="title"/>
          </p:nvPr>
        </p:nvSpPr>
        <p:spPr/>
        <p:txBody>
          <a:bodyPr/>
          <a:lstStyle/>
          <a:p>
            <a:r>
              <a:rPr lang="en-GB" b="1" dirty="0"/>
              <a:t>What does the coroner expect?</a:t>
            </a:r>
          </a:p>
        </p:txBody>
      </p:sp>
      <p:sp>
        <p:nvSpPr>
          <p:cNvPr id="3" name="Content Placeholder 2">
            <a:extLst>
              <a:ext uri="{FF2B5EF4-FFF2-40B4-BE49-F238E27FC236}">
                <a16:creationId xmlns:a16="http://schemas.microsoft.com/office/drawing/2014/main" id="{05B9B162-1065-4775-9270-F52B742A2F92}"/>
              </a:ext>
            </a:extLst>
          </p:cNvPr>
          <p:cNvSpPr>
            <a:spLocks noGrp="1"/>
          </p:cNvSpPr>
          <p:nvPr>
            <p:ph idx="1"/>
          </p:nvPr>
        </p:nvSpPr>
        <p:spPr/>
        <p:txBody>
          <a:bodyPr>
            <a:normAutofit/>
          </a:bodyPr>
          <a:lstStyle/>
          <a:p>
            <a:pPr lvl="1"/>
            <a:r>
              <a:rPr lang="en-GB" sz="2800" dirty="0"/>
              <a:t>Be prepared</a:t>
            </a:r>
          </a:p>
          <a:p>
            <a:pPr lvl="1"/>
            <a:r>
              <a:rPr lang="en-GB" sz="2800" dirty="0"/>
              <a:t>Know your report</a:t>
            </a:r>
          </a:p>
          <a:p>
            <a:pPr lvl="1"/>
            <a:r>
              <a:rPr lang="en-GB" sz="2800" dirty="0"/>
              <a:t>What issues were found</a:t>
            </a:r>
          </a:p>
          <a:p>
            <a:pPr lvl="1"/>
            <a:r>
              <a:rPr lang="en-GB" sz="2800" dirty="0"/>
              <a:t>Why are they important</a:t>
            </a:r>
          </a:p>
          <a:p>
            <a:pPr lvl="1"/>
            <a:r>
              <a:rPr lang="en-GB" sz="2800" dirty="0"/>
              <a:t>Action Plan – has this been completed – is there a timetable </a:t>
            </a:r>
          </a:p>
          <a:p>
            <a:pPr lvl="1"/>
            <a:r>
              <a:rPr lang="en-GB" sz="2800" dirty="0"/>
              <a:t>Be prepared to answer the questions that the family have</a:t>
            </a:r>
          </a:p>
          <a:p>
            <a:endParaRPr lang="en-GB" dirty="0"/>
          </a:p>
        </p:txBody>
      </p:sp>
    </p:spTree>
    <p:extLst>
      <p:ext uri="{BB962C8B-B14F-4D97-AF65-F5344CB8AC3E}">
        <p14:creationId xmlns:p14="http://schemas.microsoft.com/office/powerpoint/2010/main" val="2870389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9DA2C-CCA0-4EC5-B1C3-CCE410FE626B}"/>
              </a:ext>
            </a:extLst>
          </p:cNvPr>
          <p:cNvSpPr>
            <a:spLocks noGrp="1"/>
          </p:cNvSpPr>
          <p:nvPr>
            <p:ph type="title"/>
          </p:nvPr>
        </p:nvSpPr>
        <p:spPr/>
        <p:txBody>
          <a:bodyPr/>
          <a:lstStyle/>
          <a:p>
            <a:r>
              <a:rPr lang="en-GB" dirty="0"/>
              <a:t>Causation</a:t>
            </a:r>
            <a:endParaRPr lang="en-GB" b="1" dirty="0"/>
          </a:p>
        </p:txBody>
      </p:sp>
      <p:sp>
        <p:nvSpPr>
          <p:cNvPr id="3" name="Content Placeholder 2">
            <a:extLst>
              <a:ext uri="{FF2B5EF4-FFF2-40B4-BE49-F238E27FC236}">
                <a16:creationId xmlns:a16="http://schemas.microsoft.com/office/drawing/2014/main" id="{BF4B0362-7BAB-45F4-9164-46B8692C2626}"/>
              </a:ext>
            </a:extLst>
          </p:cNvPr>
          <p:cNvSpPr>
            <a:spLocks noGrp="1"/>
          </p:cNvSpPr>
          <p:nvPr>
            <p:ph idx="1"/>
          </p:nvPr>
        </p:nvSpPr>
        <p:spPr/>
        <p:txBody>
          <a:bodyPr>
            <a:normAutofit/>
          </a:bodyPr>
          <a:lstStyle/>
          <a:p>
            <a:endParaRPr lang="en-GB" sz="2400" dirty="0"/>
          </a:p>
          <a:p>
            <a:endParaRPr lang="en-GB" sz="2400" dirty="0"/>
          </a:p>
          <a:p>
            <a:r>
              <a:rPr lang="en-GB" sz="2400" dirty="0"/>
              <a:t>Evidence of this </a:t>
            </a:r>
          </a:p>
          <a:p>
            <a:r>
              <a:rPr lang="en-GB" sz="2400" dirty="0"/>
              <a:t>The issue noted in the report, what effect has this had on the deceased</a:t>
            </a:r>
          </a:p>
        </p:txBody>
      </p:sp>
    </p:spTree>
    <p:extLst>
      <p:ext uri="{BB962C8B-B14F-4D97-AF65-F5344CB8AC3E}">
        <p14:creationId xmlns:p14="http://schemas.microsoft.com/office/powerpoint/2010/main" val="9800600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C42191-3985-CA4D-4150-7CFD9E5EFA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1A70100-159C-457F-7E6D-B6DE8ACD9166}"/>
              </a:ext>
            </a:extLst>
          </p:cNvPr>
          <p:cNvSpPr>
            <a:spLocks noGrp="1"/>
          </p:cNvSpPr>
          <p:nvPr>
            <p:ph type="ctrTitle"/>
          </p:nvPr>
        </p:nvSpPr>
        <p:spPr/>
        <p:txBody>
          <a:bodyPr>
            <a:normAutofit/>
          </a:bodyPr>
          <a:lstStyle/>
          <a:p>
            <a:r>
              <a:rPr lang="en-GB" b="1" dirty="0"/>
              <a:t>Learning from Lives and Deaths of people with a Learning Disability and Autistic People (</a:t>
            </a:r>
            <a:r>
              <a:rPr lang="en-GB" b="1" dirty="0" err="1"/>
              <a:t>LeDeR</a:t>
            </a:r>
            <a:r>
              <a:rPr lang="en-GB" b="1" dirty="0"/>
              <a:t>)</a:t>
            </a:r>
            <a:endParaRPr lang="en-GB" dirty="0"/>
          </a:p>
        </p:txBody>
      </p:sp>
      <p:sp>
        <p:nvSpPr>
          <p:cNvPr id="3" name="Subtitle 2">
            <a:extLst>
              <a:ext uri="{FF2B5EF4-FFF2-40B4-BE49-F238E27FC236}">
                <a16:creationId xmlns:a16="http://schemas.microsoft.com/office/drawing/2014/main" id="{97CEFD86-9BC3-6E13-FBBD-AE78A9E7733D}"/>
              </a:ext>
            </a:extLst>
          </p:cNvPr>
          <p:cNvSpPr>
            <a:spLocks noGrp="1"/>
          </p:cNvSpPr>
          <p:nvPr>
            <p:ph type="subTitle" idx="1"/>
          </p:nvPr>
        </p:nvSpPr>
        <p:spPr/>
        <p:txBody>
          <a:bodyPr/>
          <a:lstStyle/>
          <a:p>
            <a:r>
              <a:rPr lang="en-GB" dirty="0"/>
              <a:t>Dan Pickford</a:t>
            </a:r>
          </a:p>
        </p:txBody>
      </p:sp>
    </p:spTree>
    <p:extLst>
      <p:ext uri="{BB962C8B-B14F-4D97-AF65-F5344CB8AC3E}">
        <p14:creationId xmlns:p14="http://schemas.microsoft.com/office/powerpoint/2010/main" val="24911202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3" name="Online Media 2" title="05 - LeDeR - Dan Pickford">
            <a:hlinkClick r:id="" action="ppaction://media"/>
            <a:extLst>
              <a:ext uri="{FF2B5EF4-FFF2-40B4-BE49-F238E27FC236}">
                <a16:creationId xmlns:a16="http://schemas.microsoft.com/office/drawing/2014/main" id="{7B8860FD-06EF-119F-AEC5-6DF7EEB39F17}"/>
              </a:ext>
            </a:extLst>
          </p:cNvPr>
          <p:cNvPicPr>
            <a:picLocks noRot="1" noChangeAspect="1"/>
          </p:cNvPicPr>
          <p:nvPr>
            <a:videoFile r:link="rId1"/>
          </p:nvPr>
        </p:nvPicPr>
        <p:blipFill>
          <a:blip r:embed="rId4"/>
          <a:stretch>
            <a:fillRect/>
          </a:stretch>
        </p:blipFill>
        <p:spPr>
          <a:xfrm>
            <a:off x="2449056" y="1384301"/>
            <a:ext cx="7600200" cy="4294123"/>
          </a:xfrm>
          <a:prstGeom prst="rect">
            <a:avLst/>
          </a:prstGeom>
        </p:spPr>
      </p:pic>
    </p:spTree>
    <p:extLst>
      <p:ext uri="{BB962C8B-B14F-4D97-AF65-F5344CB8AC3E}">
        <p14:creationId xmlns:p14="http://schemas.microsoft.com/office/powerpoint/2010/main" val="146934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166677C0-99B8-6E09-7A58-D78E588372D1}"/>
              </a:ext>
            </a:extLst>
          </p:cNvPr>
          <p:cNvSpPr>
            <a:spLocks noGrp="1"/>
          </p:cNvSpPr>
          <p:nvPr>
            <p:ph idx="1"/>
          </p:nvPr>
        </p:nvSpPr>
        <p:spPr>
          <a:xfrm>
            <a:off x="504912" y="996420"/>
            <a:ext cx="10515600" cy="5372296"/>
          </a:xfrm>
        </p:spPr>
        <p:txBody>
          <a:bodyPr>
            <a:noAutofit/>
          </a:bodyPr>
          <a:lstStyle/>
          <a:p>
            <a:r>
              <a:rPr lang="en-GB" sz="2400" dirty="0"/>
              <a:t>LeDeR is a service improvement programme for people with a learning disability and autistic people.</a:t>
            </a:r>
          </a:p>
          <a:p>
            <a:r>
              <a:rPr lang="en-GB" sz="2400" dirty="0"/>
              <a:t>Established in April 2017 and funded by NHS England (formerly known as the Learning from Deaths Review Programme). It grew out of the Confidential Inquiry into Premature Deaths of People with a Learning Disability (CIPOLD) </a:t>
            </a:r>
            <a:r>
              <a:rPr lang="en-GB" sz="2400" dirty="0">
                <a:hlinkClick r:id="rId3"/>
              </a:rPr>
              <a:t>https://www.bristol.ac.uk/media-library/sites/cipold/migrated/documents/fullfinalreport.pdf</a:t>
            </a:r>
            <a:endParaRPr lang="en-GB" sz="2400" dirty="0"/>
          </a:p>
          <a:p>
            <a:endParaRPr lang="en-GB" sz="2400" dirty="0"/>
          </a:p>
          <a:p>
            <a:r>
              <a:rPr lang="en-GB" sz="2400" dirty="0"/>
              <a:t>LeDeR works locally across the Integrated Care System (ICS) to:</a:t>
            </a:r>
          </a:p>
          <a:p>
            <a:r>
              <a:rPr lang="en-GB" sz="2400" dirty="0"/>
              <a:t>Improve care for people with a learning disability and autistic people</a:t>
            </a:r>
          </a:p>
          <a:p>
            <a:r>
              <a:rPr lang="en-GB" sz="2400" dirty="0"/>
              <a:t>Reduce health inequalities for people with a learning disability and autistic people</a:t>
            </a:r>
          </a:p>
          <a:p>
            <a:r>
              <a:rPr lang="en-GB" sz="2400" dirty="0"/>
              <a:t>Prevent people with a learning disability and autistic people from early deaths and dying prematurely </a:t>
            </a:r>
            <a:endParaRPr lang="en-US" sz="2400" dirty="0"/>
          </a:p>
        </p:txBody>
      </p:sp>
      <p:sp>
        <p:nvSpPr>
          <p:cNvPr id="3" name="Slide Number Placeholder 2">
            <a:extLst>
              <a:ext uri="{FF2B5EF4-FFF2-40B4-BE49-F238E27FC236}">
                <a16:creationId xmlns:a16="http://schemas.microsoft.com/office/drawing/2014/main" id="{578C0A63-C187-054F-4D2A-BC5B8CD51ABB}"/>
              </a:ext>
            </a:extLst>
          </p:cNvPr>
          <p:cNvSpPr>
            <a:spLocks noGrp="1"/>
          </p:cNvSpPr>
          <p:nvPr>
            <p:ph type="sldNum" sz="quarter" idx="12"/>
          </p:nvPr>
        </p:nvSpPr>
        <p:spPr/>
        <p:txBody>
          <a:bodyPr/>
          <a:lstStyle/>
          <a:p>
            <a:fld id="{CD8E907E-315C-F745-8CA6-CE49E976B740}" type="slidenum">
              <a:rPr lang="en-US" smtClean="0"/>
              <a:pPr/>
              <a:t>24</a:t>
            </a:fld>
            <a:endParaRPr lang="en-US" dirty="0"/>
          </a:p>
        </p:txBody>
      </p:sp>
      <p:sp>
        <p:nvSpPr>
          <p:cNvPr id="2" name="Footer Placeholder 1">
            <a:extLst>
              <a:ext uri="{FF2B5EF4-FFF2-40B4-BE49-F238E27FC236}">
                <a16:creationId xmlns:a16="http://schemas.microsoft.com/office/drawing/2014/main" id="{330032B4-51C8-166A-695F-EB5FFCE7D033}"/>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4" name="Title 1">
            <a:extLst>
              <a:ext uri="{FF2B5EF4-FFF2-40B4-BE49-F238E27FC236}">
                <a16:creationId xmlns:a16="http://schemas.microsoft.com/office/drawing/2014/main" id="{2F84C8C7-8ACB-C309-59BD-77689296F05D}"/>
              </a:ext>
            </a:extLst>
          </p:cNvPr>
          <p:cNvSpPr txBox="1">
            <a:spLocks/>
          </p:cNvSpPr>
          <p:nvPr/>
        </p:nvSpPr>
        <p:spPr>
          <a:xfrm>
            <a:off x="919544" y="71085"/>
            <a:ext cx="10352911" cy="917314"/>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3800" b="1" i="0" kern="1200">
                <a:solidFill>
                  <a:schemeClr val="accent2"/>
                </a:solidFill>
                <a:latin typeface="Arial" panose="020B0604020202020204" pitchFamily="34" charset="0"/>
                <a:ea typeface="+mj-ea"/>
                <a:cs typeface="Arial" panose="020B0604020202020204" pitchFamily="34" charset="0"/>
              </a:defRPr>
            </a:lvl1pPr>
          </a:lstStyle>
          <a:p>
            <a:pPr algn="ctr"/>
            <a:r>
              <a:rPr lang="en-GB" dirty="0"/>
              <a:t>What is LeDeR?</a:t>
            </a:r>
          </a:p>
        </p:txBody>
      </p:sp>
    </p:spTree>
    <p:extLst>
      <p:ext uri="{BB962C8B-B14F-4D97-AF65-F5344CB8AC3E}">
        <p14:creationId xmlns:p14="http://schemas.microsoft.com/office/powerpoint/2010/main" val="3465019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8FAD1-DB5E-E8CA-CADC-713F7701CF31}"/>
              </a:ext>
            </a:extLst>
          </p:cNvPr>
          <p:cNvSpPr>
            <a:spLocks noGrp="1"/>
          </p:cNvSpPr>
          <p:nvPr>
            <p:ph type="title"/>
          </p:nvPr>
        </p:nvSpPr>
        <p:spPr>
          <a:xfrm>
            <a:off x="838200" y="198207"/>
            <a:ext cx="10515600" cy="523638"/>
          </a:xfrm>
        </p:spPr>
        <p:txBody>
          <a:bodyPr/>
          <a:lstStyle/>
          <a:p>
            <a:pPr algn="ctr"/>
            <a:r>
              <a:rPr lang="en-US" dirty="0"/>
              <a:t>Initial Review </a:t>
            </a:r>
          </a:p>
        </p:txBody>
      </p:sp>
      <p:sp>
        <p:nvSpPr>
          <p:cNvPr id="4" name="Content Placeholder 3">
            <a:extLst>
              <a:ext uri="{FF2B5EF4-FFF2-40B4-BE49-F238E27FC236}">
                <a16:creationId xmlns:a16="http://schemas.microsoft.com/office/drawing/2014/main" id="{619D83AC-418E-F1C4-F365-AC395307B667}"/>
              </a:ext>
            </a:extLst>
          </p:cNvPr>
          <p:cNvSpPr>
            <a:spLocks noGrp="1"/>
          </p:cNvSpPr>
          <p:nvPr>
            <p:ph sz="half" idx="2"/>
          </p:nvPr>
        </p:nvSpPr>
        <p:spPr>
          <a:xfrm>
            <a:off x="437971" y="1014240"/>
            <a:ext cx="10915829" cy="4997183"/>
          </a:xfrm>
        </p:spPr>
        <p:txBody>
          <a:bodyPr>
            <a:normAutofit/>
          </a:bodyPr>
          <a:lstStyle/>
          <a:p>
            <a:r>
              <a:rPr lang="en-GB" dirty="0"/>
              <a:t>This involves (where possible) speaking to the family member or someone close to the person who died, allowing the reviewer to build up a picture of their life and the type of person they were. </a:t>
            </a:r>
          </a:p>
          <a:p>
            <a:endParaRPr lang="en-GB" dirty="0"/>
          </a:p>
          <a:p>
            <a:r>
              <a:rPr lang="en-GB" dirty="0"/>
              <a:t>A detailed conversation with the GP or a review of the persons GP records</a:t>
            </a:r>
          </a:p>
          <a:p>
            <a:endParaRPr lang="en-GB" dirty="0"/>
          </a:p>
          <a:p>
            <a:r>
              <a:rPr lang="en-GB" dirty="0"/>
              <a:t>A conversation with at least one other person involved in the care of the person who died e.g. carer, health professional, social worker, charity co-ordinator etc</a:t>
            </a:r>
            <a:endParaRPr lang="en-US" dirty="0"/>
          </a:p>
        </p:txBody>
      </p:sp>
      <p:sp>
        <p:nvSpPr>
          <p:cNvPr id="5" name="Footer Placeholder 4">
            <a:extLst>
              <a:ext uri="{FF2B5EF4-FFF2-40B4-BE49-F238E27FC236}">
                <a16:creationId xmlns:a16="http://schemas.microsoft.com/office/drawing/2014/main" id="{3065E19C-93B4-3AFC-4E36-639377E0BE24}"/>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DF7D5374-F8C5-DD64-2510-3106F4A51709}"/>
              </a:ext>
            </a:extLst>
          </p:cNvPr>
          <p:cNvSpPr>
            <a:spLocks noGrp="1"/>
          </p:cNvSpPr>
          <p:nvPr>
            <p:ph type="sldNum" sz="quarter" idx="12"/>
          </p:nvPr>
        </p:nvSpPr>
        <p:spPr/>
        <p:txBody>
          <a:bodyPr/>
          <a:lstStyle/>
          <a:p>
            <a:fld id="{CD8E907E-315C-F745-8CA6-CE49E976B740}" type="slidenum">
              <a:rPr lang="en-US" smtClean="0"/>
              <a:pPr/>
              <a:t>25</a:t>
            </a:fld>
            <a:endParaRPr lang="en-US" dirty="0"/>
          </a:p>
        </p:txBody>
      </p:sp>
    </p:spTree>
    <p:extLst>
      <p:ext uri="{BB962C8B-B14F-4D97-AF65-F5344CB8AC3E}">
        <p14:creationId xmlns:p14="http://schemas.microsoft.com/office/powerpoint/2010/main" val="33425588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8FAD1-DB5E-E8CA-CADC-713F7701CF31}"/>
              </a:ext>
            </a:extLst>
          </p:cNvPr>
          <p:cNvSpPr>
            <a:spLocks noGrp="1"/>
          </p:cNvSpPr>
          <p:nvPr>
            <p:ph type="title"/>
          </p:nvPr>
        </p:nvSpPr>
        <p:spPr>
          <a:xfrm>
            <a:off x="838200" y="198207"/>
            <a:ext cx="10515600" cy="523638"/>
          </a:xfrm>
        </p:spPr>
        <p:txBody>
          <a:bodyPr/>
          <a:lstStyle/>
          <a:p>
            <a:pPr algn="ctr"/>
            <a:r>
              <a:rPr lang="en-US" dirty="0"/>
              <a:t>Focused Reviews and Criteria </a:t>
            </a:r>
          </a:p>
        </p:txBody>
      </p:sp>
      <p:sp>
        <p:nvSpPr>
          <p:cNvPr id="4" name="Content Placeholder 3">
            <a:extLst>
              <a:ext uri="{FF2B5EF4-FFF2-40B4-BE49-F238E27FC236}">
                <a16:creationId xmlns:a16="http://schemas.microsoft.com/office/drawing/2014/main" id="{619D83AC-418E-F1C4-F365-AC395307B667}"/>
              </a:ext>
            </a:extLst>
          </p:cNvPr>
          <p:cNvSpPr>
            <a:spLocks noGrp="1"/>
          </p:cNvSpPr>
          <p:nvPr>
            <p:ph sz="half" idx="2"/>
          </p:nvPr>
        </p:nvSpPr>
        <p:spPr>
          <a:xfrm>
            <a:off x="674761" y="1070360"/>
            <a:ext cx="10842477" cy="5161998"/>
          </a:xfrm>
        </p:spPr>
        <p:txBody>
          <a:bodyPr>
            <a:normAutofit/>
          </a:bodyPr>
          <a:lstStyle/>
          <a:p>
            <a:r>
              <a:rPr lang="en-GB" dirty="0"/>
              <a:t>A focused review will look in more detail at the person’s life and care received. The review will also involve more people and professionals.</a:t>
            </a:r>
            <a:endParaRPr lang="en-US" dirty="0"/>
          </a:p>
          <a:p>
            <a:pPr marL="0" indent="0">
              <a:buNone/>
            </a:pPr>
            <a:endParaRPr lang="en-GB" dirty="0"/>
          </a:p>
          <a:p>
            <a:r>
              <a:rPr lang="en-GB" dirty="0"/>
              <a:t>The professional judgement of the reviewer is that there is significant learning likely for the ICS </a:t>
            </a:r>
          </a:p>
          <a:p>
            <a:r>
              <a:rPr lang="en-GB" dirty="0"/>
              <a:t>If there are concerns about the quality of care provided to the person by one or more providers, or there is evidence of lack of integrated or co-ordinated care.</a:t>
            </a:r>
          </a:p>
          <a:p>
            <a:r>
              <a:rPr lang="en-GB" dirty="0"/>
              <a:t>The person is from a Black, Asian or minority ethnic background</a:t>
            </a:r>
          </a:p>
        </p:txBody>
      </p:sp>
      <p:sp>
        <p:nvSpPr>
          <p:cNvPr id="5" name="Footer Placeholder 4">
            <a:extLst>
              <a:ext uri="{FF2B5EF4-FFF2-40B4-BE49-F238E27FC236}">
                <a16:creationId xmlns:a16="http://schemas.microsoft.com/office/drawing/2014/main" id="{3065E19C-93B4-3AFC-4E36-639377E0BE24}"/>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DF7D5374-F8C5-DD64-2510-3106F4A51709}"/>
              </a:ext>
            </a:extLst>
          </p:cNvPr>
          <p:cNvSpPr>
            <a:spLocks noGrp="1"/>
          </p:cNvSpPr>
          <p:nvPr>
            <p:ph type="sldNum" sz="quarter" idx="12"/>
          </p:nvPr>
        </p:nvSpPr>
        <p:spPr/>
        <p:txBody>
          <a:bodyPr/>
          <a:lstStyle/>
          <a:p>
            <a:fld id="{CD8E907E-315C-F745-8CA6-CE49E976B740}" type="slidenum">
              <a:rPr lang="en-US" smtClean="0"/>
              <a:pPr/>
              <a:t>26</a:t>
            </a:fld>
            <a:endParaRPr lang="en-US" dirty="0"/>
          </a:p>
        </p:txBody>
      </p:sp>
    </p:spTree>
    <p:extLst>
      <p:ext uri="{BB962C8B-B14F-4D97-AF65-F5344CB8AC3E}">
        <p14:creationId xmlns:p14="http://schemas.microsoft.com/office/powerpoint/2010/main" val="37067552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254BAD-5FF3-D20A-A8AA-2AD6AD5F58A5}"/>
              </a:ext>
            </a:extLst>
          </p:cNvPr>
          <p:cNvSpPr>
            <a:spLocks noGrp="1"/>
          </p:cNvSpPr>
          <p:nvPr>
            <p:ph sz="half" idx="1"/>
          </p:nvPr>
        </p:nvSpPr>
        <p:spPr>
          <a:xfrm>
            <a:off x="838200" y="1489074"/>
            <a:ext cx="10835356" cy="4147788"/>
          </a:xfrm>
        </p:spPr>
        <p:txBody>
          <a:bodyPr>
            <a:normAutofit/>
          </a:bodyPr>
          <a:lstStyle/>
          <a:p>
            <a:r>
              <a:rPr lang="en-GB" dirty="0"/>
              <a:t>The person was autistic with no learning disability (18 years or over). This does not cover children</a:t>
            </a:r>
          </a:p>
          <a:p>
            <a:r>
              <a:rPr lang="en-GB" dirty="0"/>
              <a:t>The person had been under mental health or criminal justice restrictions at the time of death or 5 years previously</a:t>
            </a:r>
          </a:p>
          <a:p>
            <a:r>
              <a:rPr lang="en-GB" dirty="0"/>
              <a:t>A family member can always ask the reviewer to complete a focused review. </a:t>
            </a:r>
          </a:p>
          <a:p>
            <a:endParaRPr lang="en-GB" dirty="0"/>
          </a:p>
        </p:txBody>
      </p:sp>
      <p:sp>
        <p:nvSpPr>
          <p:cNvPr id="5" name="Footer Placeholder 4">
            <a:extLst>
              <a:ext uri="{FF2B5EF4-FFF2-40B4-BE49-F238E27FC236}">
                <a16:creationId xmlns:a16="http://schemas.microsoft.com/office/drawing/2014/main" id="{C550FE6E-8867-AEA3-2F09-101490B8E810}"/>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751C1388-6F5C-F6FD-71D3-97D7C529A569}"/>
              </a:ext>
            </a:extLst>
          </p:cNvPr>
          <p:cNvSpPr>
            <a:spLocks noGrp="1"/>
          </p:cNvSpPr>
          <p:nvPr>
            <p:ph type="sldNum" sz="quarter" idx="12"/>
          </p:nvPr>
        </p:nvSpPr>
        <p:spPr/>
        <p:txBody>
          <a:bodyPr/>
          <a:lstStyle/>
          <a:p>
            <a:fld id="{CD8E907E-315C-F745-8CA6-CE49E976B740}" type="slidenum">
              <a:rPr lang="en-US" smtClean="0"/>
              <a:pPr/>
              <a:t>27</a:t>
            </a:fld>
            <a:endParaRPr lang="en-US" dirty="0"/>
          </a:p>
        </p:txBody>
      </p:sp>
      <p:sp>
        <p:nvSpPr>
          <p:cNvPr id="7" name="Title 1">
            <a:extLst>
              <a:ext uri="{FF2B5EF4-FFF2-40B4-BE49-F238E27FC236}">
                <a16:creationId xmlns:a16="http://schemas.microsoft.com/office/drawing/2014/main" id="{CF9562DE-8A45-3073-053F-7C46D8EDBA78}"/>
              </a:ext>
            </a:extLst>
          </p:cNvPr>
          <p:cNvSpPr>
            <a:spLocks noGrp="1"/>
          </p:cNvSpPr>
          <p:nvPr>
            <p:ph type="title"/>
          </p:nvPr>
        </p:nvSpPr>
        <p:spPr>
          <a:xfrm>
            <a:off x="838200" y="365125"/>
            <a:ext cx="10515600" cy="549275"/>
          </a:xfrm>
        </p:spPr>
        <p:txBody>
          <a:bodyPr/>
          <a:lstStyle/>
          <a:p>
            <a:pPr algn="ctr"/>
            <a:r>
              <a:rPr lang="en-US" dirty="0"/>
              <a:t>Focused Reviews and Criteria continued </a:t>
            </a:r>
          </a:p>
        </p:txBody>
      </p:sp>
    </p:spTree>
    <p:extLst>
      <p:ext uri="{BB962C8B-B14F-4D97-AF65-F5344CB8AC3E}">
        <p14:creationId xmlns:p14="http://schemas.microsoft.com/office/powerpoint/2010/main" val="3983061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DE649-1013-6FA2-30FB-54870DDF0D56}"/>
              </a:ext>
            </a:extLst>
          </p:cNvPr>
          <p:cNvSpPr>
            <a:spLocks noGrp="1"/>
          </p:cNvSpPr>
          <p:nvPr>
            <p:ph type="title"/>
          </p:nvPr>
        </p:nvSpPr>
        <p:spPr>
          <a:xfrm>
            <a:off x="838200" y="365125"/>
            <a:ext cx="10515600" cy="455271"/>
          </a:xfrm>
        </p:spPr>
        <p:txBody>
          <a:bodyPr>
            <a:normAutofit fontScale="90000"/>
          </a:bodyPr>
          <a:lstStyle/>
          <a:p>
            <a:pPr algn="ctr"/>
            <a:r>
              <a:rPr lang="en-GB" dirty="0"/>
              <a:t>How LeDeR fits with other reviews and PSIRF ?</a:t>
            </a:r>
            <a:br>
              <a:rPr lang="en-GB" dirty="0"/>
            </a:br>
            <a:endParaRPr lang="en-GB" dirty="0"/>
          </a:p>
        </p:txBody>
      </p:sp>
      <p:sp>
        <p:nvSpPr>
          <p:cNvPr id="3" name="Content Placeholder 2">
            <a:extLst>
              <a:ext uri="{FF2B5EF4-FFF2-40B4-BE49-F238E27FC236}">
                <a16:creationId xmlns:a16="http://schemas.microsoft.com/office/drawing/2014/main" id="{381DD885-E917-2B96-F6C6-F04914C4F2D7}"/>
              </a:ext>
            </a:extLst>
          </p:cNvPr>
          <p:cNvSpPr>
            <a:spLocks noGrp="1"/>
          </p:cNvSpPr>
          <p:nvPr>
            <p:ph idx="1"/>
          </p:nvPr>
        </p:nvSpPr>
        <p:spPr>
          <a:xfrm>
            <a:off x="659771" y="803792"/>
            <a:ext cx="10515600" cy="4351338"/>
          </a:xfrm>
        </p:spPr>
        <p:txBody>
          <a:bodyPr>
            <a:noAutofit/>
          </a:bodyPr>
          <a:lstStyle/>
          <a:p>
            <a:pPr marL="0" indent="0">
              <a:buNone/>
            </a:pPr>
            <a:r>
              <a:rPr lang="en-GB" sz="1400" dirty="0"/>
              <a:t>There are several different review processes for people who die. For example:</a:t>
            </a:r>
          </a:p>
          <a:p>
            <a:r>
              <a:rPr lang="en-GB" sz="1400" dirty="0"/>
              <a:t>Child death review</a:t>
            </a:r>
          </a:p>
          <a:p>
            <a:r>
              <a:rPr lang="en-GB" sz="1400" dirty="0"/>
              <a:t>Safeguarding adults’ review</a:t>
            </a:r>
          </a:p>
          <a:p>
            <a:r>
              <a:rPr lang="en-GB" sz="1400" dirty="0"/>
              <a:t>Review of deaths of people in hospitals (Structured Judgement Reviews)</a:t>
            </a:r>
          </a:p>
          <a:p>
            <a:r>
              <a:rPr lang="en-GB" sz="1400" dirty="0"/>
              <a:t>Coroners Inquest </a:t>
            </a:r>
          </a:p>
          <a:p>
            <a:r>
              <a:rPr lang="en-GB" sz="1400" dirty="0"/>
              <a:t>Police investigation </a:t>
            </a:r>
          </a:p>
          <a:p>
            <a:r>
              <a:rPr lang="en-GB" sz="1400" dirty="0"/>
              <a:t>Legal investigation/litigation </a:t>
            </a:r>
          </a:p>
          <a:p>
            <a:endParaRPr lang="en-GB" sz="1400" dirty="0"/>
          </a:p>
          <a:p>
            <a:pPr marL="0" indent="0">
              <a:buNone/>
            </a:pPr>
            <a:r>
              <a:rPr lang="en-GB" sz="1400" dirty="0"/>
              <a:t>If this is the case, organisations work together to try to avoid unnecessary duplication.</a:t>
            </a:r>
          </a:p>
          <a:p>
            <a:pPr marL="0" indent="0">
              <a:buNone/>
            </a:pPr>
            <a:r>
              <a:rPr lang="en-GB" sz="1400" dirty="0"/>
              <a:t> </a:t>
            </a:r>
          </a:p>
          <a:p>
            <a:pPr marL="0" indent="0">
              <a:buNone/>
            </a:pPr>
            <a:r>
              <a:rPr lang="en-GB" sz="1400" dirty="0"/>
              <a:t>A LeDeR review waits until all these reviews or investigations have been completed first before undertaking the review. Therefore, a review is usually placed on hold until these processes have completed.</a:t>
            </a:r>
          </a:p>
          <a:p>
            <a:pPr marL="0" indent="0">
              <a:buNone/>
            </a:pPr>
            <a:endParaRPr lang="en-GB" sz="1400" dirty="0"/>
          </a:p>
          <a:p>
            <a:pPr marL="0" indent="0">
              <a:buNone/>
            </a:pPr>
            <a:r>
              <a:rPr lang="en-GB" sz="1400" b="1" dirty="0"/>
              <a:t>PSIRF process </a:t>
            </a:r>
            <a:r>
              <a:rPr lang="en-GB" sz="1400" dirty="0"/>
              <a:t>- refer for LeDeR Review. Locally-led PSII (or other response) may be required alongside the LeDeR review,  organisations should liaise with this one another. </a:t>
            </a:r>
          </a:p>
          <a:p>
            <a:pPr marL="0" indent="0">
              <a:buNone/>
            </a:pPr>
            <a:endParaRPr lang="en-GB" sz="1400" dirty="0"/>
          </a:p>
          <a:p>
            <a:pPr marL="0" indent="0">
              <a:buNone/>
            </a:pPr>
            <a:r>
              <a:rPr lang="en-GB" sz="1400" dirty="0"/>
              <a:t>Where there is reason to believe that one or more patient safety incidents/problems in care could have contributed to the death of a person with learning disabilities. In these circumstances a PSII must be conducted in addition to the LeDeR review.</a:t>
            </a:r>
          </a:p>
        </p:txBody>
      </p:sp>
      <p:sp>
        <p:nvSpPr>
          <p:cNvPr id="4" name="Slide Number Placeholder 3">
            <a:extLst>
              <a:ext uri="{FF2B5EF4-FFF2-40B4-BE49-F238E27FC236}">
                <a16:creationId xmlns:a16="http://schemas.microsoft.com/office/drawing/2014/main" id="{175521E9-B6A6-FD0B-93AF-C4DD1DE0E10D}"/>
              </a:ext>
            </a:extLst>
          </p:cNvPr>
          <p:cNvSpPr>
            <a:spLocks noGrp="1"/>
          </p:cNvSpPr>
          <p:nvPr>
            <p:ph type="sldNum" sz="quarter" idx="12"/>
          </p:nvPr>
        </p:nvSpPr>
        <p:spPr/>
        <p:txBody>
          <a:bodyPr/>
          <a:lstStyle/>
          <a:p>
            <a:fld id="{CD8E907E-315C-F745-8CA6-CE49E976B740}" type="slidenum">
              <a:rPr lang="en-US" smtClean="0"/>
              <a:pPr/>
              <a:t>28</a:t>
            </a:fld>
            <a:endParaRPr lang="en-US" dirty="0"/>
          </a:p>
        </p:txBody>
      </p:sp>
      <p:sp>
        <p:nvSpPr>
          <p:cNvPr id="5" name="Footer Placeholder 4">
            <a:extLst>
              <a:ext uri="{FF2B5EF4-FFF2-40B4-BE49-F238E27FC236}">
                <a16:creationId xmlns:a16="http://schemas.microsoft.com/office/drawing/2014/main" id="{DED6BF20-6256-2817-09D1-185FD700E2CA}"/>
              </a:ext>
            </a:extLst>
          </p:cNvPr>
          <p:cNvSpPr>
            <a:spLocks noGrp="1"/>
          </p:cNvSpPr>
          <p:nvPr>
            <p:ph type="ftr" sz="quarter" idx="11"/>
          </p:nvPr>
        </p:nvSpPr>
        <p:spPr/>
        <p:txBody>
          <a:bodyPr/>
          <a:lstStyle/>
          <a:p>
            <a:r>
              <a:rPr lang="en-US" dirty="0"/>
              <a:t>Staffordshire and Stoke-on-Trent Integrated Care Board</a:t>
            </a:r>
          </a:p>
          <a:p>
            <a:r>
              <a:rPr lang="en-US" dirty="0"/>
              <a:t>
</a:t>
            </a:r>
          </a:p>
        </p:txBody>
      </p:sp>
    </p:spTree>
    <p:extLst>
      <p:ext uri="{BB962C8B-B14F-4D97-AF65-F5344CB8AC3E}">
        <p14:creationId xmlns:p14="http://schemas.microsoft.com/office/powerpoint/2010/main" val="41986670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548A4-9992-0F3E-3BD1-647A4DD5A115}"/>
              </a:ext>
            </a:extLst>
          </p:cNvPr>
          <p:cNvSpPr>
            <a:spLocks noGrp="1"/>
          </p:cNvSpPr>
          <p:nvPr>
            <p:ph type="title"/>
          </p:nvPr>
        </p:nvSpPr>
        <p:spPr/>
        <p:txBody>
          <a:bodyPr/>
          <a:lstStyle/>
          <a:p>
            <a:r>
              <a:rPr lang="en-GB" dirty="0"/>
              <a:t>3 I’s and Systems</a:t>
            </a:r>
          </a:p>
        </p:txBody>
      </p:sp>
      <p:sp>
        <p:nvSpPr>
          <p:cNvPr id="3" name="Content Placeholder 2">
            <a:extLst>
              <a:ext uri="{FF2B5EF4-FFF2-40B4-BE49-F238E27FC236}">
                <a16:creationId xmlns:a16="http://schemas.microsoft.com/office/drawing/2014/main" id="{D0EB1900-BE2F-CCF7-126E-E2DF84A392C2}"/>
              </a:ext>
            </a:extLst>
          </p:cNvPr>
          <p:cNvSpPr>
            <a:spLocks noGrp="1"/>
          </p:cNvSpPr>
          <p:nvPr>
            <p:ph idx="1"/>
          </p:nvPr>
        </p:nvSpPr>
        <p:spPr/>
        <p:txBody>
          <a:bodyPr/>
          <a:lstStyle/>
          <a:p>
            <a:r>
              <a:rPr lang="en-GB" dirty="0"/>
              <a:t>Insight, Involvement and Improvement </a:t>
            </a:r>
          </a:p>
          <a:p>
            <a:r>
              <a:rPr lang="en-GB" dirty="0"/>
              <a:t>Focusing on priority areas, how these are different across providers and systems.</a:t>
            </a:r>
          </a:p>
          <a:p>
            <a:r>
              <a:rPr lang="en-GB" dirty="0"/>
              <a:t>Individual action plans vs system wide action plan</a:t>
            </a:r>
          </a:p>
        </p:txBody>
      </p:sp>
      <p:sp>
        <p:nvSpPr>
          <p:cNvPr id="4" name="Slide Number Placeholder 3">
            <a:extLst>
              <a:ext uri="{FF2B5EF4-FFF2-40B4-BE49-F238E27FC236}">
                <a16:creationId xmlns:a16="http://schemas.microsoft.com/office/drawing/2014/main" id="{F4E8EA62-26D7-75AB-55CA-DE78FE808262}"/>
              </a:ext>
            </a:extLst>
          </p:cNvPr>
          <p:cNvSpPr>
            <a:spLocks noGrp="1"/>
          </p:cNvSpPr>
          <p:nvPr>
            <p:ph type="sldNum" sz="quarter" idx="12"/>
          </p:nvPr>
        </p:nvSpPr>
        <p:spPr/>
        <p:txBody>
          <a:bodyPr/>
          <a:lstStyle/>
          <a:p>
            <a:fld id="{CD8E907E-315C-F745-8CA6-CE49E976B740}" type="slidenum">
              <a:rPr lang="en-US" smtClean="0"/>
              <a:pPr/>
              <a:t>29</a:t>
            </a:fld>
            <a:endParaRPr lang="en-US" dirty="0"/>
          </a:p>
        </p:txBody>
      </p:sp>
      <p:sp>
        <p:nvSpPr>
          <p:cNvPr id="5" name="Footer Placeholder 4">
            <a:extLst>
              <a:ext uri="{FF2B5EF4-FFF2-40B4-BE49-F238E27FC236}">
                <a16:creationId xmlns:a16="http://schemas.microsoft.com/office/drawing/2014/main" id="{142CF0B0-8707-F998-0CCD-1DB09DAA52F6}"/>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Tree>
    <p:extLst>
      <p:ext uri="{BB962C8B-B14F-4D97-AF65-F5344CB8AC3E}">
        <p14:creationId xmlns:p14="http://schemas.microsoft.com/office/powerpoint/2010/main" val="2287934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4EFB-1AC0-EA7B-3368-A88C9DE15F9D}"/>
              </a:ext>
            </a:extLst>
          </p:cNvPr>
          <p:cNvSpPr>
            <a:spLocks noGrp="1"/>
          </p:cNvSpPr>
          <p:nvPr>
            <p:ph type="ctrTitle"/>
          </p:nvPr>
        </p:nvSpPr>
        <p:spPr/>
        <p:txBody>
          <a:bodyPr/>
          <a:lstStyle/>
          <a:p>
            <a:pPr>
              <a:lnSpc>
                <a:spcPct val="107000"/>
              </a:lnSpc>
              <a:spcAft>
                <a:spcPts val="800"/>
              </a:spcAft>
            </a:pPr>
            <a:r>
              <a:rPr lang="en-GB" sz="3200" dirty="0">
                <a:effectLst/>
                <a:latin typeface="Arial" panose="020B0604020202020204" pitchFamily="34" charset="0"/>
                <a:ea typeface="Calibri" panose="020F0502020204030204" pitchFamily="34" charset="0"/>
                <a:cs typeface="Times New Roman" panose="02020603050405020304" pitchFamily="18" charset="0"/>
              </a:rPr>
              <a:t>Introduction from Staffordshire &amp; Stoke-on-Trent Integrated Care Board (ICB)                          </a:t>
            </a:r>
            <a:br>
              <a:rPr lang="en-GB" sz="3200" dirty="0">
                <a:effectLst/>
                <a:latin typeface="Arial" panose="020B0604020202020204" pitchFamily="34" charset="0"/>
                <a:ea typeface="Calibri" panose="020F0502020204030204" pitchFamily="34" charset="0"/>
                <a:cs typeface="Times New Roman" panose="02020603050405020304" pitchFamily="18" charset="0"/>
              </a:rPr>
            </a:br>
            <a:endParaRPr lang="en-GB" sz="3200" dirty="0"/>
          </a:p>
        </p:txBody>
      </p:sp>
      <p:sp>
        <p:nvSpPr>
          <p:cNvPr id="3" name="Subtitle 2">
            <a:extLst>
              <a:ext uri="{FF2B5EF4-FFF2-40B4-BE49-F238E27FC236}">
                <a16:creationId xmlns:a16="http://schemas.microsoft.com/office/drawing/2014/main" id="{FB1BC5A0-0ED7-6E12-B1F0-0DCB054433D3}"/>
              </a:ext>
            </a:extLst>
          </p:cNvPr>
          <p:cNvSpPr>
            <a:spLocks noGrp="1"/>
          </p:cNvSpPr>
          <p:nvPr>
            <p:ph type="subTitle" idx="1"/>
          </p:nvPr>
        </p:nvSpPr>
        <p:spPr/>
        <p:txBody>
          <a:bodyPr/>
          <a:lstStyle/>
          <a:p>
            <a:r>
              <a:rPr lang="en-GB" dirty="0"/>
              <a:t>Cath Marsland </a:t>
            </a:r>
          </a:p>
        </p:txBody>
      </p:sp>
    </p:spTree>
    <p:extLst>
      <p:ext uri="{BB962C8B-B14F-4D97-AF65-F5344CB8AC3E}">
        <p14:creationId xmlns:p14="http://schemas.microsoft.com/office/powerpoint/2010/main" val="23311571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5BC9DD6B-6D81-BD2C-4561-38221FD678AE}"/>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8C497804-2AD0-1488-35AD-C4E80AA59731}"/>
              </a:ext>
            </a:extLst>
          </p:cNvPr>
          <p:cNvSpPr>
            <a:spLocks noGrp="1"/>
          </p:cNvSpPr>
          <p:nvPr>
            <p:ph type="sldNum" sz="quarter" idx="12"/>
          </p:nvPr>
        </p:nvSpPr>
        <p:spPr/>
        <p:txBody>
          <a:bodyPr/>
          <a:lstStyle/>
          <a:p>
            <a:fld id="{CD8E907E-315C-F745-8CA6-CE49E976B740}" type="slidenum">
              <a:rPr lang="en-US" smtClean="0"/>
              <a:pPr/>
              <a:t>30</a:t>
            </a:fld>
            <a:endParaRPr lang="en-US" dirty="0"/>
          </a:p>
        </p:txBody>
      </p:sp>
      <p:sp>
        <p:nvSpPr>
          <p:cNvPr id="7" name="Content Placeholder 2">
            <a:extLst>
              <a:ext uri="{FF2B5EF4-FFF2-40B4-BE49-F238E27FC236}">
                <a16:creationId xmlns:a16="http://schemas.microsoft.com/office/drawing/2014/main" id="{EF567C4C-8AD6-D8A9-895B-60ED70A4BFBE}"/>
              </a:ext>
            </a:extLst>
          </p:cNvPr>
          <p:cNvSpPr>
            <a:spLocks noGrp="1"/>
          </p:cNvSpPr>
          <p:nvPr>
            <p:ph idx="1"/>
          </p:nvPr>
        </p:nvSpPr>
        <p:spPr>
          <a:xfrm>
            <a:off x="299815" y="1112865"/>
            <a:ext cx="10515600" cy="5157889"/>
          </a:xfrm>
        </p:spPr>
        <p:txBody>
          <a:bodyPr>
            <a:normAutofit fontScale="85000" lnSpcReduction="20000"/>
          </a:bodyPr>
          <a:lstStyle/>
          <a:p>
            <a:endParaRPr lang="en-GB" dirty="0">
              <a:solidFill>
                <a:schemeClr val="tx1"/>
              </a:solidFill>
            </a:endParaRPr>
          </a:p>
          <a:p>
            <a:r>
              <a:rPr lang="en-GB" dirty="0">
                <a:solidFill>
                  <a:schemeClr val="tx1"/>
                </a:solidFill>
              </a:rPr>
              <a:t>LeDeR Governance Panel - completed reviews are presented at our local governance panel with the areas of learning, good practice and improvements communicated.</a:t>
            </a:r>
          </a:p>
          <a:p>
            <a:endParaRPr lang="en-GB" dirty="0">
              <a:solidFill>
                <a:schemeClr val="tx1"/>
              </a:solidFill>
            </a:endParaRPr>
          </a:p>
          <a:p>
            <a:endParaRPr lang="en-GB" dirty="0">
              <a:solidFill>
                <a:schemeClr val="tx1"/>
              </a:solidFill>
            </a:endParaRPr>
          </a:p>
          <a:p>
            <a:r>
              <a:rPr lang="en-GB" dirty="0">
                <a:solidFill>
                  <a:schemeClr val="tx1"/>
                </a:solidFill>
              </a:rPr>
              <a:t>LeDeR Steering Group – the actions for learning and necessary improvements are then reported into the steering group to drive these actions across the Integrated Care System (ICS). </a:t>
            </a:r>
          </a:p>
          <a:p>
            <a:endParaRPr lang="en-GB" dirty="0">
              <a:solidFill>
                <a:schemeClr val="tx1"/>
              </a:solidFill>
            </a:endParaRPr>
          </a:p>
          <a:p>
            <a:endParaRPr lang="en-GB" dirty="0">
              <a:solidFill>
                <a:schemeClr val="tx1"/>
              </a:solidFill>
            </a:endParaRPr>
          </a:p>
          <a:p>
            <a:endParaRPr lang="en-GB" dirty="0">
              <a:solidFill>
                <a:schemeClr val="tx1"/>
              </a:solidFill>
            </a:endParaRPr>
          </a:p>
          <a:p>
            <a:r>
              <a:rPr lang="en-GB" dirty="0">
                <a:solidFill>
                  <a:schemeClr val="tx1"/>
                </a:solidFill>
              </a:rPr>
              <a:t>These groups consist of membership across the ICS from health, social care, public sector services, charities, experts by experience/people with lived experience. </a:t>
            </a:r>
            <a:endParaRPr lang="en-US" dirty="0">
              <a:solidFill>
                <a:schemeClr val="tx1"/>
              </a:solidFill>
            </a:endParaRPr>
          </a:p>
        </p:txBody>
      </p:sp>
      <p:sp>
        <p:nvSpPr>
          <p:cNvPr id="8" name="Title 1">
            <a:extLst>
              <a:ext uri="{FF2B5EF4-FFF2-40B4-BE49-F238E27FC236}">
                <a16:creationId xmlns:a16="http://schemas.microsoft.com/office/drawing/2014/main" id="{FC82E6AB-7100-E574-CB02-8A70F6DE0C83}"/>
              </a:ext>
            </a:extLst>
          </p:cNvPr>
          <p:cNvSpPr>
            <a:spLocks noGrp="1"/>
          </p:cNvSpPr>
          <p:nvPr>
            <p:ph type="title"/>
          </p:nvPr>
        </p:nvSpPr>
        <p:spPr>
          <a:xfrm>
            <a:off x="1009116" y="281579"/>
            <a:ext cx="10515600" cy="386905"/>
          </a:xfrm>
        </p:spPr>
        <p:txBody>
          <a:bodyPr>
            <a:normAutofit fontScale="90000"/>
          </a:bodyPr>
          <a:lstStyle/>
          <a:p>
            <a:pPr algn="ctr"/>
            <a:r>
              <a:rPr lang="en-US" dirty="0"/>
              <a:t>Governance Panel and Steering Group </a:t>
            </a:r>
          </a:p>
        </p:txBody>
      </p:sp>
    </p:spTree>
    <p:extLst>
      <p:ext uri="{BB962C8B-B14F-4D97-AF65-F5344CB8AC3E}">
        <p14:creationId xmlns:p14="http://schemas.microsoft.com/office/powerpoint/2010/main" val="10735796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B25FB-0B1E-F240-587A-DD439DF79CEA}"/>
              </a:ext>
            </a:extLst>
          </p:cNvPr>
          <p:cNvSpPr>
            <a:spLocks noGrp="1"/>
          </p:cNvSpPr>
          <p:nvPr>
            <p:ph type="title"/>
          </p:nvPr>
        </p:nvSpPr>
        <p:spPr>
          <a:xfrm>
            <a:off x="916799" y="255405"/>
            <a:ext cx="10515600" cy="385994"/>
          </a:xfrm>
        </p:spPr>
        <p:txBody>
          <a:bodyPr>
            <a:normAutofit fontScale="90000"/>
          </a:bodyPr>
          <a:lstStyle/>
          <a:p>
            <a:pPr algn="ctr"/>
            <a:r>
              <a:rPr lang="en-GB" dirty="0"/>
              <a:t>Local priority Areas </a:t>
            </a:r>
          </a:p>
        </p:txBody>
      </p:sp>
      <p:sp>
        <p:nvSpPr>
          <p:cNvPr id="3" name="Content Placeholder 2">
            <a:extLst>
              <a:ext uri="{FF2B5EF4-FFF2-40B4-BE49-F238E27FC236}">
                <a16:creationId xmlns:a16="http://schemas.microsoft.com/office/drawing/2014/main" id="{2E3C496D-111A-5D44-120C-1B04866632D8}"/>
              </a:ext>
            </a:extLst>
          </p:cNvPr>
          <p:cNvSpPr>
            <a:spLocks noGrp="1"/>
          </p:cNvSpPr>
          <p:nvPr>
            <p:ph sz="half" idx="1"/>
          </p:nvPr>
        </p:nvSpPr>
        <p:spPr>
          <a:xfrm>
            <a:off x="496369" y="995120"/>
            <a:ext cx="5181600" cy="5221481"/>
          </a:xfrm>
        </p:spPr>
        <p:txBody>
          <a:bodyPr>
            <a:normAutofit lnSpcReduction="10000"/>
          </a:bodyPr>
          <a:lstStyle/>
          <a:p>
            <a:pPr marL="0" indent="0">
              <a:buNone/>
            </a:pPr>
            <a:r>
              <a:rPr lang="en-GB" dirty="0">
                <a:solidFill>
                  <a:schemeClr val="tx1"/>
                </a:solidFill>
              </a:rPr>
              <a:t>Local Priority Areas</a:t>
            </a:r>
          </a:p>
          <a:p>
            <a:r>
              <a:rPr lang="en-GB" dirty="0">
                <a:solidFill>
                  <a:schemeClr val="tx1"/>
                </a:solidFill>
              </a:rPr>
              <a:t>Epilepsy</a:t>
            </a:r>
          </a:p>
          <a:p>
            <a:r>
              <a:rPr lang="en-GB" dirty="0">
                <a:solidFill>
                  <a:schemeClr val="tx1"/>
                </a:solidFill>
              </a:rPr>
              <a:t>Health Passport  </a:t>
            </a:r>
          </a:p>
          <a:p>
            <a:r>
              <a:rPr lang="en-GB" dirty="0">
                <a:solidFill>
                  <a:schemeClr val="tx1"/>
                </a:solidFill>
              </a:rPr>
              <a:t>ReSPECT</a:t>
            </a:r>
          </a:p>
          <a:p>
            <a:r>
              <a:rPr lang="en-GB" dirty="0">
                <a:solidFill>
                  <a:schemeClr val="tx1"/>
                </a:solidFill>
              </a:rPr>
              <a:t>Advocacy </a:t>
            </a:r>
          </a:p>
          <a:p>
            <a:r>
              <a:rPr lang="en-GB" dirty="0">
                <a:solidFill>
                  <a:schemeClr val="tx1"/>
                </a:solidFill>
              </a:rPr>
              <a:t>Respiratory </a:t>
            </a:r>
          </a:p>
          <a:p>
            <a:r>
              <a:rPr lang="en-GB" dirty="0">
                <a:solidFill>
                  <a:schemeClr val="tx1"/>
                </a:solidFill>
              </a:rPr>
              <a:t>Cancer Screening </a:t>
            </a:r>
          </a:p>
          <a:p>
            <a:r>
              <a:rPr lang="en-GB" dirty="0">
                <a:solidFill>
                  <a:schemeClr val="tx1"/>
                </a:solidFill>
              </a:rPr>
              <a:t>Cardiovascular disease </a:t>
            </a:r>
          </a:p>
          <a:p>
            <a:r>
              <a:rPr lang="en-GB" dirty="0">
                <a:solidFill>
                  <a:schemeClr val="tx1"/>
                </a:solidFill>
              </a:rPr>
              <a:t>Dysphagia </a:t>
            </a:r>
          </a:p>
          <a:p>
            <a:r>
              <a:rPr lang="en-GB" dirty="0">
                <a:solidFill>
                  <a:schemeClr val="tx1"/>
                </a:solidFill>
              </a:rPr>
              <a:t>Weight Management –emerging theme</a:t>
            </a:r>
          </a:p>
          <a:p>
            <a:endParaRPr lang="en-GB" dirty="0">
              <a:solidFill>
                <a:schemeClr val="tx1"/>
              </a:solidFill>
            </a:endParaRPr>
          </a:p>
        </p:txBody>
      </p:sp>
      <p:sp>
        <p:nvSpPr>
          <p:cNvPr id="5" name="Footer Placeholder 4">
            <a:extLst>
              <a:ext uri="{FF2B5EF4-FFF2-40B4-BE49-F238E27FC236}">
                <a16:creationId xmlns:a16="http://schemas.microsoft.com/office/drawing/2014/main" id="{7D25A3F1-68A0-FAD8-8E46-5FD2F1CCF64A}"/>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967072A9-A809-8308-33FB-96743FF2FBA8}"/>
              </a:ext>
            </a:extLst>
          </p:cNvPr>
          <p:cNvSpPr>
            <a:spLocks noGrp="1"/>
          </p:cNvSpPr>
          <p:nvPr>
            <p:ph type="sldNum" sz="quarter" idx="12"/>
          </p:nvPr>
        </p:nvSpPr>
        <p:spPr/>
        <p:txBody>
          <a:bodyPr/>
          <a:lstStyle/>
          <a:p>
            <a:fld id="{CD8E907E-315C-F745-8CA6-CE49E976B740}" type="slidenum">
              <a:rPr lang="en-US" smtClean="0"/>
              <a:pPr/>
              <a:t>31</a:t>
            </a:fld>
            <a:endParaRPr lang="en-US" dirty="0"/>
          </a:p>
        </p:txBody>
      </p:sp>
    </p:spTree>
    <p:extLst>
      <p:ext uri="{BB962C8B-B14F-4D97-AF65-F5344CB8AC3E}">
        <p14:creationId xmlns:p14="http://schemas.microsoft.com/office/powerpoint/2010/main" val="14356302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5BC9DD6B-6D81-BD2C-4561-38221FD678AE}"/>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8C497804-2AD0-1488-35AD-C4E80AA59731}"/>
              </a:ext>
            </a:extLst>
          </p:cNvPr>
          <p:cNvSpPr>
            <a:spLocks noGrp="1"/>
          </p:cNvSpPr>
          <p:nvPr>
            <p:ph type="sldNum" sz="quarter" idx="12"/>
          </p:nvPr>
        </p:nvSpPr>
        <p:spPr/>
        <p:txBody>
          <a:bodyPr/>
          <a:lstStyle/>
          <a:p>
            <a:fld id="{CD8E907E-315C-F745-8CA6-CE49E976B740}" type="slidenum">
              <a:rPr lang="en-US" smtClean="0"/>
              <a:pPr/>
              <a:t>32</a:t>
            </a:fld>
            <a:endParaRPr lang="en-US" dirty="0"/>
          </a:p>
        </p:txBody>
      </p:sp>
      <p:sp>
        <p:nvSpPr>
          <p:cNvPr id="7" name="Content Placeholder 2">
            <a:extLst>
              <a:ext uri="{FF2B5EF4-FFF2-40B4-BE49-F238E27FC236}">
                <a16:creationId xmlns:a16="http://schemas.microsoft.com/office/drawing/2014/main" id="{EF567C4C-8AD6-D8A9-895B-60ED70A4BFBE}"/>
              </a:ext>
            </a:extLst>
          </p:cNvPr>
          <p:cNvSpPr>
            <a:spLocks noGrp="1"/>
          </p:cNvSpPr>
          <p:nvPr>
            <p:ph idx="1"/>
          </p:nvPr>
        </p:nvSpPr>
        <p:spPr>
          <a:xfrm>
            <a:off x="838200" y="1028740"/>
            <a:ext cx="10515600" cy="4919883"/>
          </a:xfrm>
        </p:spPr>
        <p:txBody>
          <a:bodyPr>
            <a:normAutofit fontScale="62500" lnSpcReduction="20000"/>
          </a:bodyPr>
          <a:lstStyle/>
          <a:p>
            <a:endParaRPr lang="en-GB" dirty="0"/>
          </a:p>
          <a:p>
            <a:r>
              <a:rPr lang="en-GB" dirty="0"/>
              <a:t>Health Passport </a:t>
            </a:r>
            <a:r>
              <a:rPr lang="en-GB" dirty="0">
                <a:hlinkClick r:id="rId3"/>
              </a:rPr>
              <a:t>https://staffsstokeics.org.uk/your-health-and-care/learning-disability/health-passport/</a:t>
            </a:r>
            <a:r>
              <a:rPr lang="en-GB" dirty="0"/>
              <a:t> - resources and materials </a:t>
            </a:r>
          </a:p>
          <a:p>
            <a:pPr marL="0" indent="0">
              <a:buNone/>
            </a:pPr>
            <a:endParaRPr lang="en-GB" dirty="0"/>
          </a:p>
          <a:p>
            <a:r>
              <a:rPr lang="en-GB" dirty="0"/>
              <a:t>Dysphagia Training (LD and Autism care providers) - via Midland Partnership Foundation Trust (MPFT) and Staffordshire County Council </a:t>
            </a:r>
          </a:p>
          <a:p>
            <a:endParaRPr lang="en-GB" dirty="0"/>
          </a:p>
          <a:p>
            <a:r>
              <a:rPr lang="en-GB" dirty="0"/>
              <a:t>Easy Read Breast Cancer Screening Video - </a:t>
            </a:r>
            <a:r>
              <a:rPr lang="en-GB" dirty="0">
                <a:hlinkClick r:id="rId4"/>
              </a:rPr>
              <a:t>https://www.youtube.com/watch?v=DXqbNfdZQgA</a:t>
            </a:r>
            <a:endParaRPr lang="en-GB" dirty="0"/>
          </a:p>
          <a:p>
            <a:pPr marL="0" indent="0">
              <a:buNone/>
            </a:pPr>
            <a:endParaRPr lang="en-GB" dirty="0"/>
          </a:p>
          <a:p>
            <a:r>
              <a:rPr lang="en-GB" dirty="0"/>
              <a:t>Epilepsy awareness training (LD and Autism care providers) – via MPFT and Staffordshire County Council </a:t>
            </a:r>
          </a:p>
          <a:p>
            <a:endParaRPr lang="en-GB" dirty="0"/>
          </a:p>
          <a:p>
            <a:r>
              <a:rPr lang="en-GB" dirty="0"/>
              <a:t>LeDeR leaflets converted into easy read and the top 6 languages spoken across the county. </a:t>
            </a:r>
          </a:p>
          <a:p>
            <a:endParaRPr lang="en-GB" dirty="0"/>
          </a:p>
          <a:p>
            <a:r>
              <a:rPr lang="en-GB" dirty="0"/>
              <a:t>LeDeR webpage - </a:t>
            </a:r>
            <a:r>
              <a:rPr lang="en-GB" dirty="0">
                <a:hlinkClick r:id="rId5"/>
              </a:rPr>
              <a:t>https://staffsstokeics.org.uk/leder/</a:t>
            </a:r>
            <a:r>
              <a:rPr lang="en-GB" dirty="0"/>
              <a:t> - resources and materials </a:t>
            </a:r>
          </a:p>
          <a:p>
            <a:endParaRPr lang="en-GB" dirty="0"/>
          </a:p>
          <a:p>
            <a:endParaRPr lang="en-GB" dirty="0"/>
          </a:p>
        </p:txBody>
      </p:sp>
      <p:sp>
        <p:nvSpPr>
          <p:cNvPr id="8" name="Title 1">
            <a:extLst>
              <a:ext uri="{FF2B5EF4-FFF2-40B4-BE49-F238E27FC236}">
                <a16:creationId xmlns:a16="http://schemas.microsoft.com/office/drawing/2014/main" id="{FC82E6AB-7100-E574-CB02-8A70F6DE0C83}"/>
              </a:ext>
            </a:extLst>
          </p:cNvPr>
          <p:cNvSpPr>
            <a:spLocks noGrp="1"/>
          </p:cNvSpPr>
          <p:nvPr>
            <p:ph type="title"/>
          </p:nvPr>
        </p:nvSpPr>
        <p:spPr>
          <a:xfrm>
            <a:off x="1009116" y="281579"/>
            <a:ext cx="10515600" cy="386905"/>
          </a:xfrm>
        </p:spPr>
        <p:txBody>
          <a:bodyPr>
            <a:normAutofit fontScale="90000"/>
          </a:bodyPr>
          <a:lstStyle/>
          <a:p>
            <a:pPr algn="ctr"/>
            <a:r>
              <a:rPr lang="en-US" dirty="0"/>
              <a:t>Improvements from reviews</a:t>
            </a:r>
          </a:p>
        </p:txBody>
      </p:sp>
    </p:spTree>
    <p:extLst>
      <p:ext uri="{BB962C8B-B14F-4D97-AF65-F5344CB8AC3E}">
        <p14:creationId xmlns:p14="http://schemas.microsoft.com/office/powerpoint/2010/main" val="12257618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7DE5D-7B09-B670-9E39-638A32A0E955}"/>
              </a:ext>
            </a:extLst>
          </p:cNvPr>
          <p:cNvSpPr>
            <a:spLocks noGrp="1"/>
          </p:cNvSpPr>
          <p:nvPr>
            <p:ph type="title"/>
          </p:nvPr>
        </p:nvSpPr>
        <p:spPr/>
        <p:txBody>
          <a:bodyPr/>
          <a:lstStyle/>
          <a:p>
            <a:r>
              <a:rPr lang="en-GB" dirty="0"/>
              <a:t>Future improvements/projects </a:t>
            </a:r>
          </a:p>
        </p:txBody>
      </p:sp>
      <p:sp>
        <p:nvSpPr>
          <p:cNvPr id="3" name="Content Placeholder 2">
            <a:extLst>
              <a:ext uri="{FF2B5EF4-FFF2-40B4-BE49-F238E27FC236}">
                <a16:creationId xmlns:a16="http://schemas.microsoft.com/office/drawing/2014/main" id="{C1D37EB8-F068-0F6A-CF62-FCD089B86060}"/>
              </a:ext>
            </a:extLst>
          </p:cNvPr>
          <p:cNvSpPr>
            <a:spLocks noGrp="1"/>
          </p:cNvSpPr>
          <p:nvPr>
            <p:ph sz="half" idx="1"/>
          </p:nvPr>
        </p:nvSpPr>
        <p:spPr>
          <a:xfrm>
            <a:off x="838199" y="1959093"/>
            <a:ext cx="9980221" cy="4147788"/>
          </a:xfrm>
        </p:spPr>
        <p:txBody>
          <a:bodyPr/>
          <a:lstStyle/>
          <a:p>
            <a:r>
              <a:rPr lang="en-GB" dirty="0"/>
              <a:t>Bowel Cancer screening and cervical screening video in easy read, with supported materials.  </a:t>
            </a:r>
          </a:p>
          <a:p>
            <a:r>
              <a:rPr lang="en-GB" dirty="0"/>
              <a:t>ReSPECT, Advocacy information in easy read and converted into top 6 languages spoken across the county. </a:t>
            </a:r>
          </a:p>
          <a:p>
            <a:r>
              <a:rPr lang="en-GB" dirty="0"/>
              <a:t>Awareness campaigns to be ran in relation to the health passport, ReSPECT/End of life and Advocacy. </a:t>
            </a:r>
          </a:p>
          <a:p>
            <a:r>
              <a:rPr lang="en-GB" dirty="0"/>
              <a:t>Weight management – now coming out as a theme in reviews. Work to be undertaken. </a:t>
            </a:r>
          </a:p>
          <a:p>
            <a:endParaRPr lang="en-GB" dirty="0"/>
          </a:p>
        </p:txBody>
      </p:sp>
      <p:sp>
        <p:nvSpPr>
          <p:cNvPr id="5" name="Footer Placeholder 4">
            <a:extLst>
              <a:ext uri="{FF2B5EF4-FFF2-40B4-BE49-F238E27FC236}">
                <a16:creationId xmlns:a16="http://schemas.microsoft.com/office/drawing/2014/main" id="{6B020819-9BF4-A3BF-9880-948A7CBAEAF6}"/>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9948943B-3D77-0E2C-8A13-235913C475DE}"/>
              </a:ext>
            </a:extLst>
          </p:cNvPr>
          <p:cNvSpPr>
            <a:spLocks noGrp="1"/>
          </p:cNvSpPr>
          <p:nvPr>
            <p:ph type="sldNum" sz="quarter" idx="12"/>
          </p:nvPr>
        </p:nvSpPr>
        <p:spPr/>
        <p:txBody>
          <a:bodyPr/>
          <a:lstStyle/>
          <a:p>
            <a:fld id="{CD8E907E-315C-F745-8CA6-CE49E976B740}" type="slidenum">
              <a:rPr lang="en-US" smtClean="0"/>
              <a:pPr/>
              <a:t>33</a:t>
            </a:fld>
            <a:endParaRPr lang="en-US" dirty="0"/>
          </a:p>
        </p:txBody>
      </p:sp>
    </p:spTree>
    <p:extLst>
      <p:ext uri="{BB962C8B-B14F-4D97-AF65-F5344CB8AC3E}">
        <p14:creationId xmlns:p14="http://schemas.microsoft.com/office/powerpoint/2010/main" val="12739326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D77F4-3E07-A9CE-4999-F3D63BC48BC1}"/>
              </a:ext>
            </a:extLst>
          </p:cNvPr>
          <p:cNvSpPr>
            <a:spLocks noGrp="1"/>
          </p:cNvSpPr>
          <p:nvPr>
            <p:ph type="title"/>
          </p:nvPr>
        </p:nvSpPr>
        <p:spPr/>
        <p:txBody>
          <a:bodyPr/>
          <a:lstStyle/>
          <a:p>
            <a:r>
              <a:rPr lang="en-GB" dirty="0"/>
              <a:t>Useful links/resources </a:t>
            </a:r>
          </a:p>
        </p:txBody>
      </p:sp>
      <p:sp>
        <p:nvSpPr>
          <p:cNvPr id="3" name="Content Placeholder 2">
            <a:extLst>
              <a:ext uri="{FF2B5EF4-FFF2-40B4-BE49-F238E27FC236}">
                <a16:creationId xmlns:a16="http://schemas.microsoft.com/office/drawing/2014/main" id="{DD438FD0-D1F8-8D2B-B411-7F6586D0162B}"/>
              </a:ext>
            </a:extLst>
          </p:cNvPr>
          <p:cNvSpPr>
            <a:spLocks noGrp="1"/>
          </p:cNvSpPr>
          <p:nvPr>
            <p:ph sz="half" idx="1"/>
          </p:nvPr>
        </p:nvSpPr>
        <p:spPr>
          <a:xfrm>
            <a:off x="838199" y="1497204"/>
            <a:ext cx="10616921" cy="4609677"/>
          </a:xfrm>
        </p:spPr>
        <p:txBody>
          <a:bodyPr/>
          <a:lstStyle/>
          <a:p>
            <a:r>
              <a:rPr lang="en-GB" dirty="0">
                <a:hlinkClick r:id="rId2"/>
              </a:rPr>
              <a:t>Report the death of someone with a learning disability or an autistic person (leder.nhs.uk)</a:t>
            </a:r>
            <a:endParaRPr lang="en-GB" dirty="0">
              <a:hlinkClick r:id=""/>
            </a:endParaRPr>
          </a:p>
          <a:p>
            <a:endParaRPr lang="en-GB" dirty="0">
              <a:hlinkClick r:id=""/>
            </a:endParaRPr>
          </a:p>
          <a:p>
            <a:r>
              <a:rPr lang="en-GB" dirty="0">
                <a:hlinkClick r:id=""/>
              </a:rPr>
              <a:t>LeDeR - About LeDeR</a:t>
            </a:r>
            <a:endParaRPr lang="en-GB" dirty="0"/>
          </a:p>
          <a:p>
            <a:endParaRPr lang="en-GB" dirty="0">
              <a:hlinkClick r:id=""/>
            </a:endParaRPr>
          </a:p>
          <a:p>
            <a:r>
              <a:rPr lang="en-GB" dirty="0">
                <a:hlinkClick r:id=""/>
              </a:rPr>
              <a:t>LeDeR - Resource Bank</a:t>
            </a:r>
            <a:endParaRPr lang="en-GB" dirty="0"/>
          </a:p>
          <a:p>
            <a:endParaRPr lang="en-GB" dirty="0"/>
          </a:p>
        </p:txBody>
      </p:sp>
      <p:sp>
        <p:nvSpPr>
          <p:cNvPr id="5" name="Footer Placeholder 4">
            <a:extLst>
              <a:ext uri="{FF2B5EF4-FFF2-40B4-BE49-F238E27FC236}">
                <a16:creationId xmlns:a16="http://schemas.microsoft.com/office/drawing/2014/main" id="{8608C885-E4FC-CF63-5B57-CB168CC21F66}"/>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C2B2B72A-740F-E465-E701-9C5F44754CCA}"/>
              </a:ext>
            </a:extLst>
          </p:cNvPr>
          <p:cNvSpPr>
            <a:spLocks noGrp="1"/>
          </p:cNvSpPr>
          <p:nvPr>
            <p:ph type="sldNum" sz="quarter" idx="12"/>
          </p:nvPr>
        </p:nvSpPr>
        <p:spPr/>
        <p:txBody>
          <a:bodyPr/>
          <a:lstStyle/>
          <a:p>
            <a:fld id="{CD8E907E-315C-F745-8CA6-CE49E976B740}" type="slidenum">
              <a:rPr lang="en-US" smtClean="0"/>
              <a:pPr/>
              <a:t>34</a:t>
            </a:fld>
            <a:endParaRPr lang="en-US" dirty="0"/>
          </a:p>
        </p:txBody>
      </p:sp>
    </p:spTree>
    <p:extLst>
      <p:ext uri="{BB962C8B-B14F-4D97-AF65-F5344CB8AC3E}">
        <p14:creationId xmlns:p14="http://schemas.microsoft.com/office/powerpoint/2010/main" val="2568742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2" name="Online Media 1" title="06 - Appreciative Inquiry - Victoria Harrop">
            <a:hlinkClick r:id="" action="ppaction://media"/>
            <a:extLst>
              <a:ext uri="{FF2B5EF4-FFF2-40B4-BE49-F238E27FC236}">
                <a16:creationId xmlns:a16="http://schemas.microsoft.com/office/drawing/2014/main" id="{6DB82C54-AB71-6C6F-8734-61C1C1E7B77F}"/>
              </a:ext>
            </a:extLst>
          </p:cNvPr>
          <p:cNvPicPr>
            <a:picLocks noRot="1" noChangeAspect="1"/>
          </p:cNvPicPr>
          <p:nvPr>
            <a:videoFile r:link="rId1"/>
          </p:nvPr>
        </p:nvPicPr>
        <p:blipFill>
          <a:blip r:embed="rId4"/>
          <a:stretch>
            <a:fillRect/>
          </a:stretch>
        </p:blipFill>
        <p:spPr>
          <a:xfrm>
            <a:off x="2495868" y="1389888"/>
            <a:ext cx="7655047" cy="4325112"/>
          </a:xfrm>
          <a:prstGeom prst="rect">
            <a:avLst/>
          </a:prstGeom>
        </p:spPr>
      </p:pic>
    </p:spTree>
    <p:extLst>
      <p:ext uri="{BB962C8B-B14F-4D97-AF65-F5344CB8AC3E}">
        <p14:creationId xmlns:p14="http://schemas.microsoft.com/office/powerpoint/2010/main" val="2049265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Image preview">
            <a:extLst>
              <a:ext uri="{FF2B5EF4-FFF2-40B4-BE49-F238E27FC236}">
                <a16:creationId xmlns:a16="http://schemas.microsoft.com/office/drawing/2014/main" id="{5CBE7631-C7B9-DC4A-0F2C-8410FF2EE3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04" y="4452791"/>
            <a:ext cx="3333981" cy="236082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preview">
            <a:extLst>
              <a:ext uri="{FF2B5EF4-FFF2-40B4-BE49-F238E27FC236}">
                <a16:creationId xmlns:a16="http://schemas.microsoft.com/office/drawing/2014/main" id="{0C1D0F47-CA7C-A161-9BB6-2BCBF278DF0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83" y="71746"/>
            <a:ext cx="2840770" cy="376095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age preview">
            <a:extLst>
              <a:ext uri="{FF2B5EF4-FFF2-40B4-BE49-F238E27FC236}">
                <a16:creationId xmlns:a16="http://schemas.microsoft.com/office/drawing/2014/main" id="{22679115-500E-54A3-ABAF-3DBF2F66A302}"/>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
          <a:stretch/>
        </p:blipFill>
        <p:spPr bwMode="auto">
          <a:xfrm>
            <a:off x="3013887" y="91965"/>
            <a:ext cx="5644621" cy="296053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Cancers 15 03672 g001">
            <a:extLst>
              <a:ext uri="{FF2B5EF4-FFF2-40B4-BE49-F238E27FC236}">
                <a16:creationId xmlns:a16="http://schemas.microsoft.com/office/drawing/2014/main" id="{7B04863B-E125-6E80-40AE-9CDAAF2937A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30383" y="4067630"/>
            <a:ext cx="2434059" cy="276205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How CyberKnife Works">
            <a:extLst>
              <a:ext uri="{FF2B5EF4-FFF2-40B4-BE49-F238E27FC236}">
                <a16:creationId xmlns:a16="http://schemas.microsoft.com/office/drawing/2014/main" id="{D27037EE-9456-FB87-A313-4CF465DEB8E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61898" y="105022"/>
            <a:ext cx="3202544" cy="170065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7913D930-0074-4A8E-26E9-FAC19D8B7FD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141535" y="3240881"/>
            <a:ext cx="5080304" cy="1045917"/>
          </a:xfrm>
          <a:prstGeom prst="rect">
            <a:avLst/>
          </a:prstGeom>
        </p:spPr>
      </p:pic>
      <p:pic>
        <p:nvPicPr>
          <p:cNvPr id="17" name="Picture 16">
            <a:extLst>
              <a:ext uri="{FF2B5EF4-FFF2-40B4-BE49-F238E27FC236}">
                <a16:creationId xmlns:a16="http://schemas.microsoft.com/office/drawing/2014/main" id="{BE90B443-440F-9930-F4F9-39456B94144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064905" y="4185524"/>
            <a:ext cx="5334040" cy="1531292"/>
          </a:xfrm>
          <a:prstGeom prst="rect">
            <a:avLst/>
          </a:prstGeom>
        </p:spPr>
      </p:pic>
      <p:pic>
        <p:nvPicPr>
          <p:cNvPr id="15" name="Picture 14">
            <a:extLst>
              <a:ext uri="{FF2B5EF4-FFF2-40B4-BE49-F238E27FC236}">
                <a16:creationId xmlns:a16="http://schemas.microsoft.com/office/drawing/2014/main" id="{686696E1-53C1-4BC3-49E8-DC4AACF5204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461693" y="5663009"/>
            <a:ext cx="5638633" cy="959046"/>
          </a:xfrm>
          <a:prstGeom prst="rect">
            <a:avLst/>
          </a:prstGeom>
        </p:spPr>
      </p:pic>
      <p:pic>
        <p:nvPicPr>
          <p:cNvPr id="11" name="Picture 10">
            <a:extLst>
              <a:ext uri="{FF2B5EF4-FFF2-40B4-BE49-F238E27FC236}">
                <a16:creationId xmlns:a16="http://schemas.microsoft.com/office/drawing/2014/main" id="{515A3C8A-7450-F383-A480-0F6E58083A4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039947" y="1825110"/>
            <a:ext cx="5063969" cy="2172030"/>
          </a:xfrm>
          <a:prstGeom prst="rect">
            <a:avLst/>
          </a:prstGeom>
        </p:spPr>
      </p:pic>
    </p:spTree>
    <p:extLst>
      <p:ext uri="{BB962C8B-B14F-4D97-AF65-F5344CB8AC3E}">
        <p14:creationId xmlns:p14="http://schemas.microsoft.com/office/powerpoint/2010/main" val="24506063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9DF9887-0E5C-8FFE-EB2C-B31F35213F12}"/>
              </a:ext>
            </a:extLst>
          </p:cNvPr>
          <p:cNvPicPr>
            <a:picLocks noChangeAspect="1"/>
          </p:cNvPicPr>
          <p:nvPr/>
        </p:nvPicPr>
        <p:blipFill>
          <a:blip r:embed="rId2" cstate="print">
            <a:extLst>
              <a:ext uri="{28A0092B-C50C-407E-A947-70E740481C1C}">
                <a14:useLocalDpi xmlns:a14="http://schemas.microsoft.com/office/drawing/2010/main" val="0"/>
              </a:ext>
            </a:extLst>
          </a:blip>
          <a:srcRect b="-1"/>
          <a:stretch/>
        </p:blipFill>
        <p:spPr>
          <a:xfrm>
            <a:off x="0" y="10"/>
            <a:ext cx="12191999" cy="6857990"/>
          </a:xfrm>
          <a:prstGeom prst="rect">
            <a:avLst/>
          </a:prstGeom>
        </p:spPr>
      </p:pic>
      <p:sp>
        <p:nvSpPr>
          <p:cNvPr id="2" name="TextBox 1">
            <a:extLst>
              <a:ext uri="{FF2B5EF4-FFF2-40B4-BE49-F238E27FC236}">
                <a16:creationId xmlns:a16="http://schemas.microsoft.com/office/drawing/2014/main" id="{98732233-E8B7-15F9-416B-0CD1D6E1E3C0}"/>
              </a:ext>
            </a:extLst>
          </p:cNvPr>
          <p:cNvSpPr txBox="1"/>
          <p:nvPr/>
        </p:nvSpPr>
        <p:spPr>
          <a:xfrm>
            <a:off x="1730141" y="584555"/>
            <a:ext cx="3822189" cy="2406565"/>
          </a:xfrm>
          <a:prstGeom prst="rect">
            <a:avLst/>
          </a:prstGeom>
        </p:spPr>
        <p:txBody>
          <a:bodyPr vert="horz" lIns="91440" tIns="45720" rIns="91440" bIns="45720" rtlCol="0">
            <a:normAutofit lnSpcReduction="10000"/>
          </a:bodyPr>
          <a:lstStyle/>
          <a:p>
            <a:pPr algn="ctr">
              <a:lnSpc>
                <a:spcPct val="90000"/>
              </a:lnSpc>
              <a:spcAft>
                <a:spcPts val="600"/>
              </a:spcAft>
            </a:pPr>
            <a:r>
              <a:rPr lang="en-US" sz="2000" i="1" dirty="0"/>
              <a:t>‘Appreciative Inquiry is a process for engaging people in building the kinds of </a:t>
            </a:r>
            <a:r>
              <a:rPr lang="en-US" sz="2000" i="1" dirty="0" err="1"/>
              <a:t>organisations</a:t>
            </a:r>
            <a:r>
              <a:rPr lang="en-US" sz="2000" i="1" dirty="0"/>
              <a:t> and a world they want to live in. Working from people's strengths and positive experiences. AI co-creates a future based on collaboration and open dialogue.’</a:t>
            </a:r>
          </a:p>
        </p:txBody>
      </p:sp>
      <p:sp>
        <p:nvSpPr>
          <p:cNvPr id="4" name="TextBox 3">
            <a:extLst>
              <a:ext uri="{FF2B5EF4-FFF2-40B4-BE49-F238E27FC236}">
                <a16:creationId xmlns:a16="http://schemas.microsoft.com/office/drawing/2014/main" id="{8B0DE09F-A9E8-289F-C33B-FC6D807254DC}"/>
              </a:ext>
            </a:extLst>
          </p:cNvPr>
          <p:cNvSpPr txBox="1"/>
          <p:nvPr/>
        </p:nvSpPr>
        <p:spPr>
          <a:xfrm>
            <a:off x="2382101" y="2991120"/>
            <a:ext cx="2983600" cy="253916"/>
          </a:xfrm>
          <a:prstGeom prst="rect">
            <a:avLst/>
          </a:prstGeom>
          <a:noFill/>
        </p:spPr>
        <p:txBody>
          <a:bodyPr wrap="square" rtlCol="0">
            <a:spAutoFit/>
          </a:bodyPr>
          <a:lstStyle/>
          <a:p>
            <a:r>
              <a:rPr lang="en-GB" sz="1050" i="1" dirty="0"/>
              <a:t>David </a:t>
            </a:r>
            <a:r>
              <a:rPr lang="en-GB" sz="1050" i="1" dirty="0" err="1"/>
              <a:t>Cooperrider</a:t>
            </a:r>
            <a:r>
              <a:rPr lang="en-GB" sz="1050" i="1" dirty="0"/>
              <a:t>, founder of Appreciative Inquiry</a:t>
            </a:r>
          </a:p>
        </p:txBody>
      </p:sp>
    </p:spTree>
    <p:extLst>
      <p:ext uri="{BB962C8B-B14F-4D97-AF65-F5344CB8AC3E}">
        <p14:creationId xmlns:p14="http://schemas.microsoft.com/office/powerpoint/2010/main" val="13549670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A1C597A-4ABF-B77C-B2DD-B6D6C0CD3C6A}"/>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4C7E930F-456C-5786-AFE5-D843A8C4235F}"/>
              </a:ext>
            </a:extLst>
          </p:cNvPr>
          <p:cNvSpPr>
            <a:spLocks noGrp="1"/>
          </p:cNvSpPr>
          <p:nvPr>
            <p:ph type="sldNum" sz="quarter" idx="12"/>
          </p:nvPr>
        </p:nvSpPr>
        <p:spPr/>
        <p:txBody>
          <a:bodyPr/>
          <a:lstStyle/>
          <a:p>
            <a:fld id="{CD8E907E-315C-F745-8CA6-CE49E976B740}" type="slidenum">
              <a:rPr lang="en-US" smtClean="0"/>
              <a:pPr/>
              <a:t>38</a:t>
            </a:fld>
            <a:endParaRPr lang="en-US"/>
          </a:p>
        </p:txBody>
      </p:sp>
      <p:sp>
        <p:nvSpPr>
          <p:cNvPr id="4" name="AutoShape 2" descr="blob:https://wmahsn365.sharepoint.com/18a41f26-b25f-4730-b3eb-7c7034afcd93">
            <a:extLst>
              <a:ext uri="{FF2B5EF4-FFF2-40B4-BE49-F238E27FC236}">
                <a16:creationId xmlns:a16="http://schemas.microsoft.com/office/drawing/2014/main" id="{02DFCCC3-8D68-84A8-E34E-346DFD9188F9}"/>
              </a:ext>
            </a:extLst>
          </p:cNvP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5" descr="blob:https://wmahsn365.sharepoint.com/a49b9958-155b-4e14-9fed-3441289d292a">
            <a:extLst>
              <a:ext uri="{FF2B5EF4-FFF2-40B4-BE49-F238E27FC236}">
                <a16:creationId xmlns:a16="http://schemas.microsoft.com/office/drawing/2014/main" id="{6149E458-253C-75A0-6591-D98659D159BC}"/>
              </a:ext>
            </a:extLst>
          </p:cNvPr>
          <p:cNvSpPr>
            <a:spLocks noChangeAspect="1" noChangeArrowheads="1"/>
          </p:cNvSpPr>
          <p:nvPr/>
        </p:nvSpPr>
        <p:spPr bwMode="auto">
          <a:xfrm>
            <a:off x="11679676" y="462348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Rectangle 5">
            <a:extLst>
              <a:ext uri="{FF2B5EF4-FFF2-40B4-BE49-F238E27FC236}">
                <a16:creationId xmlns:a16="http://schemas.microsoft.com/office/drawing/2014/main" id="{6CB5C5D1-831C-A937-9D6F-BC25CCB10FA3}"/>
              </a:ext>
            </a:extLst>
          </p:cNvPr>
          <p:cNvSpPr>
            <a:spLocks noGrp="1" noChangeArrowheads="1"/>
          </p:cNvSpPr>
          <p:nvPr/>
        </p:nvSpPr>
        <p:spPr>
          <a:xfrm>
            <a:off x="326571" y="1507788"/>
            <a:ext cx="7105361" cy="4688731"/>
          </a:xfrm>
          <a:prstGeom prst="rect">
            <a:avLst/>
          </a:prstGeom>
        </p:spPr>
        <p:txBody>
          <a:bodyPr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ja-JP" altLang="en-GB" sz="1800" dirty="0">
                <a:ea typeface="游ゴシック"/>
              </a:rPr>
              <a:t>‘</a:t>
            </a:r>
            <a:r>
              <a:rPr lang="en-GB" altLang="ja-JP" sz="1800" b="1" dirty="0">
                <a:ea typeface="游ゴシック"/>
              </a:rPr>
              <a:t>Appreciative</a:t>
            </a:r>
            <a:r>
              <a:rPr lang="ja-JP" altLang="en-GB" sz="1800" dirty="0">
                <a:ea typeface="游ゴシック"/>
              </a:rPr>
              <a:t>’</a:t>
            </a:r>
            <a:r>
              <a:rPr lang="en-GB" altLang="ja-JP" sz="1800" dirty="0">
                <a:ea typeface="游ゴシック"/>
              </a:rPr>
              <a:t> </a:t>
            </a:r>
            <a:endParaRPr lang="en-US" sz="1800" dirty="0">
              <a:ea typeface="游ゴシック"/>
              <a:cs typeface="Calibri" panose="020F0502020204030204"/>
            </a:endParaRPr>
          </a:p>
          <a:p>
            <a:pPr>
              <a:buFont typeface="Calibri" panose="020B0604020202020204" pitchFamily="34" charset="0"/>
              <a:buChar char="-"/>
              <a:defRPr/>
            </a:pPr>
            <a:r>
              <a:rPr lang="en-GB" altLang="ja-JP" sz="1800" dirty="0">
                <a:ea typeface="游ゴシック"/>
              </a:rPr>
              <a:t>Comes from the idea that when something increases in value, it </a:t>
            </a:r>
            <a:r>
              <a:rPr lang="ja-JP" altLang="en-GB" sz="1800" dirty="0">
                <a:ea typeface="游ゴシック"/>
              </a:rPr>
              <a:t>‘</a:t>
            </a:r>
            <a:r>
              <a:rPr lang="en-GB" altLang="ja-JP" sz="1800" dirty="0">
                <a:ea typeface="游ゴシック"/>
              </a:rPr>
              <a:t>appreciates</a:t>
            </a:r>
            <a:r>
              <a:rPr lang="ja-JP" altLang="en-GB" sz="1800" dirty="0">
                <a:ea typeface="游ゴシック"/>
              </a:rPr>
              <a:t>’</a:t>
            </a:r>
            <a:r>
              <a:rPr lang="en-GB" altLang="ja-JP" sz="1800" dirty="0">
                <a:ea typeface="游ゴシック"/>
              </a:rPr>
              <a:t> </a:t>
            </a:r>
            <a:endParaRPr lang="en-GB" altLang="ja-JP" sz="1800" dirty="0">
              <a:ea typeface="游ゴシック"/>
              <a:cs typeface="Calibri" panose="020F0502020204030204"/>
            </a:endParaRPr>
          </a:p>
          <a:p>
            <a:pPr>
              <a:buNone/>
              <a:defRPr/>
            </a:pPr>
            <a:endParaRPr lang="ja-JP" altLang="en-GB" sz="1800" dirty="0">
              <a:ea typeface="游ゴシック"/>
              <a:cs typeface="Calibri"/>
            </a:endParaRPr>
          </a:p>
          <a:p>
            <a:pPr>
              <a:buFont typeface="Wingdings 2" panose="05020102010507070707" pitchFamily="18" charset="2"/>
              <a:buNone/>
              <a:defRPr/>
            </a:pPr>
            <a:r>
              <a:rPr lang="ja-JP" altLang="en-GB" sz="1800" dirty="0">
                <a:ea typeface="游ゴシック"/>
              </a:rPr>
              <a:t>‘</a:t>
            </a:r>
            <a:r>
              <a:rPr lang="en-GB" altLang="ja-JP" sz="1800" b="1" dirty="0">
                <a:ea typeface="游ゴシック"/>
              </a:rPr>
              <a:t>Inquiry</a:t>
            </a:r>
            <a:r>
              <a:rPr lang="ja-JP" altLang="en-GB" sz="1800" dirty="0">
                <a:ea typeface="游ゴシック"/>
              </a:rPr>
              <a:t>’</a:t>
            </a:r>
            <a:r>
              <a:rPr lang="en-GB" altLang="ja-JP" sz="1800" dirty="0">
                <a:ea typeface="游ゴシック"/>
              </a:rPr>
              <a:t> </a:t>
            </a:r>
            <a:endParaRPr lang="en-GB" altLang="ja-JP" sz="1800" dirty="0">
              <a:ea typeface="游ゴシック" panose="020B0400000000000000" pitchFamily="34" charset="-128"/>
              <a:cs typeface="Calibri" panose="020F0502020204030204"/>
            </a:endParaRPr>
          </a:p>
          <a:p>
            <a:pPr>
              <a:spcAft>
                <a:spcPts val="0"/>
              </a:spcAft>
              <a:buFont typeface="Calibri" pitchFamily="2" charset="2"/>
              <a:buChar char="-"/>
              <a:defRPr/>
            </a:pPr>
            <a:r>
              <a:rPr lang="en-GB" altLang="ja-JP" sz="1800" dirty="0">
                <a:ea typeface="游ゴシック"/>
              </a:rPr>
              <a:t>Describes the process of seeking to understand through questions, and the value of paying attention to processes and people.</a:t>
            </a:r>
            <a:endParaRPr lang="en-GB" altLang="ja-JP" sz="1800" dirty="0">
              <a:ea typeface="游ゴシック"/>
              <a:cs typeface="Calibri" panose="020F0502020204030204"/>
            </a:endParaRPr>
          </a:p>
          <a:p>
            <a:pPr eaLnBrk="1" fontAlgn="auto" hangingPunct="1">
              <a:spcAft>
                <a:spcPts val="0"/>
              </a:spcAft>
              <a:buFont typeface="Wingdings 2" panose="05020102010507070707" pitchFamily="18" charset="2"/>
              <a:buNone/>
              <a:defRPr/>
            </a:pPr>
            <a:endParaRPr lang="en-GB" altLang="ja-JP" sz="1800" i="1" dirty="0">
              <a:ea typeface="游ゴシック"/>
              <a:cs typeface="Calibri"/>
            </a:endParaRPr>
          </a:p>
          <a:p>
            <a:pPr algn="ctr" eaLnBrk="1" fontAlgn="auto" hangingPunct="1">
              <a:spcAft>
                <a:spcPts val="0"/>
              </a:spcAft>
              <a:buFont typeface="Wingdings 2" panose="05020102010507070707" pitchFamily="18" charset="2"/>
              <a:buNone/>
              <a:defRPr/>
            </a:pPr>
            <a:r>
              <a:rPr lang="en-GB" altLang="ja-JP" sz="1800" i="1" dirty="0">
                <a:ea typeface="游ゴシック"/>
              </a:rPr>
              <a:t>  Combining heart &amp; mind at work</a:t>
            </a:r>
            <a:r>
              <a:rPr lang="en-GB" sz="1800" dirty="0">
                <a:solidFill>
                  <a:schemeClr val="accent1">
                    <a:lumMod val="75000"/>
                  </a:schemeClr>
                </a:solidFill>
              </a:rPr>
              <a:t>		</a:t>
            </a:r>
            <a:endParaRPr lang="en-GB" sz="1800" u="sng" dirty="0"/>
          </a:p>
          <a:p>
            <a:pPr eaLnBrk="1" fontAlgn="auto" hangingPunct="1">
              <a:spcAft>
                <a:spcPts val="0"/>
              </a:spcAft>
              <a:buFont typeface="Wingdings 2" panose="05020102010507070707" pitchFamily="18" charset="2"/>
              <a:buNone/>
              <a:defRPr/>
            </a:pPr>
            <a:endParaRPr lang="en-GB" sz="1800" dirty="0">
              <a:solidFill>
                <a:schemeClr val="accent1">
                  <a:lumMod val="75000"/>
                </a:schemeClr>
              </a:solidFill>
            </a:endParaRPr>
          </a:p>
          <a:p>
            <a:pPr eaLnBrk="1" fontAlgn="auto" hangingPunct="1">
              <a:spcAft>
                <a:spcPts val="0"/>
              </a:spcAft>
              <a:buFont typeface="Wingdings 2" panose="05020102010507070707" pitchFamily="18" charset="2"/>
              <a:buNone/>
              <a:defRPr/>
            </a:pPr>
            <a:endParaRPr lang="en-GB" sz="1800" dirty="0"/>
          </a:p>
        </p:txBody>
      </p:sp>
      <p:pic>
        <p:nvPicPr>
          <p:cNvPr id="7" name="Picture 4">
            <a:extLst>
              <a:ext uri="{FF2B5EF4-FFF2-40B4-BE49-F238E27FC236}">
                <a16:creationId xmlns:a16="http://schemas.microsoft.com/office/drawing/2014/main" id="{55AFA88D-6152-1866-3073-D93518DFA2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1932" y="489770"/>
            <a:ext cx="3495675" cy="264491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029F794-4A55-8C9E-B697-4004285369B0}"/>
              </a:ext>
            </a:extLst>
          </p:cNvPr>
          <p:cNvSpPr txBox="1"/>
          <p:nvPr/>
        </p:nvSpPr>
        <p:spPr>
          <a:xfrm>
            <a:off x="460375" y="532025"/>
            <a:ext cx="602451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dirty="0">
                <a:solidFill>
                  <a:schemeClr val="tx2"/>
                </a:solidFill>
                <a:ea typeface="Calibri"/>
                <a:cs typeface="Calibri"/>
              </a:rPr>
              <a:t>Appreciative Inquiry</a:t>
            </a:r>
            <a:endParaRPr lang="en-US" sz="3600" b="1" dirty="0">
              <a:solidFill>
                <a:schemeClr val="tx2"/>
              </a:solidFill>
            </a:endParaRPr>
          </a:p>
        </p:txBody>
      </p:sp>
      <p:pic>
        <p:nvPicPr>
          <p:cNvPr id="9" name="Picture 2">
            <a:extLst>
              <a:ext uri="{FF2B5EF4-FFF2-40B4-BE49-F238E27FC236}">
                <a16:creationId xmlns:a16="http://schemas.microsoft.com/office/drawing/2014/main" id="{3B2AA6C7-030D-F9D3-91D7-27C540B29D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9940" y="3548222"/>
            <a:ext cx="4044536" cy="3116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8971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D86AABE8-D0B4-321C-4037-639A4CB94583}"/>
              </a:ext>
            </a:extLst>
          </p:cNvPr>
          <p:cNvSpPr>
            <a:spLocks noGrp="1"/>
          </p:cNvSpPr>
          <p:nvPr/>
        </p:nvSpPr>
        <p:spPr>
          <a:xfrm>
            <a:off x="523347" y="1306475"/>
            <a:ext cx="7772400" cy="4017962"/>
          </a:xfrm>
          <a:prstGeom prst="rect">
            <a:avLst/>
          </a:prstGeom>
        </p:spPr>
        <p:txBody>
          <a:bodyPr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fontAlgn="auto" hangingPunct="1">
              <a:spcAft>
                <a:spcPts val="0"/>
              </a:spcAft>
              <a:buFont typeface="Wingdings 2" panose="05020102010507070707" pitchFamily="18" charset="2"/>
              <a:buNone/>
              <a:defRPr/>
            </a:pPr>
            <a:r>
              <a:rPr lang="en-GB" altLang="en-US" sz="2000" b="1" dirty="0"/>
              <a:t>Is the cooperative search for the best in people, their organizations, and the world around them.</a:t>
            </a:r>
          </a:p>
          <a:p>
            <a:pPr eaLnBrk="1" fontAlgn="auto" hangingPunct="1">
              <a:spcAft>
                <a:spcPts val="0"/>
              </a:spcAft>
              <a:buFont typeface="Wingdings 2" panose="05020102010507070707" pitchFamily="18" charset="2"/>
              <a:buNone/>
              <a:defRPr/>
            </a:pPr>
            <a:endParaRPr lang="en-GB" altLang="en-US" sz="2000" b="1" dirty="0"/>
          </a:p>
          <a:p>
            <a:pPr>
              <a:buNone/>
              <a:defRPr/>
            </a:pPr>
            <a:r>
              <a:rPr lang="en-GB" altLang="en-US" sz="2000" b="1" dirty="0"/>
              <a:t> It involves systematic discovery of what gives a system 'life' when it is most effective and capable in economic, ecological, and human terms....</a:t>
            </a:r>
            <a:endParaRPr lang="en-GB" altLang="en-US" sz="2000" b="1" dirty="0">
              <a:cs typeface="Calibri"/>
            </a:endParaRPr>
          </a:p>
          <a:p>
            <a:pPr eaLnBrk="1" fontAlgn="auto" hangingPunct="1">
              <a:spcAft>
                <a:spcPts val="0"/>
              </a:spcAft>
              <a:buFont typeface="Wingdings 2" panose="05020102010507070707" pitchFamily="18" charset="2"/>
              <a:buNone/>
              <a:defRPr/>
            </a:pPr>
            <a:endParaRPr lang="en-GB" altLang="en-US" sz="2000" b="1" dirty="0"/>
          </a:p>
          <a:p>
            <a:pPr eaLnBrk="1" fontAlgn="auto" hangingPunct="1">
              <a:spcAft>
                <a:spcPts val="0"/>
              </a:spcAft>
              <a:buFont typeface="Wingdings 2" panose="05020102010507070707" pitchFamily="18" charset="2"/>
              <a:buNone/>
              <a:defRPr/>
            </a:pPr>
            <a:r>
              <a:rPr lang="en-GB" altLang="en-US" sz="2000" b="1" dirty="0"/>
              <a:t>.....the art and practice of asking questions that strengthen a system &amp; its positive potential</a:t>
            </a:r>
            <a:endParaRPr lang="en-GB" altLang="en-US" sz="2000" b="1" dirty="0">
              <a:cs typeface="Calibri"/>
            </a:endParaRPr>
          </a:p>
        </p:txBody>
      </p:sp>
      <p:sp>
        <p:nvSpPr>
          <p:cNvPr id="10" name="TextBox 9">
            <a:extLst>
              <a:ext uri="{FF2B5EF4-FFF2-40B4-BE49-F238E27FC236}">
                <a16:creationId xmlns:a16="http://schemas.microsoft.com/office/drawing/2014/main" id="{88EF8695-20EE-9C11-D718-8089D50376DA}"/>
              </a:ext>
            </a:extLst>
          </p:cNvPr>
          <p:cNvSpPr txBox="1"/>
          <p:nvPr/>
        </p:nvSpPr>
        <p:spPr>
          <a:xfrm>
            <a:off x="523347" y="5485277"/>
            <a:ext cx="6103856" cy="646331"/>
          </a:xfrm>
          <a:prstGeom prst="rect">
            <a:avLst/>
          </a:prstGeom>
          <a:noFill/>
        </p:spPr>
        <p:txBody>
          <a:bodyPr wrap="square">
            <a:spAutoFit/>
          </a:bodyPr>
          <a:lstStyle/>
          <a:p>
            <a:r>
              <a:rPr lang="en-GB" sz="1800" b="0" i="1" u="none" strike="noStrike" dirty="0">
                <a:solidFill>
                  <a:schemeClr val="tx2"/>
                </a:solidFill>
                <a:effectLst/>
                <a:latin typeface="Calibri" panose="020F0502020204030204" pitchFamily="34" charset="0"/>
              </a:rPr>
              <a:t>“</a:t>
            </a:r>
            <a:r>
              <a:rPr lang="en-GB" sz="1800" b="1" i="1" u="none" strike="noStrike" dirty="0">
                <a:solidFill>
                  <a:schemeClr val="tx2"/>
                </a:solidFill>
                <a:effectLst/>
                <a:latin typeface="Calibri" panose="020F0502020204030204" pitchFamily="34" charset="0"/>
              </a:rPr>
              <a:t>The grass is greener where you water it.” </a:t>
            </a:r>
            <a:r>
              <a:rPr lang="en-GB" sz="1800" b="0" i="1" dirty="0">
                <a:solidFill>
                  <a:schemeClr val="tx2"/>
                </a:solidFill>
                <a:effectLst/>
                <a:latin typeface="Calibri" panose="020F0502020204030204" pitchFamily="34" charset="0"/>
              </a:rPr>
              <a:t>​</a:t>
            </a:r>
            <a:br>
              <a:rPr lang="en-GB" sz="1800" b="0" i="1" dirty="0">
                <a:solidFill>
                  <a:schemeClr val="tx2"/>
                </a:solidFill>
                <a:effectLst/>
                <a:latin typeface="Calibri" panose="020F0502020204030204" pitchFamily="34" charset="0"/>
              </a:rPr>
            </a:br>
            <a:endParaRPr lang="en-GB" i="1" dirty="0">
              <a:solidFill>
                <a:schemeClr val="tx2"/>
              </a:solidFill>
            </a:endParaRPr>
          </a:p>
        </p:txBody>
      </p:sp>
      <p:sp>
        <p:nvSpPr>
          <p:cNvPr id="11" name="TextBox 10">
            <a:extLst>
              <a:ext uri="{FF2B5EF4-FFF2-40B4-BE49-F238E27FC236}">
                <a16:creationId xmlns:a16="http://schemas.microsoft.com/office/drawing/2014/main" id="{04B73580-5CF7-3C10-19D4-93CA4436BD7A}"/>
              </a:ext>
            </a:extLst>
          </p:cNvPr>
          <p:cNvSpPr txBox="1"/>
          <p:nvPr/>
        </p:nvSpPr>
        <p:spPr>
          <a:xfrm>
            <a:off x="2112722" y="5974300"/>
            <a:ext cx="6103856" cy="369332"/>
          </a:xfrm>
          <a:prstGeom prst="rect">
            <a:avLst/>
          </a:prstGeom>
          <a:noFill/>
        </p:spPr>
        <p:txBody>
          <a:bodyPr wrap="square">
            <a:spAutoFit/>
          </a:bodyPr>
          <a:lstStyle/>
          <a:p>
            <a:r>
              <a:rPr lang="en-GB" i="0" u="none" strike="noStrike" dirty="0">
                <a:effectLst/>
                <a:latin typeface="Calibri" panose="020F0502020204030204" pitchFamily="34" charset="0"/>
              </a:rPr>
              <a:t>Which grass do you water?</a:t>
            </a:r>
            <a:endParaRPr lang="en-GB" dirty="0"/>
          </a:p>
        </p:txBody>
      </p:sp>
      <p:pic>
        <p:nvPicPr>
          <p:cNvPr id="12" name="Picture 11" descr="A group of plants growing from dirt&#10;&#10;Description automatically generated">
            <a:extLst>
              <a:ext uri="{FF2B5EF4-FFF2-40B4-BE49-F238E27FC236}">
                <a16:creationId xmlns:a16="http://schemas.microsoft.com/office/drawing/2014/main" id="{8587E2BF-88C2-3352-7AA9-384925C5C3D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3007" y="4729290"/>
            <a:ext cx="3596217" cy="1563158"/>
          </a:xfrm>
          <a:prstGeom prst="rect">
            <a:avLst/>
          </a:prstGeom>
        </p:spPr>
      </p:pic>
      <p:pic>
        <p:nvPicPr>
          <p:cNvPr id="13" name="Picture 12" descr="A yellow figure holding a magnifying glass&#10;&#10;Description automatically generated">
            <a:extLst>
              <a:ext uri="{FF2B5EF4-FFF2-40B4-BE49-F238E27FC236}">
                <a16:creationId xmlns:a16="http://schemas.microsoft.com/office/drawing/2014/main" id="{F47608BA-B544-0686-94DB-0AF93931B8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5256" y="382840"/>
            <a:ext cx="2263397" cy="2588881"/>
          </a:xfrm>
          <a:prstGeom prst="rect">
            <a:avLst/>
          </a:prstGeom>
        </p:spPr>
      </p:pic>
    </p:spTree>
    <p:extLst>
      <p:ext uri="{BB962C8B-B14F-4D97-AF65-F5344CB8AC3E}">
        <p14:creationId xmlns:p14="http://schemas.microsoft.com/office/powerpoint/2010/main" val="1904034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5" name="Online Media 4" title="01 - Introduction">
            <a:hlinkClick r:id="" action="ppaction://media"/>
            <a:extLst>
              <a:ext uri="{FF2B5EF4-FFF2-40B4-BE49-F238E27FC236}">
                <a16:creationId xmlns:a16="http://schemas.microsoft.com/office/drawing/2014/main" id="{276D8AAC-0A0F-AA89-97C2-159C32A35FB0}"/>
              </a:ext>
            </a:extLst>
          </p:cNvPr>
          <p:cNvPicPr>
            <a:picLocks noRot="1" noChangeAspect="1"/>
          </p:cNvPicPr>
          <p:nvPr>
            <a:videoFile r:link="rId1"/>
          </p:nvPr>
        </p:nvPicPr>
        <p:blipFill>
          <a:blip r:embed="rId4"/>
          <a:stretch>
            <a:fillRect/>
          </a:stretch>
        </p:blipFill>
        <p:spPr>
          <a:xfrm>
            <a:off x="1524735" y="965404"/>
            <a:ext cx="9345612" cy="5280283"/>
          </a:xfrm>
          <a:prstGeom prst="rect">
            <a:avLst/>
          </a:prstGeom>
        </p:spPr>
      </p:pic>
    </p:spTree>
    <p:extLst>
      <p:ext uri="{BB962C8B-B14F-4D97-AF65-F5344CB8AC3E}">
        <p14:creationId xmlns:p14="http://schemas.microsoft.com/office/powerpoint/2010/main" val="4206088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1">
            <a:extLst>
              <a:ext uri="{FF2B5EF4-FFF2-40B4-BE49-F238E27FC236}">
                <a16:creationId xmlns:a16="http://schemas.microsoft.com/office/drawing/2014/main" id="{05CDAC16-253C-0C39-B85D-B2C4852BB78C}"/>
              </a:ext>
            </a:extLst>
          </p:cNvPr>
          <p:cNvSpPr>
            <a:spLocks noGrp="1" noChangeArrowheads="1"/>
          </p:cNvSpPr>
          <p:nvPr>
            <p:ph type="ftr" sz="quarter" idx="11"/>
          </p:nvPr>
        </p:nvSpPr>
        <p:spPr bwMode="auto"/>
        <p:txBody>
          <a:bodyPr wrap="square" numCol="1" anchorCtr="0" compatLnSpc="1">
            <a:prstTxWarp prst="textNoShape">
              <a:avLst/>
            </a:prstTxWarp>
          </a:bodyPr>
          <a:lstStyle>
            <a:lvl1pPr>
              <a:defRPr>
                <a:solidFill>
                  <a:schemeClr val="tx1"/>
                </a:solidFill>
                <a:latin typeface="Tw Cen MT" panose="020B0602020104020603" pitchFamily="34" charset="0"/>
              </a:defRPr>
            </a:lvl1pPr>
            <a:lvl2pPr marL="742950" indent="-285750">
              <a:defRPr>
                <a:solidFill>
                  <a:schemeClr val="tx1"/>
                </a:solidFill>
                <a:latin typeface="Tw Cen MT" panose="020B0602020104020603" pitchFamily="34" charset="0"/>
              </a:defRPr>
            </a:lvl2pPr>
            <a:lvl3pPr marL="1143000" indent="-228600">
              <a:defRPr>
                <a:solidFill>
                  <a:schemeClr val="tx1"/>
                </a:solidFill>
                <a:latin typeface="Tw Cen MT" panose="020B0602020104020603" pitchFamily="34" charset="0"/>
              </a:defRPr>
            </a:lvl3pPr>
            <a:lvl4pPr marL="1600200" indent="-228600">
              <a:defRPr>
                <a:solidFill>
                  <a:schemeClr val="tx1"/>
                </a:solidFill>
                <a:latin typeface="Tw Cen MT" panose="020B0602020104020603" pitchFamily="34" charset="0"/>
              </a:defRPr>
            </a:lvl4pPr>
            <a:lvl5pPr marL="2057400" indent="-228600">
              <a:defRPr>
                <a:solidFill>
                  <a:schemeClr val="tx1"/>
                </a:solidFill>
                <a:latin typeface="Tw Cen MT" panose="020B0602020104020603" pitchFamily="34" charset="0"/>
              </a:defRPr>
            </a:lvl5pPr>
            <a:lvl6pPr marL="2514600" indent="-228600" defTabSz="457200" fontAlgn="base">
              <a:spcBef>
                <a:spcPct val="0"/>
              </a:spcBef>
              <a:spcAft>
                <a:spcPct val="0"/>
              </a:spcAft>
              <a:defRPr>
                <a:solidFill>
                  <a:schemeClr val="tx1"/>
                </a:solidFill>
                <a:latin typeface="Tw Cen MT" panose="020B0602020104020603" pitchFamily="34" charset="0"/>
              </a:defRPr>
            </a:lvl6pPr>
            <a:lvl7pPr marL="2971800" indent="-228600" defTabSz="457200" fontAlgn="base">
              <a:spcBef>
                <a:spcPct val="0"/>
              </a:spcBef>
              <a:spcAft>
                <a:spcPct val="0"/>
              </a:spcAft>
              <a:defRPr>
                <a:solidFill>
                  <a:schemeClr val="tx1"/>
                </a:solidFill>
                <a:latin typeface="Tw Cen MT" panose="020B0602020104020603" pitchFamily="34" charset="0"/>
              </a:defRPr>
            </a:lvl7pPr>
            <a:lvl8pPr marL="3429000" indent="-228600" defTabSz="457200" fontAlgn="base">
              <a:spcBef>
                <a:spcPct val="0"/>
              </a:spcBef>
              <a:spcAft>
                <a:spcPct val="0"/>
              </a:spcAft>
              <a:defRPr>
                <a:solidFill>
                  <a:schemeClr val="tx1"/>
                </a:solidFill>
                <a:latin typeface="Tw Cen MT" panose="020B0602020104020603" pitchFamily="34" charset="0"/>
              </a:defRPr>
            </a:lvl8pPr>
            <a:lvl9pPr marL="3886200" indent="-228600" defTabSz="457200" fontAlgn="base">
              <a:spcBef>
                <a:spcPct val="0"/>
              </a:spcBef>
              <a:spcAft>
                <a:spcPct val="0"/>
              </a:spcAft>
              <a:defRPr>
                <a:solidFill>
                  <a:schemeClr val="tx1"/>
                </a:solidFill>
                <a:latin typeface="Tw Cen MT" panose="020B0602020104020603" pitchFamily="34" charset="0"/>
              </a:defRPr>
            </a:lvl9pPr>
          </a:lstStyle>
          <a:p>
            <a:pPr fontAlgn="base">
              <a:spcBef>
                <a:spcPct val="0"/>
              </a:spcBef>
              <a:spcAft>
                <a:spcPct val="0"/>
              </a:spcAft>
              <a:defRPr/>
            </a:pPr>
            <a:r>
              <a:rPr lang="en-GB" altLang="en-US"/>
              <a:t>appreciatingpeople.co.uk       </a:t>
            </a:r>
          </a:p>
        </p:txBody>
      </p:sp>
      <p:pic>
        <p:nvPicPr>
          <p:cNvPr id="11267" name="Picture 4" descr="Image result for Appreciative inquiry and social housing">
            <a:extLst>
              <a:ext uri="{FF2B5EF4-FFF2-40B4-BE49-F238E27FC236}">
                <a16:creationId xmlns:a16="http://schemas.microsoft.com/office/drawing/2014/main" id="{8008F6DE-F19C-4FEB-0C38-0CC705DC43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07390"/>
            <a:ext cx="12257418" cy="7065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themanor.xwalsall.nhs.uk/Data/Sites/6/media/GalleryImages/8000/WebImages/image-32.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7040871" y="1129687"/>
            <a:ext cx="4546975" cy="3817236"/>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4294967295"/>
          </p:nvPr>
        </p:nvSpPr>
        <p:spPr>
          <a:xfrm>
            <a:off x="8705440" y="64928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975B12-CB7C-4580-9E73-7B6AAD8DAFFA}" type="slidenum">
              <a:rPr lang="en-GB" smtClean="0"/>
              <a:pPr/>
              <a:t>41</a:t>
            </a:fld>
            <a:endParaRPr lang="en-GB"/>
          </a:p>
        </p:txBody>
      </p:sp>
      <p:pic>
        <p:nvPicPr>
          <p:cNvPr id="6" name="Picture 2" descr="http://themanor.xwalsall.nhs.uk/Data/Sites/6/media/GalleryImages/7998/WebImages/image-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881" y="404716"/>
            <a:ext cx="6144683" cy="499255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964C002-44DD-20C8-9FC2-DDA7585DD604}"/>
              </a:ext>
            </a:extLst>
          </p:cNvPr>
          <p:cNvSpPr txBox="1"/>
          <p:nvPr/>
        </p:nvSpPr>
        <p:spPr>
          <a:xfrm>
            <a:off x="1158450" y="5936776"/>
            <a:ext cx="7551554" cy="615553"/>
          </a:xfrm>
          <a:prstGeom prst="rect">
            <a:avLst/>
          </a:prstGeom>
          <a:noFill/>
        </p:spPr>
        <p:txBody>
          <a:bodyPr wrap="none" rtlCol="0">
            <a:spAutoFit/>
          </a:bodyPr>
          <a:lstStyle/>
          <a:p>
            <a:r>
              <a:rPr lang="en-GB" sz="2400" b="1" i="1"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4"/>
              </a:rPr>
              <a:t>‘I</a:t>
            </a:r>
            <a:r>
              <a:rPr lang="en-GB" sz="2400" b="1" i="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f all you have is a hammer, everything looks like a nail</a:t>
            </a:r>
            <a:r>
              <a:rPr lang="en-GB" sz="2400" b="1" i="1" dirty="0">
                <a:effectLst/>
                <a:latin typeface="Calibri" panose="020F0502020204030204" pitchFamily="34" charset="0"/>
                <a:ea typeface="Calibri" panose="020F0502020204030204" pitchFamily="34" charset="0"/>
                <a:cs typeface="Times New Roman" panose="02020603050405020304" pitchFamily="18" charset="0"/>
              </a:rPr>
              <a:t>”</a:t>
            </a:r>
          </a:p>
          <a:p>
            <a:r>
              <a:rPr lang="en-GB" sz="1000" dirty="0">
                <a:effectLst/>
                <a:latin typeface="Calibri" panose="020F0502020204030204" pitchFamily="34" charset="0"/>
                <a:ea typeface="Calibri" panose="020F0502020204030204" pitchFamily="34" charset="0"/>
                <a:cs typeface="Times New Roman" panose="02020603050405020304" pitchFamily="18" charset="0"/>
              </a:rPr>
              <a:t>Abraham Maslow , 1966</a:t>
            </a:r>
            <a:endParaRPr lang="en-GB" sz="1000" dirty="0"/>
          </a:p>
        </p:txBody>
      </p:sp>
    </p:spTree>
    <p:extLst>
      <p:ext uri="{BB962C8B-B14F-4D97-AF65-F5344CB8AC3E}">
        <p14:creationId xmlns:p14="http://schemas.microsoft.com/office/powerpoint/2010/main" val="2299192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0D8D2F9-64F2-F063-E983-E38677CCB5FC}"/>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19D7FDE5-AE2D-613A-A691-6401A50412DD}"/>
              </a:ext>
            </a:extLst>
          </p:cNvPr>
          <p:cNvSpPr>
            <a:spLocks noGrp="1"/>
          </p:cNvSpPr>
          <p:nvPr>
            <p:ph type="sldNum" sz="quarter" idx="12"/>
          </p:nvPr>
        </p:nvSpPr>
        <p:spPr/>
        <p:txBody>
          <a:bodyPr/>
          <a:lstStyle/>
          <a:p>
            <a:fld id="{CD8E907E-315C-F745-8CA6-CE49E976B740}" type="slidenum">
              <a:rPr lang="en-US" smtClean="0"/>
              <a:pPr/>
              <a:t>42</a:t>
            </a:fld>
            <a:endParaRPr lang="en-US"/>
          </a:p>
        </p:txBody>
      </p:sp>
      <p:pic>
        <p:nvPicPr>
          <p:cNvPr id="1026" name="Picture 2">
            <a:extLst>
              <a:ext uri="{FF2B5EF4-FFF2-40B4-BE49-F238E27FC236}">
                <a16:creationId xmlns:a16="http://schemas.microsoft.com/office/drawing/2014/main" id="{A40F819E-98E6-DC36-1AC0-BF605EE958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9575" y="1906229"/>
            <a:ext cx="3812082" cy="3091334"/>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33460109-5739-A97E-9BE2-F41F2E7604C5}"/>
              </a:ext>
            </a:extLst>
          </p:cNvPr>
          <p:cNvSpPr>
            <a:spLocks noGrp="1"/>
          </p:cNvSpPr>
          <p:nvPr/>
        </p:nvSpPr>
        <p:spPr>
          <a:xfrm>
            <a:off x="585786" y="375300"/>
            <a:ext cx="5899179" cy="161620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i="0" u="none" strike="noStrike" dirty="0">
                <a:solidFill>
                  <a:schemeClr val="tx2"/>
                </a:solidFill>
                <a:effectLst/>
                <a:latin typeface="Arial" panose="020B0604020202020204" pitchFamily="34" charset="0"/>
                <a:cs typeface="Arial" panose="020B0604020202020204" pitchFamily="34" charset="0"/>
              </a:rPr>
              <a:t>Being positive &amp; appreciative..</a:t>
            </a:r>
            <a:r>
              <a:rPr lang="en-US" sz="2800" b="1" i="0" dirty="0">
                <a:solidFill>
                  <a:schemeClr val="tx2"/>
                </a:solidFill>
                <a:effectLst/>
                <a:latin typeface="Arial" panose="020B0604020202020204" pitchFamily="34" charset="0"/>
                <a:cs typeface="Arial" panose="020B0604020202020204" pitchFamily="34" charset="0"/>
              </a:rPr>
              <a:t>​</a:t>
            </a:r>
          </a:p>
          <a:p>
            <a:endParaRPr lang="en-US" sz="2800" b="1" dirty="0">
              <a:solidFill>
                <a:schemeClr val="tx2"/>
              </a:solidFill>
              <a:latin typeface="Arial" panose="020B060402020202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A78BC1C9-1EE5-74DB-F7C3-48A9A22882B2}"/>
              </a:ext>
            </a:extLst>
          </p:cNvPr>
          <p:cNvSpPr>
            <a:spLocks noGrp="1"/>
          </p:cNvSpPr>
          <p:nvPr/>
        </p:nvSpPr>
        <p:spPr>
          <a:xfrm>
            <a:off x="585787" y="2359917"/>
            <a:ext cx="5899179" cy="3447832"/>
          </a:xfrm>
          <a:prstGeom prst="rect">
            <a:avLst/>
          </a:prstGeom>
        </p:spPr>
        <p:txBody>
          <a:bodyPr vert="horz" lIns="91440" tIns="45720" rIns="91440" bIns="45720" rtlCol="0" anchor="t">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fontAlgn="auto">
              <a:spcAft>
                <a:spcPts val="0"/>
              </a:spcAft>
              <a:buFont typeface="Arial" panose="020B0604020202020204" pitchFamily="34" charset="0"/>
              <a:buChar char="•"/>
              <a:defRPr/>
            </a:pPr>
            <a:r>
              <a:rPr lang="en-US" altLang="en-US" sz="2000" dirty="0"/>
              <a:t>Counters our negative bias</a:t>
            </a:r>
          </a:p>
          <a:p>
            <a:pPr marL="342900" indent="-342900" fontAlgn="auto">
              <a:spcAft>
                <a:spcPts val="0"/>
              </a:spcAft>
              <a:buFont typeface="Arial" panose="020B0604020202020204" pitchFamily="34" charset="0"/>
              <a:buChar char="•"/>
              <a:defRPr/>
            </a:pPr>
            <a:endParaRPr lang="en-US" altLang="en-US" sz="2000" dirty="0"/>
          </a:p>
          <a:p>
            <a:pPr marL="342900" indent="-342900" fontAlgn="auto">
              <a:spcAft>
                <a:spcPts val="0"/>
              </a:spcAft>
              <a:buFont typeface="Arial" panose="020B0604020202020204" pitchFamily="34" charset="0"/>
              <a:buChar char="•"/>
              <a:defRPr/>
            </a:pPr>
            <a:r>
              <a:rPr lang="en-US" altLang="en-US" sz="2000" dirty="0"/>
              <a:t>Achieves a desirable positivity ratio</a:t>
            </a:r>
          </a:p>
          <a:p>
            <a:pPr marL="342900" indent="-342900" fontAlgn="auto">
              <a:spcAft>
                <a:spcPts val="0"/>
              </a:spcAft>
              <a:buFont typeface="Arial" panose="020B0604020202020204" pitchFamily="34" charset="0"/>
              <a:buChar char="•"/>
              <a:defRPr/>
            </a:pPr>
            <a:endParaRPr lang="en-US" altLang="en-US" sz="2000" dirty="0"/>
          </a:p>
          <a:p>
            <a:pPr marL="342900" indent="-342900" fontAlgn="auto">
              <a:spcAft>
                <a:spcPts val="0"/>
              </a:spcAft>
              <a:buFont typeface="Arial" panose="020B0604020202020204" pitchFamily="34" charset="0"/>
              <a:buChar char="•"/>
              <a:defRPr/>
            </a:pPr>
            <a:r>
              <a:rPr lang="en-US" altLang="en-US" sz="2000" dirty="0"/>
              <a:t>Supports improved individual and team performance &amp; morale. </a:t>
            </a:r>
          </a:p>
          <a:p>
            <a:pPr marL="342900" indent="-342900" fontAlgn="auto">
              <a:spcAft>
                <a:spcPts val="0"/>
              </a:spcAft>
              <a:buFont typeface="Arial" panose="020B0604020202020204" pitchFamily="34" charset="0"/>
              <a:buChar char="•"/>
              <a:defRPr/>
            </a:pPr>
            <a:endParaRPr lang="en-US" altLang="en-US" sz="2000" dirty="0"/>
          </a:p>
          <a:p>
            <a:pPr marL="342900" indent="-342900" fontAlgn="auto">
              <a:spcAft>
                <a:spcPts val="0"/>
              </a:spcAft>
              <a:buFont typeface="Arial" panose="020B0604020202020204" pitchFamily="34" charset="0"/>
              <a:buChar char="•"/>
              <a:defRPr/>
            </a:pPr>
            <a:r>
              <a:rPr lang="en-US" altLang="en-US" sz="2000" dirty="0"/>
              <a:t>Start with what’s strong, not what’s wrong</a:t>
            </a:r>
          </a:p>
          <a:p>
            <a:pPr marL="342900" indent="-342900" fontAlgn="auto">
              <a:spcAft>
                <a:spcPts val="0"/>
              </a:spcAft>
              <a:buFont typeface="Arial" panose="020B0604020202020204" pitchFamily="34" charset="0"/>
              <a:buChar char="•"/>
              <a:defRPr/>
            </a:pPr>
            <a:endParaRPr lang="en-US" altLang="en-US" sz="2000" i="1" dirty="0"/>
          </a:p>
          <a:p>
            <a:pPr marL="342900" indent="-342900" fontAlgn="auto">
              <a:spcAft>
                <a:spcPts val="0"/>
              </a:spcAft>
              <a:buFont typeface="Arial" panose="020B0604020202020204" pitchFamily="34" charset="0"/>
              <a:buChar char="•"/>
              <a:defRPr/>
            </a:pPr>
            <a:endParaRPr lang="en-US" altLang="en-US" sz="2000" dirty="0"/>
          </a:p>
        </p:txBody>
      </p:sp>
      <p:sp>
        <p:nvSpPr>
          <p:cNvPr id="6" name="AutoShape 5" descr="blob:https://wmahsn365.sharepoint.com/a49b9958-155b-4e14-9fed-3441289d292a">
            <a:extLst>
              <a:ext uri="{FF2B5EF4-FFF2-40B4-BE49-F238E27FC236}">
                <a16:creationId xmlns:a16="http://schemas.microsoft.com/office/drawing/2014/main" id="{DAD19D1E-277A-7240-0B6E-5E6AA07F817E}"/>
              </a:ext>
            </a:extLst>
          </p:cNvPr>
          <p:cNvSpPr>
            <a:spLocks noChangeAspect="1" noChangeArrowheads="1"/>
          </p:cNvSpPr>
          <p:nvPr/>
        </p:nvSpPr>
        <p:spPr bwMode="auto">
          <a:xfrm>
            <a:off x="455416" y="-297915"/>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Tree>
    <p:extLst>
      <p:ext uri="{BB962C8B-B14F-4D97-AF65-F5344CB8AC3E}">
        <p14:creationId xmlns:p14="http://schemas.microsoft.com/office/powerpoint/2010/main" val="11651800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17E588A-03B4-32DC-070F-ACCB429DC29E}"/>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4DBC9F82-B994-5E79-6990-35E6295B9A65}"/>
              </a:ext>
            </a:extLst>
          </p:cNvPr>
          <p:cNvSpPr>
            <a:spLocks noGrp="1"/>
          </p:cNvSpPr>
          <p:nvPr>
            <p:ph type="sldNum" sz="quarter" idx="12"/>
          </p:nvPr>
        </p:nvSpPr>
        <p:spPr/>
        <p:txBody>
          <a:bodyPr/>
          <a:lstStyle/>
          <a:p>
            <a:fld id="{CD8E907E-315C-F745-8CA6-CE49E976B740}" type="slidenum">
              <a:rPr lang="en-US" smtClean="0"/>
              <a:pPr/>
              <a:t>43</a:t>
            </a:fld>
            <a:endParaRPr lang="en-US"/>
          </a:p>
        </p:txBody>
      </p:sp>
      <p:pic>
        <p:nvPicPr>
          <p:cNvPr id="4" name="Picture 2">
            <a:extLst>
              <a:ext uri="{FF2B5EF4-FFF2-40B4-BE49-F238E27FC236}">
                <a16:creationId xmlns:a16="http://schemas.microsoft.com/office/drawing/2014/main" id="{64ECF3DB-A135-7BCC-062D-77D9B3BF6372}"/>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2462171" y="995371"/>
            <a:ext cx="7608378" cy="4288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a:extLst>
              <a:ext uri="{FF2B5EF4-FFF2-40B4-BE49-F238E27FC236}">
                <a16:creationId xmlns:a16="http://schemas.microsoft.com/office/drawing/2014/main" id="{FBCDEF9B-B975-C3A8-8C2D-662C58EC13BF}"/>
              </a:ext>
            </a:extLst>
          </p:cNvPr>
          <p:cNvSpPr/>
          <p:nvPr/>
        </p:nvSpPr>
        <p:spPr>
          <a:xfrm>
            <a:off x="2342429" y="5325877"/>
            <a:ext cx="5645688" cy="584775"/>
          </a:xfrm>
          <a:prstGeom prst="rect">
            <a:avLst/>
          </a:prstGeom>
        </p:spPr>
        <p:txBody>
          <a:bodyPr wrap="square">
            <a:spAutoFit/>
          </a:bodyPr>
          <a:lstStyle/>
          <a:p>
            <a:r>
              <a:rPr lang="en-US" sz="1600" dirty="0" err="1">
                <a:solidFill>
                  <a:schemeClr val="accent1"/>
                </a:solidFill>
              </a:rPr>
              <a:t>Cooperrider</a:t>
            </a:r>
            <a:r>
              <a:rPr lang="en-US" sz="1600" dirty="0">
                <a:solidFill>
                  <a:schemeClr val="accent1"/>
                </a:solidFill>
              </a:rPr>
              <a:t>, D. (2020) Appreciative Inquiry in a broken world. </a:t>
            </a:r>
          </a:p>
        </p:txBody>
      </p:sp>
      <p:pic>
        <p:nvPicPr>
          <p:cNvPr id="6" name="Picture 4" descr="Image result for victor frankl 1959 Saying Yes to Life in Spite of Everything">
            <a:extLst>
              <a:ext uri="{FF2B5EF4-FFF2-40B4-BE49-F238E27FC236}">
                <a16:creationId xmlns:a16="http://schemas.microsoft.com/office/drawing/2014/main" id="{3F53BE5B-7F80-E838-46E3-D7E33750E6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171" y="966749"/>
            <a:ext cx="2088058" cy="165615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D154F59E-66D3-55B1-6F01-EAEFAE60AF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70548" y="212283"/>
            <a:ext cx="1921915" cy="55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23511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hand holding a camera&#10;&#10;Description automatically generated">
            <a:extLst>
              <a:ext uri="{FF2B5EF4-FFF2-40B4-BE49-F238E27FC236}">
                <a16:creationId xmlns:a16="http://schemas.microsoft.com/office/drawing/2014/main" id="{40CFB028-37F7-AF45-83B4-43D36F48C40A}"/>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5231904" y="-9395"/>
            <a:ext cx="6960096" cy="6875611"/>
          </a:xfrm>
          <a:prstGeom prst="rect">
            <a:avLst/>
          </a:prstGeom>
        </p:spPr>
      </p:pic>
      <p:pic>
        <p:nvPicPr>
          <p:cNvPr id="13" name="Picture 12" descr="A screenshot of a cell phone&#10;&#10;Description automatically generated">
            <a:extLst>
              <a:ext uri="{FF2B5EF4-FFF2-40B4-BE49-F238E27FC236}">
                <a16:creationId xmlns:a16="http://schemas.microsoft.com/office/drawing/2014/main" id="{ACFA8CFF-2358-4102-B336-DF1846723F15}"/>
              </a:ext>
            </a:extLst>
          </p:cNvPr>
          <p:cNvPicPr>
            <a:picLocks noChangeAspect="1"/>
          </p:cNvPicPr>
          <p:nvPr/>
        </p:nvPicPr>
        <p:blipFill>
          <a:blip r:embed="rId4" cstate="print">
            <a:duotone>
              <a:prstClr val="black"/>
              <a:srgbClr val="005AA8">
                <a:tint val="45000"/>
                <a:satMod val="400000"/>
              </a:srgbClr>
            </a:duotone>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1" y="1"/>
            <a:ext cx="5231881" cy="6867396"/>
          </a:xfrm>
          <a:prstGeom prst="rect">
            <a:avLst/>
          </a:prstGeom>
          <a:ln>
            <a:solidFill>
              <a:srgbClr val="4472C4"/>
            </a:solidFill>
          </a:ln>
        </p:spPr>
      </p:pic>
    </p:spTree>
    <p:extLst>
      <p:ext uri="{BB962C8B-B14F-4D97-AF65-F5344CB8AC3E}">
        <p14:creationId xmlns:p14="http://schemas.microsoft.com/office/powerpoint/2010/main" val="584662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BE0DFE2-D775-32CD-667F-BA19CB1C51E6}"/>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1C62F062-0519-CD27-C052-2D3776CAF9FE}"/>
              </a:ext>
            </a:extLst>
          </p:cNvPr>
          <p:cNvSpPr>
            <a:spLocks noGrp="1"/>
          </p:cNvSpPr>
          <p:nvPr>
            <p:ph type="sldNum" sz="quarter" idx="12"/>
          </p:nvPr>
        </p:nvSpPr>
        <p:spPr/>
        <p:txBody>
          <a:bodyPr/>
          <a:lstStyle/>
          <a:p>
            <a:fld id="{CD8E907E-315C-F745-8CA6-CE49E976B740}" type="slidenum">
              <a:rPr lang="en-US" smtClean="0"/>
              <a:pPr/>
              <a:t>45</a:t>
            </a:fld>
            <a:endParaRPr lang="en-US"/>
          </a:p>
        </p:txBody>
      </p:sp>
      <p:sp>
        <p:nvSpPr>
          <p:cNvPr id="4" name="TextBox 3">
            <a:extLst>
              <a:ext uri="{FF2B5EF4-FFF2-40B4-BE49-F238E27FC236}">
                <a16:creationId xmlns:a16="http://schemas.microsoft.com/office/drawing/2014/main" id="{0B9C976B-DFCE-23E2-A218-75C844B6E4A8}"/>
              </a:ext>
            </a:extLst>
          </p:cNvPr>
          <p:cNvSpPr txBox="1"/>
          <p:nvPr/>
        </p:nvSpPr>
        <p:spPr>
          <a:xfrm>
            <a:off x="504147" y="515358"/>
            <a:ext cx="5015245" cy="666784"/>
          </a:xfrm>
          <a:prstGeom prst="rect">
            <a:avLst/>
          </a:prstGeom>
          <a:noFill/>
        </p:spPr>
        <p:txBody>
          <a:bodyPr rot="0" spcFirstLastPara="0" vertOverflow="overflow" horzOverflow="overflow" vert="horz" wrap="square" lIns="91439" tIns="45719" rIns="91439" bIns="45719" numCol="1" spcCol="0" rtlCol="0" fromWordArt="0" anchor="t" anchorCtr="0" forceAA="0" compatLnSpc="1">
            <a:prstTxWarp prst="textNoShape">
              <a:avLst/>
            </a:prstTxWarp>
            <a:spAutoFit/>
          </a:bodyPr>
          <a:lstStyle/>
          <a:p>
            <a:r>
              <a:rPr lang="en-GB" sz="3733" b="1" dirty="0">
                <a:solidFill>
                  <a:srgbClr val="002060"/>
                </a:solidFill>
              </a:rPr>
              <a:t>Psychological Safety</a:t>
            </a:r>
          </a:p>
        </p:txBody>
      </p:sp>
      <p:pic>
        <p:nvPicPr>
          <p:cNvPr id="5" name="Picture 11" descr="Timeline&#10;&#10;Description automatically generated">
            <a:extLst>
              <a:ext uri="{FF2B5EF4-FFF2-40B4-BE49-F238E27FC236}">
                <a16:creationId xmlns:a16="http://schemas.microsoft.com/office/drawing/2014/main" id="{AEED3D61-DEC5-4896-EDB3-7269A6F934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741714"/>
            <a:ext cx="3813271" cy="4266526"/>
          </a:xfrm>
          <a:prstGeom prst="rect">
            <a:avLst/>
          </a:prstGeom>
        </p:spPr>
      </p:pic>
      <p:pic>
        <p:nvPicPr>
          <p:cNvPr id="6" name="Picture 13" descr="Graphical user interface, text, application&#10;&#10;Description automatically generated">
            <a:extLst>
              <a:ext uri="{FF2B5EF4-FFF2-40B4-BE49-F238E27FC236}">
                <a16:creationId xmlns:a16="http://schemas.microsoft.com/office/drawing/2014/main" id="{7D6AE2A5-027A-D922-A098-773A4644BAFB}"/>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519392" y="2580837"/>
            <a:ext cx="5638629" cy="3270763"/>
          </a:xfrm>
          <a:prstGeom prst="rect">
            <a:avLst/>
          </a:prstGeom>
        </p:spPr>
      </p:pic>
      <p:pic>
        <p:nvPicPr>
          <p:cNvPr id="7" name="Picture 4" descr="A picture containing diagram&#10;&#10;Description automatically generated">
            <a:extLst>
              <a:ext uri="{FF2B5EF4-FFF2-40B4-BE49-F238E27FC236}">
                <a16:creationId xmlns:a16="http://schemas.microsoft.com/office/drawing/2014/main" id="{EEB9C5A9-ADD7-5C7E-FA92-702053A23F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3115" y="1182142"/>
            <a:ext cx="3514969" cy="1196959"/>
          </a:xfrm>
          <a:prstGeom prst="rect">
            <a:avLst/>
          </a:prstGeom>
        </p:spPr>
      </p:pic>
    </p:spTree>
    <p:extLst>
      <p:ext uri="{BB962C8B-B14F-4D97-AF65-F5344CB8AC3E}">
        <p14:creationId xmlns:p14="http://schemas.microsoft.com/office/powerpoint/2010/main" val="18013441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F31DB7-5A70-790D-F7FE-B838DE66E0D0}"/>
              </a:ext>
            </a:extLst>
          </p:cNvPr>
          <p:cNvSpPr txBox="1"/>
          <p:nvPr/>
        </p:nvSpPr>
        <p:spPr>
          <a:xfrm>
            <a:off x="-182559" y="199782"/>
            <a:ext cx="12660440" cy="1272015"/>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pPr algn="ctr"/>
            <a:r>
              <a:rPr lang="en-GB" sz="3733" b="1" dirty="0">
                <a:solidFill>
                  <a:srgbClr val="002060"/>
                </a:solidFill>
              </a:rPr>
              <a:t>The growth of Appreciative Inquiry in </a:t>
            </a:r>
            <a:endParaRPr lang="en-US" sz="2400" dirty="0"/>
          </a:p>
          <a:p>
            <a:pPr algn="ctr"/>
            <a:r>
              <a:rPr lang="en-GB" sz="3733" b="1" dirty="0">
                <a:solidFill>
                  <a:srgbClr val="002060"/>
                </a:solidFill>
              </a:rPr>
              <a:t>Health and Care</a:t>
            </a:r>
            <a:endParaRPr lang="en-GB" sz="2400" dirty="0"/>
          </a:p>
        </p:txBody>
      </p:sp>
      <p:pic>
        <p:nvPicPr>
          <p:cNvPr id="3" name="Picture 2" descr="A screenshot of a computer&#10;&#10;Description automatically generated">
            <a:extLst>
              <a:ext uri="{FF2B5EF4-FFF2-40B4-BE49-F238E27FC236}">
                <a16:creationId xmlns:a16="http://schemas.microsoft.com/office/drawing/2014/main" id="{3BF69811-E6A1-A1D9-D8D7-E823580A10AB}"/>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348713" y="1201118"/>
            <a:ext cx="3995384" cy="2860049"/>
          </a:xfrm>
          <a:prstGeom prst="rect">
            <a:avLst/>
          </a:prstGeom>
        </p:spPr>
      </p:pic>
      <p:pic>
        <p:nvPicPr>
          <p:cNvPr id="4" name="Picture 3" descr="A screenshot of a computer&#10;&#10;Description automatically generated">
            <a:extLst>
              <a:ext uri="{FF2B5EF4-FFF2-40B4-BE49-F238E27FC236}">
                <a16:creationId xmlns:a16="http://schemas.microsoft.com/office/drawing/2014/main" id="{24EF6226-29F6-8999-E89F-E0984A47DF8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8510095" y="4048825"/>
            <a:ext cx="3512308" cy="2792736"/>
          </a:xfrm>
          <a:prstGeom prst="rect">
            <a:avLst/>
          </a:prstGeom>
        </p:spPr>
      </p:pic>
      <p:pic>
        <p:nvPicPr>
          <p:cNvPr id="6" name="Picture 5" descr="A screenshot of a computer&#10;&#10;Description automatically generated">
            <a:extLst>
              <a:ext uri="{FF2B5EF4-FFF2-40B4-BE49-F238E27FC236}">
                <a16:creationId xmlns:a16="http://schemas.microsoft.com/office/drawing/2014/main" id="{3BBDDAC4-3BD4-A478-A9C6-04B1119DCBA6}"/>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8245964" y="1360679"/>
            <a:ext cx="3948232" cy="2070776"/>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FEAF514D-F517-7D75-D852-4AA20D668F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87183" y="2536016"/>
            <a:ext cx="4720956" cy="3025829"/>
          </a:xfrm>
          <a:prstGeom prst="rect">
            <a:avLst/>
          </a:prstGeom>
        </p:spPr>
      </p:pic>
      <p:pic>
        <p:nvPicPr>
          <p:cNvPr id="9" name="Picture 8" descr="A diagram of a normal curve&#10;&#10;Description automatically generated">
            <a:extLst>
              <a:ext uri="{FF2B5EF4-FFF2-40B4-BE49-F238E27FC236}">
                <a16:creationId xmlns:a16="http://schemas.microsoft.com/office/drawing/2014/main" id="{15A7B186-4D82-80D7-5762-0E5E6C1A611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5472" y="4917590"/>
            <a:ext cx="3006888" cy="1943535"/>
          </a:xfrm>
          <a:prstGeom prst="rect">
            <a:avLst/>
          </a:prstGeom>
        </p:spPr>
      </p:pic>
    </p:spTree>
    <p:extLst>
      <p:ext uri="{BB962C8B-B14F-4D97-AF65-F5344CB8AC3E}">
        <p14:creationId xmlns:p14="http://schemas.microsoft.com/office/powerpoint/2010/main" val="28551723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Diagram of a diagram of a process&#10;&#10;Description automatically generated">
            <a:extLst>
              <a:ext uri="{FF2B5EF4-FFF2-40B4-BE49-F238E27FC236}">
                <a16:creationId xmlns:a16="http://schemas.microsoft.com/office/drawing/2014/main" id="{1C7AC9C9-8E09-AE32-DA07-B1A9C017AF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2417" y="1716855"/>
            <a:ext cx="7884988" cy="3783887"/>
          </a:xfrm>
          <a:prstGeom prst="roundRect">
            <a:avLst/>
          </a:prstGeom>
        </p:spPr>
      </p:pic>
      <p:sp>
        <p:nvSpPr>
          <p:cNvPr id="8" name="Content Placeholder 7">
            <a:extLst>
              <a:ext uri="{FF2B5EF4-FFF2-40B4-BE49-F238E27FC236}">
                <a16:creationId xmlns:a16="http://schemas.microsoft.com/office/drawing/2014/main" id="{EDF3D9BD-0998-2363-4B15-156F15016D7D}"/>
              </a:ext>
            </a:extLst>
          </p:cNvPr>
          <p:cNvSpPr>
            <a:spLocks noGrp="1"/>
          </p:cNvSpPr>
          <p:nvPr>
            <p:ph idx="1"/>
          </p:nvPr>
        </p:nvSpPr>
        <p:spPr>
          <a:xfrm>
            <a:off x="4996397" y="214278"/>
            <a:ext cx="3073761" cy="1099035"/>
          </a:xfrm>
        </p:spPr>
        <p:txBody>
          <a:bodyPr vert="horz" lIns="91440" tIns="45720" rIns="91440" bIns="45720" rtlCol="0"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indent="0">
              <a:buNone/>
            </a:pPr>
            <a:r>
              <a:rPr lang="en-US" sz="2400" dirty="0">
                <a:solidFill>
                  <a:srgbClr val="084686"/>
                </a:solidFill>
              </a:rPr>
              <a:t>Understanding how all the system parts collectively support good  performance</a:t>
            </a:r>
          </a:p>
        </p:txBody>
      </p:sp>
      <p:sp>
        <p:nvSpPr>
          <p:cNvPr id="9" name="Content Placeholder 7">
            <a:extLst>
              <a:ext uri="{FF2B5EF4-FFF2-40B4-BE49-F238E27FC236}">
                <a16:creationId xmlns:a16="http://schemas.microsoft.com/office/drawing/2014/main" id="{14ABB6CF-4FA7-2502-42BA-C5B0E4C30B00}"/>
              </a:ext>
            </a:extLst>
          </p:cNvPr>
          <p:cNvSpPr txBox="1">
            <a:spLocks/>
          </p:cNvSpPr>
          <p:nvPr/>
        </p:nvSpPr>
        <p:spPr>
          <a:xfrm>
            <a:off x="4722535" y="5832421"/>
            <a:ext cx="5220855" cy="772415"/>
          </a:xfrm>
          <a:prstGeom prst="rect">
            <a:avLst/>
          </a:prstGeom>
        </p:spPr>
        <p:txBody>
          <a:bodyPr vert="horz" lIns="91440" tIns="45720" rIns="91440" bIns="45720" rtlCol="0" anchor="t">
            <a:normAutofit lnSpcReduction="1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2400" dirty="0">
                <a:solidFill>
                  <a:srgbClr val="084686"/>
                </a:solidFill>
              </a:rPr>
              <a:t>Co-producing person-</a:t>
            </a:r>
            <a:r>
              <a:rPr lang="en-US" sz="2400" err="1">
                <a:solidFill>
                  <a:srgbClr val="084686"/>
                </a:solidFill>
              </a:rPr>
              <a:t>centred</a:t>
            </a:r>
            <a:r>
              <a:rPr lang="en-US" sz="2400" dirty="0">
                <a:solidFill>
                  <a:srgbClr val="084686"/>
                </a:solidFill>
              </a:rPr>
              <a:t> design of effective and inclusive services</a:t>
            </a:r>
          </a:p>
        </p:txBody>
      </p:sp>
      <p:sp>
        <p:nvSpPr>
          <p:cNvPr id="12" name="Content Placeholder 7">
            <a:extLst>
              <a:ext uri="{FF2B5EF4-FFF2-40B4-BE49-F238E27FC236}">
                <a16:creationId xmlns:a16="http://schemas.microsoft.com/office/drawing/2014/main" id="{BFD54335-8B8C-C3E9-595F-628369192F22}"/>
              </a:ext>
            </a:extLst>
          </p:cNvPr>
          <p:cNvSpPr txBox="1">
            <a:spLocks/>
          </p:cNvSpPr>
          <p:nvPr/>
        </p:nvSpPr>
        <p:spPr>
          <a:xfrm>
            <a:off x="8682540" y="558268"/>
            <a:ext cx="3040951" cy="1132047"/>
          </a:xfrm>
          <a:prstGeom prst="rect">
            <a:avLst/>
          </a:prstGeom>
        </p:spPr>
        <p:txBody>
          <a:bodyPr vert="horz" lIns="91440" tIns="45720" rIns="91440" bIns="45720" rtlCol="0"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2400" dirty="0">
                <a:solidFill>
                  <a:srgbClr val="084686"/>
                </a:solidFill>
              </a:rPr>
              <a:t>Discovering and valuing every person's contribution</a:t>
            </a:r>
          </a:p>
        </p:txBody>
      </p:sp>
      <p:sp>
        <p:nvSpPr>
          <p:cNvPr id="15" name="Arrow: Down 14">
            <a:extLst>
              <a:ext uri="{FF2B5EF4-FFF2-40B4-BE49-F238E27FC236}">
                <a16:creationId xmlns:a16="http://schemas.microsoft.com/office/drawing/2014/main" id="{6B8D32B2-4EF7-9D00-63F0-6E159B46C630}"/>
              </a:ext>
            </a:extLst>
          </p:cNvPr>
          <p:cNvSpPr/>
          <p:nvPr/>
        </p:nvSpPr>
        <p:spPr>
          <a:xfrm rot="900000">
            <a:off x="9259066" y="1740250"/>
            <a:ext cx="317015" cy="842551"/>
          </a:xfrm>
          <a:prstGeom prst="downArrow">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351"/>
          </a:p>
        </p:txBody>
      </p:sp>
      <p:sp>
        <p:nvSpPr>
          <p:cNvPr id="17" name="Arrow: Down 16">
            <a:extLst>
              <a:ext uri="{FF2B5EF4-FFF2-40B4-BE49-F238E27FC236}">
                <a16:creationId xmlns:a16="http://schemas.microsoft.com/office/drawing/2014/main" id="{64AADACE-25F0-2692-EE1E-E532E03FEFFE}"/>
              </a:ext>
            </a:extLst>
          </p:cNvPr>
          <p:cNvSpPr/>
          <p:nvPr/>
        </p:nvSpPr>
        <p:spPr>
          <a:xfrm rot="20700000">
            <a:off x="9782367" y="1740249"/>
            <a:ext cx="317015" cy="842551"/>
          </a:xfrm>
          <a:prstGeom prst="downArrow">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351"/>
          </a:p>
        </p:txBody>
      </p:sp>
      <p:sp>
        <p:nvSpPr>
          <p:cNvPr id="19" name="Arrow: Down 18">
            <a:extLst>
              <a:ext uri="{FF2B5EF4-FFF2-40B4-BE49-F238E27FC236}">
                <a16:creationId xmlns:a16="http://schemas.microsoft.com/office/drawing/2014/main" id="{478022D1-4E8C-9F7B-DDAE-6412EBDE234B}"/>
              </a:ext>
            </a:extLst>
          </p:cNvPr>
          <p:cNvSpPr/>
          <p:nvPr/>
        </p:nvSpPr>
        <p:spPr>
          <a:xfrm rot="20700000" flipV="1">
            <a:off x="6374771" y="4916674"/>
            <a:ext cx="317015" cy="842551"/>
          </a:xfrm>
          <a:prstGeom prst="downArrow">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351"/>
          </a:p>
        </p:txBody>
      </p:sp>
      <p:sp>
        <p:nvSpPr>
          <p:cNvPr id="20" name="Arrow: Down 19">
            <a:extLst>
              <a:ext uri="{FF2B5EF4-FFF2-40B4-BE49-F238E27FC236}">
                <a16:creationId xmlns:a16="http://schemas.microsoft.com/office/drawing/2014/main" id="{12E0471D-E1A2-EED8-B387-AB4A91C6A6AB}"/>
              </a:ext>
            </a:extLst>
          </p:cNvPr>
          <p:cNvSpPr/>
          <p:nvPr/>
        </p:nvSpPr>
        <p:spPr>
          <a:xfrm rot="2100000" flipV="1">
            <a:off x="7158537" y="4246410"/>
            <a:ext cx="317015" cy="1645919"/>
          </a:xfrm>
          <a:prstGeom prst="downArrow">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351"/>
          </a:p>
        </p:txBody>
      </p:sp>
      <p:pic>
        <p:nvPicPr>
          <p:cNvPr id="4" name="Content Placeholder 3" descr="Wholeness">
            <a:extLst>
              <a:ext uri="{FF2B5EF4-FFF2-40B4-BE49-F238E27FC236}">
                <a16:creationId xmlns:a16="http://schemas.microsoft.com/office/drawing/2014/main" id="{5D3850C2-77AD-7369-70D8-26FF7C3ADF2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405836" y="-166706"/>
            <a:ext cx="5838755" cy="4241915"/>
          </a:xfrm>
          <a:prstGeom prst="ellipse">
            <a:avLst/>
          </a:prstGeom>
          <a:ln>
            <a:noFill/>
          </a:ln>
          <a:effectLst>
            <a:softEdge rad="112500"/>
          </a:effectLst>
        </p:spPr>
      </p:pic>
      <p:sp>
        <p:nvSpPr>
          <p:cNvPr id="22" name="Arrow: Down 21">
            <a:extLst>
              <a:ext uri="{FF2B5EF4-FFF2-40B4-BE49-F238E27FC236}">
                <a16:creationId xmlns:a16="http://schemas.microsoft.com/office/drawing/2014/main" id="{9054F922-B5A1-5305-459F-786C0B20D726}"/>
              </a:ext>
            </a:extLst>
          </p:cNvPr>
          <p:cNvSpPr/>
          <p:nvPr/>
        </p:nvSpPr>
        <p:spPr>
          <a:xfrm rot="900000">
            <a:off x="6896010" y="1740249"/>
            <a:ext cx="317015" cy="842551"/>
          </a:xfrm>
          <a:prstGeom prst="downArrow">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351"/>
          </a:p>
        </p:txBody>
      </p:sp>
      <p:sp>
        <p:nvSpPr>
          <p:cNvPr id="23" name="Arrow: Down 22">
            <a:extLst>
              <a:ext uri="{FF2B5EF4-FFF2-40B4-BE49-F238E27FC236}">
                <a16:creationId xmlns:a16="http://schemas.microsoft.com/office/drawing/2014/main" id="{57914469-5BD2-FEC4-9B7A-09367DE52133}"/>
              </a:ext>
            </a:extLst>
          </p:cNvPr>
          <p:cNvSpPr/>
          <p:nvPr/>
        </p:nvSpPr>
        <p:spPr>
          <a:xfrm rot="3900000" flipV="1">
            <a:off x="8678142" y="3215746"/>
            <a:ext cx="317015" cy="3474719"/>
          </a:xfrm>
          <a:prstGeom prst="downArrow">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351"/>
          </a:p>
        </p:txBody>
      </p:sp>
      <p:sp>
        <p:nvSpPr>
          <p:cNvPr id="25" name="Content Placeholder 7">
            <a:extLst>
              <a:ext uri="{FF2B5EF4-FFF2-40B4-BE49-F238E27FC236}">
                <a16:creationId xmlns:a16="http://schemas.microsoft.com/office/drawing/2014/main" id="{F9349766-A455-B90E-BF34-4F37309976E6}"/>
              </a:ext>
            </a:extLst>
          </p:cNvPr>
          <p:cNvSpPr txBox="1">
            <a:spLocks/>
          </p:cNvSpPr>
          <p:nvPr/>
        </p:nvSpPr>
        <p:spPr>
          <a:xfrm>
            <a:off x="598989" y="4401707"/>
            <a:ext cx="3073761" cy="1099035"/>
          </a:xfrm>
          <a:prstGeom prst="rect">
            <a:avLst/>
          </a:prstGeom>
        </p:spPr>
        <p:txBody>
          <a:bodyPr vert="horz" lIns="91440" tIns="45720" rIns="91440" bIns="45720" rtlCol="0"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400" i="1" dirty="0">
                <a:solidFill>
                  <a:srgbClr val="084686"/>
                </a:solidFill>
              </a:rPr>
              <a:t>Everything is connected – the whole is greater than the sum of its parts</a:t>
            </a:r>
            <a:endParaRPr lang="en-US" sz="1351" dirty="0">
              <a:solidFill>
                <a:srgbClr val="084686"/>
              </a:solidFill>
            </a:endParaRPr>
          </a:p>
        </p:txBody>
      </p:sp>
    </p:spTree>
    <p:extLst>
      <p:ext uri="{BB962C8B-B14F-4D97-AF65-F5344CB8AC3E}">
        <p14:creationId xmlns:p14="http://schemas.microsoft.com/office/powerpoint/2010/main" val="37125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p:bldP spid="12" grpId="0"/>
      <p:bldP spid="15" grpId="0" animBg="1"/>
      <p:bldP spid="17" grpId="0" animBg="1"/>
      <p:bldP spid="19" grpId="0" animBg="1"/>
      <p:bldP spid="20" grpId="0" animBg="1"/>
      <p:bldP spid="22" grpId="0" animBg="1"/>
      <p:bldP spid="2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water, yellow, player, bright&#10;&#10;Description automatically generated">
            <a:extLst>
              <a:ext uri="{FF2B5EF4-FFF2-40B4-BE49-F238E27FC236}">
                <a16:creationId xmlns:a16="http://schemas.microsoft.com/office/drawing/2014/main" id="{07ED4177-8CD5-5F47-8D7E-3B3420DC9BD9}"/>
              </a:ext>
            </a:extLst>
          </p:cNvPr>
          <p:cNvPicPr>
            <a:picLocks noGrp="1" noChangeAspect="1"/>
          </p:cNvPicPr>
          <p:nvPr>
            <p:ph idx="1"/>
          </p:nvPr>
        </p:nvPicPr>
        <p:blipFill rotWithShape="1">
          <a:blip r:embed="rId3" cstate="screen">
            <a:duotone>
              <a:prstClr val="black"/>
              <a:srgbClr val="0070C0">
                <a:tint val="45000"/>
                <a:satMod val="400000"/>
              </a:srgbClr>
            </a:duotone>
            <a:extLst>
              <a:ext uri="{28A0092B-C50C-407E-A947-70E740481C1C}">
                <a14:useLocalDpi xmlns:a14="http://schemas.microsoft.com/office/drawing/2010/main" val="0"/>
              </a:ext>
            </a:extLst>
          </a:blip>
          <a:srcRect/>
          <a:stretch/>
        </p:blipFill>
        <p:spPr>
          <a:xfrm>
            <a:off x="27" y="23"/>
            <a:ext cx="12191980" cy="6857991"/>
          </a:xfrm>
          <a:prstGeom prst="rect">
            <a:avLst/>
          </a:prstGeom>
        </p:spPr>
      </p:pic>
      <p:sp>
        <p:nvSpPr>
          <p:cNvPr id="2" name="Title 1">
            <a:extLst>
              <a:ext uri="{FF2B5EF4-FFF2-40B4-BE49-F238E27FC236}">
                <a16:creationId xmlns:a16="http://schemas.microsoft.com/office/drawing/2014/main" id="{C8DDE7D2-AD65-D746-B245-B9B93C427E4D}"/>
              </a:ext>
            </a:extLst>
          </p:cNvPr>
          <p:cNvSpPr>
            <a:spLocks noGrp="1"/>
          </p:cNvSpPr>
          <p:nvPr>
            <p:ph type="title"/>
          </p:nvPr>
        </p:nvSpPr>
        <p:spPr>
          <a:xfrm>
            <a:off x="768973" y="5713169"/>
            <a:ext cx="11210925" cy="744836"/>
          </a:xfrm>
        </p:spPr>
        <p:txBody>
          <a:bodyPr vert="horz" lIns="121920" tIns="60960" rIns="121920" bIns="60960" rtlCol="0" anchor="ctr">
            <a:normAutofit fontScale="90000"/>
          </a:bodyPr>
          <a:lstStyle/>
          <a:p>
            <a:pPr algn="ctr"/>
            <a:r>
              <a:rPr lang="en-US" sz="4800" dirty="0">
                <a:solidFill>
                  <a:schemeClr val="bg1"/>
                </a:solidFill>
              </a:rPr>
              <a:t>Changing the conversation…</a:t>
            </a:r>
          </a:p>
        </p:txBody>
      </p:sp>
    </p:spTree>
    <p:extLst>
      <p:ext uri="{BB962C8B-B14F-4D97-AF65-F5344CB8AC3E}">
        <p14:creationId xmlns:p14="http://schemas.microsoft.com/office/powerpoint/2010/main" val="35354912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7726F-1DA2-30D5-6FED-281FEA86006A}"/>
              </a:ext>
            </a:extLst>
          </p:cNvPr>
          <p:cNvSpPr>
            <a:spLocks noGrp="1"/>
          </p:cNvSpPr>
          <p:nvPr>
            <p:ph type="title" idx="4294967295"/>
          </p:nvPr>
        </p:nvSpPr>
        <p:spPr>
          <a:xfrm>
            <a:off x="2161633" y="301349"/>
            <a:ext cx="8749645" cy="792162"/>
          </a:xfrm>
        </p:spPr>
        <p:txBody>
          <a:bodyPr>
            <a:normAutofit fontScale="90000"/>
          </a:bodyPr>
          <a:lstStyle/>
          <a:p>
            <a:pPr algn="ctr"/>
            <a:r>
              <a:rPr lang="en-GB" b="1" dirty="0">
                <a:solidFill>
                  <a:schemeClr val="accent1"/>
                </a:solidFill>
                <a:latin typeface="Arial"/>
                <a:cs typeface="Arial"/>
              </a:rPr>
              <a:t>Let's Reframe our language to truly </a:t>
            </a:r>
            <a:br>
              <a:rPr lang="en-GB" b="1" dirty="0">
                <a:solidFill>
                  <a:schemeClr val="accent1"/>
                </a:solidFill>
                <a:latin typeface="Arial"/>
                <a:cs typeface="Arial"/>
              </a:rPr>
            </a:br>
            <a:r>
              <a:rPr lang="en-GB" b="1" dirty="0">
                <a:solidFill>
                  <a:schemeClr val="accent1"/>
                </a:solidFill>
                <a:latin typeface="Arial"/>
                <a:cs typeface="Arial"/>
              </a:rPr>
              <a:t>achieve 'Safety Differently'</a:t>
            </a:r>
            <a:endParaRPr lang="en-GB" b="1" dirty="0">
              <a:solidFill>
                <a:schemeClr val="accent1"/>
              </a:solidFill>
            </a:endParaRPr>
          </a:p>
        </p:txBody>
      </p:sp>
      <p:pic>
        <p:nvPicPr>
          <p:cNvPr id="8" name="Picture 8" descr="Shape, arrow&#10;&#10;Description automatically generated">
            <a:extLst>
              <a:ext uri="{FF2B5EF4-FFF2-40B4-BE49-F238E27FC236}">
                <a16:creationId xmlns:a16="http://schemas.microsoft.com/office/drawing/2014/main" id="{BD338ADF-A31A-55E0-1558-E13A0D58400F}"/>
              </a:ext>
            </a:extLst>
          </p:cNvPr>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a:stretch/>
        </p:blipFill>
        <p:spPr>
          <a:xfrm>
            <a:off x="7474531" y="2347274"/>
            <a:ext cx="4236701" cy="3082565"/>
          </a:xfrm>
        </p:spPr>
      </p:pic>
      <p:graphicFrame>
        <p:nvGraphicFramePr>
          <p:cNvPr id="10" name="Table 9">
            <a:extLst>
              <a:ext uri="{FF2B5EF4-FFF2-40B4-BE49-F238E27FC236}">
                <a16:creationId xmlns:a16="http://schemas.microsoft.com/office/drawing/2014/main" id="{8FE8B1BE-33F5-3635-56E1-C8077FEDAE7B}"/>
              </a:ext>
            </a:extLst>
          </p:cNvPr>
          <p:cNvGraphicFramePr>
            <a:graphicFrameLocks noGrp="1"/>
          </p:cNvGraphicFramePr>
          <p:nvPr/>
        </p:nvGraphicFramePr>
        <p:xfrm>
          <a:off x="280183" y="1366887"/>
          <a:ext cx="6573104" cy="4925290"/>
        </p:xfrm>
        <a:graphic>
          <a:graphicData uri="http://schemas.openxmlformats.org/drawingml/2006/table">
            <a:tbl>
              <a:tblPr firstRow="1" firstCol="1" bandRow="1">
                <a:tableStyleId>{10A1B5D5-9B99-4C35-A422-299274C87663}</a:tableStyleId>
              </a:tblPr>
              <a:tblGrid>
                <a:gridCol w="2827926">
                  <a:extLst>
                    <a:ext uri="{9D8B030D-6E8A-4147-A177-3AD203B41FA5}">
                      <a16:colId xmlns:a16="http://schemas.microsoft.com/office/drawing/2014/main" val="2793178147"/>
                    </a:ext>
                  </a:extLst>
                </a:gridCol>
                <a:gridCol w="3745178">
                  <a:extLst>
                    <a:ext uri="{9D8B030D-6E8A-4147-A177-3AD203B41FA5}">
                      <a16:colId xmlns:a16="http://schemas.microsoft.com/office/drawing/2014/main" val="3219335215"/>
                    </a:ext>
                  </a:extLst>
                </a:gridCol>
              </a:tblGrid>
              <a:tr h="784906">
                <a:tc>
                  <a:txBody>
                    <a:bodyPr/>
                    <a:lstStyle/>
                    <a:p>
                      <a:r>
                        <a:rPr lang="en-GB" sz="1600" dirty="0">
                          <a:effectLst/>
                          <a:latin typeface="Arial"/>
                        </a:rPr>
                        <a:t>Traditional Constructionist Safety Terms</a:t>
                      </a:r>
                    </a:p>
                  </a:txBody>
                  <a:tcPr marL="68580" marR="68580" marT="0" marB="0"/>
                </a:tc>
                <a:tc>
                  <a:txBody>
                    <a:bodyPr/>
                    <a:lstStyle/>
                    <a:p>
                      <a:r>
                        <a:rPr lang="en-GB" sz="1600" dirty="0">
                          <a:effectLst/>
                          <a:latin typeface="Arial"/>
                        </a:rPr>
                        <a:t>Reframe </a:t>
                      </a:r>
                    </a:p>
                    <a:p>
                      <a:r>
                        <a:rPr lang="en-GB" sz="1600" dirty="0">
                          <a:effectLst/>
                          <a:latin typeface="Arial"/>
                        </a:rPr>
                        <a:t>(there could be a number of alternatives)</a:t>
                      </a:r>
                    </a:p>
                  </a:txBody>
                  <a:tcPr marL="68580" marR="68580" marT="0" marB="0"/>
                </a:tc>
                <a:extLst>
                  <a:ext uri="{0D108BD9-81ED-4DB2-BD59-A6C34878D82A}">
                    <a16:rowId xmlns:a16="http://schemas.microsoft.com/office/drawing/2014/main" val="501817706"/>
                  </a:ext>
                </a:extLst>
              </a:tr>
              <a:tr h="523272">
                <a:tc>
                  <a:txBody>
                    <a:bodyPr/>
                    <a:lstStyle/>
                    <a:p>
                      <a:r>
                        <a:rPr lang="en-GB" sz="1600" b="0">
                          <a:effectLst/>
                          <a:latin typeface="Arial"/>
                        </a:rPr>
                        <a:t>Safety I</a:t>
                      </a:r>
                    </a:p>
                  </a:txBody>
                  <a:tcPr marL="68580" marR="68580" marT="0" marB="0"/>
                </a:tc>
                <a:tc>
                  <a:txBody>
                    <a:bodyPr/>
                    <a:lstStyle/>
                    <a:p>
                      <a:r>
                        <a:rPr lang="en-GB" sz="1600">
                          <a:effectLst/>
                          <a:latin typeface="Arial"/>
                        </a:rPr>
                        <a:t>Safety II</a:t>
                      </a:r>
                    </a:p>
                    <a:p>
                      <a:pPr marL="21590"/>
                      <a:endParaRPr lang="en-GB" sz="1600">
                        <a:effectLst/>
                        <a:latin typeface="Arial"/>
                      </a:endParaRPr>
                    </a:p>
                  </a:txBody>
                  <a:tcPr marL="68580" marR="68580" marT="0" marB="0"/>
                </a:tc>
                <a:extLst>
                  <a:ext uri="{0D108BD9-81ED-4DB2-BD59-A6C34878D82A}">
                    <a16:rowId xmlns:a16="http://schemas.microsoft.com/office/drawing/2014/main" val="2736383794"/>
                  </a:ext>
                </a:extLst>
              </a:tr>
              <a:tr h="523272">
                <a:tc>
                  <a:txBody>
                    <a:bodyPr/>
                    <a:lstStyle/>
                    <a:p>
                      <a:r>
                        <a:rPr lang="en-GB" sz="1600" b="0">
                          <a:effectLst/>
                          <a:latin typeface="Arial"/>
                        </a:rPr>
                        <a:t>Quality Assurance</a:t>
                      </a:r>
                    </a:p>
                    <a:p>
                      <a:endParaRPr lang="en-GB" sz="1600" b="0">
                        <a:effectLst/>
                        <a:latin typeface="Arial"/>
                      </a:endParaRPr>
                    </a:p>
                  </a:txBody>
                  <a:tcPr marL="68580" marR="68580" marT="0" marB="0"/>
                </a:tc>
                <a:tc>
                  <a:txBody>
                    <a:bodyPr/>
                    <a:lstStyle/>
                    <a:p>
                      <a:r>
                        <a:rPr lang="en-GB" sz="1600" dirty="0">
                          <a:effectLst/>
                          <a:latin typeface="Arial"/>
                        </a:rPr>
                        <a:t>Quality Improvement</a:t>
                      </a:r>
                    </a:p>
                  </a:txBody>
                  <a:tcPr marL="68580" marR="68580" marT="0" marB="0"/>
                </a:tc>
                <a:extLst>
                  <a:ext uri="{0D108BD9-81ED-4DB2-BD59-A6C34878D82A}">
                    <a16:rowId xmlns:a16="http://schemas.microsoft.com/office/drawing/2014/main" val="2355299610"/>
                  </a:ext>
                </a:extLst>
              </a:tr>
              <a:tr h="523272">
                <a:tc>
                  <a:txBody>
                    <a:bodyPr/>
                    <a:lstStyle/>
                    <a:p>
                      <a:r>
                        <a:rPr lang="en-GB" sz="1600" b="0">
                          <a:effectLst/>
                          <a:latin typeface="Arial"/>
                        </a:rPr>
                        <a:t>Culture of blame and judgement</a:t>
                      </a:r>
                    </a:p>
                  </a:txBody>
                  <a:tcPr marL="68580" marR="68580" marT="0" marB="0"/>
                </a:tc>
                <a:tc>
                  <a:txBody>
                    <a:bodyPr/>
                    <a:lstStyle/>
                    <a:p>
                      <a:r>
                        <a:rPr lang="en-GB" sz="1600">
                          <a:effectLst/>
                          <a:latin typeface="Arial"/>
                        </a:rPr>
                        <a:t>Just Culture</a:t>
                      </a:r>
                    </a:p>
                    <a:p>
                      <a:endParaRPr lang="en-GB" sz="1600">
                        <a:effectLst/>
                        <a:latin typeface="Arial"/>
                      </a:endParaRPr>
                    </a:p>
                  </a:txBody>
                  <a:tcPr marL="68580" marR="68580" marT="0" marB="0"/>
                </a:tc>
                <a:extLst>
                  <a:ext uri="{0D108BD9-81ED-4DB2-BD59-A6C34878D82A}">
                    <a16:rowId xmlns:a16="http://schemas.microsoft.com/office/drawing/2014/main" val="314192627"/>
                  </a:ext>
                </a:extLst>
              </a:tr>
              <a:tr h="500376">
                <a:tc>
                  <a:txBody>
                    <a:bodyPr/>
                    <a:lstStyle/>
                    <a:p>
                      <a:r>
                        <a:rPr lang="en-GB" sz="1600" b="0">
                          <a:effectLst/>
                          <a:latin typeface="Arial"/>
                        </a:rPr>
                        <a:t>Oversight / Scrutiny</a:t>
                      </a:r>
                    </a:p>
                  </a:txBody>
                  <a:tcPr marL="68580" marR="68580" marT="0" marB="0"/>
                </a:tc>
                <a:tc>
                  <a:txBody>
                    <a:bodyPr/>
                    <a:lstStyle/>
                    <a:p>
                      <a:r>
                        <a:rPr lang="en-GB" sz="1600">
                          <a:effectLst/>
                          <a:latin typeface="Arial"/>
                        </a:rPr>
                        <a:t>Collaboration/ Togetherness</a:t>
                      </a:r>
                    </a:p>
                    <a:p>
                      <a:pPr lvl="0">
                        <a:buNone/>
                      </a:pPr>
                      <a:endParaRPr lang="en-GB" sz="1600">
                        <a:effectLst/>
                        <a:latin typeface="Arial"/>
                      </a:endParaRPr>
                    </a:p>
                  </a:txBody>
                  <a:tcPr marL="68580" marR="68580" marT="0" marB="0"/>
                </a:tc>
                <a:extLst>
                  <a:ext uri="{0D108BD9-81ED-4DB2-BD59-A6C34878D82A}">
                    <a16:rowId xmlns:a16="http://schemas.microsoft.com/office/drawing/2014/main" val="657364082"/>
                  </a:ext>
                </a:extLst>
              </a:tr>
              <a:tr h="500376">
                <a:tc>
                  <a:txBody>
                    <a:bodyPr/>
                    <a:lstStyle/>
                    <a:p>
                      <a:r>
                        <a:rPr lang="en-GB" sz="1600" b="0">
                          <a:effectLst/>
                          <a:latin typeface="Arial"/>
                        </a:rPr>
                        <a:t>Investigation</a:t>
                      </a:r>
                    </a:p>
                  </a:txBody>
                  <a:tcPr marL="68580" marR="68580" marT="0" marB="0"/>
                </a:tc>
                <a:tc>
                  <a:txBody>
                    <a:bodyPr/>
                    <a:lstStyle/>
                    <a:p>
                      <a:r>
                        <a:rPr lang="en-GB" sz="1600">
                          <a:effectLst/>
                          <a:latin typeface="Arial"/>
                        </a:rPr>
                        <a:t>Inquiry</a:t>
                      </a:r>
                    </a:p>
                    <a:p>
                      <a:pPr lvl="0">
                        <a:buNone/>
                      </a:pPr>
                      <a:endParaRPr lang="en-GB" sz="1600">
                        <a:effectLst/>
                        <a:latin typeface="Arial"/>
                      </a:endParaRPr>
                    </a:p>
                  </a:txBody>
                  <a:tcPr marL="68580" marR="68580" marT="0" marB="0"/>
                </a:tc>
                <a:extLst>
                  <a:ext uri="{0D108BD9-81ED-4DB2-BD59-A6C34878D82A}">
                    <a16:rowId xmlns:a16="http://schemas.microsoft.com/office/drawing/2014/main" val="2105919641"/>
                  </a:ext>
                </a:extLst>
              </a:tr>
              <a:tr h="523272">
                <a:tc>
                  <a:txBody>
                    <a:bodyPr/>
                    <a:lstStyle/>
                    <a:p>
                      <a:r>
                        <a:rPr lang="en-GB" sz="1600" b="0">
                          <a:effectLst/>
                          <a:latin typeface="Arial"/>
                        </a:rPr>
                        <a:t>Datix / Incident</a:t>
                      </a:r>
                    </a:p>
                    <a:p>
                      <a:endParaRPr lang="en-GB" sz="1600" b="0">
                        <a:effectLst/>
                        <a:latin typeface="Arial"/>
                      </a:endParaRPr>
                    </a:p>
                  </a:txBody>
                  <a:tcPr marL="68580" marR="68580" marT="0" marB="0"/>
                </a:tc>
                <a:tc>
                  <a:txBody>
                    <a:bodyPr/>
                    <a:lstStyle/>
                    <a:p>
                      <a:r>
                        <a:rPr lang="en-GB" sz="1600" err="1">
                          <a:effectLst/>
                          <a:latin typeface="Arial"/>
                        </a:rPr>
                        <a:t>Greatix</a:t>
                      </a:r>
                      <a:r>
                        <a:rPr lang="en-GB" sz="1600">
                          <a:effectLst/>
                          <a:latin typeface="Arial"/>
                        </a:rPr>
                        <a:t>/ </a:t>
                      </a:r>
                      <a:r>
                        <a:rPr lang="en-GB" sz="1600" err="1">
                          <a:effectLst/>
                          <a:latin typeface="Arial"/>
                        </a:rPr>
                        <a:t>LfE</a:t>
                      </a:r>
                      <a:endParaRPr lang="en-GB" sz="1600">
                        <a:effectLst/>
                        <a:latin typeface="Arial"/>
                      </a:endParaRPr>
                    </a:p>
                  </a:txBody>
                  <a:tcPr marL="68580" marR="68580" marT="0" marB="0"/>
                </a:tc>
                <a:extLst>
                  <a:ext uri="{0D108BD9-81ED-4DB2-BD59-A6C34878D82A}">
                    <a16:rowId xmlns:a16="http://schemas.microsoft.com/office/drawing/2014/main" val="191713361"/>
                  </a:ext>
                </a:extLst>
              </a:tr>
              <a:tr h="523272">
                <a:tc>
                  <a:txBody>
                    <a:bodyPr/>
                    <a:lstStyle/>
                    <a:p>
                      <a:r>
                        <a:rPr lang="en-GB" sz="1600" b="0">
                          <a:effectLst/>
                          <a:latin typeface="Arial"/>
                        </a:rPr>
                        <a:t>Root Cause Analysis</a:t>
                      </a:r>
                    </a:p>
                    <a:p>
                      <a:endParaRPr lang="en-GB" sz="1600" b="0">
                        <a:effectLst/>
                        <a:latin typeface="Arial"/>
                      </a:endParaRPr>
                    </a:p>
                  </a:txBody>
                  <a:tcPr marL="68580" marR="68580" marT="0" marB="0"/>
                </a:tc>
                <a:tc>
                  <a:txBody>
                    <a:bodyPr/>
                    <a:lstStyle/>
                    <a:p>
                      <a:r>
                        <a:rPr lang="en-GB" sz="1600">
                          <a:effectLst/>
                          <a:latin typeface="Arial"/>
                        </a:rPr>
                        <a:t>Right Cause Analysis</a:t>
                      </a:r>
                    </a:p>
                  </a:txBody>
                  <a:tcPr marL="68580" marR="68580" marT="0" marB="0"/>
                </a:tc>
                <a:extLst>
                  <a:ext uri="{0D108BD9-81ED-4DB2-BD59-A6C34878D82A}">
                    <a16:rowId xmlns:a16="http://schemas.microsoft.com/office/drawing/2014/main" val="258178596"/>
                  </a:ext>
                </a:extLst>
              </a:tr>
              <a:tr h="523272">
                <a:tc>
                  <a:txBody>
                    <a:bodyPr/>
                    <a:lstStyle/>
                    <a:p>
                      <a:r>
                        <a:rPr lang="en-GB" sz="1600" b="0">
                          <a:effectLst/>
                          <a:latin typeface="Arial"/>
                        </a:rPr>
                        <a:t>SIF</a:t>
                      </a:r>
                    </a:p>
                    <a:p>
                      <a:endParaRPr lang="en-GB" sz="1600" b="0">
                        <a:effectLst/>
                        <a:latin typeface="Arial"/>
                      </a:endParaRPr>
                    </a:p>
                  </a:txBody>
                  <a:tcPr marL="68580" marR="68580" marT="0" marB="0"/>
                </a:tc>
                <a:tc>
                  <a:txBody>
                    <a:bodyPr/>
                    <a:lstStyle/>
                    <a:p>
                      <a:r>
                        <a:rPr lang="en-GB" sz="1600" dirty="0">
                          <a:effectLst/>
                          <a:latin typeface="Arial"/>
                        </a:rPr>
                        <a:t>PSIRF</a:t>
                      </a:r>
                    </a:p>
                  </a:txBody>
                  <a:tcPr marL="68580" marR="68580" marT="0" marB="0"/>
                </a:tc>
                <a:extLst>
                  <a:ext uri="{0D108BD9-81ED-4DB2-BD59-A6C34878D82A}">
                    <a16:rowId xmlns:a16="http://schemas.microsoft.com/office/drawing/2014/main" val="3670991416"/>
                  </a:ext>
                </a:extLst>
              </a:tr>
            </a:tbl>
          </a:graphicData>
        </a:graphic>
      </p:graphicFrame>
    </p:spTree>
    <p:extLst>
      <p:ext uri="{BB962C8B-B14F-4D97-AF65-F5344CB8AC3E}">
        <p14:creationId xmlns:p14="http://schemas.microsoft.com/office/powerpoint/2010/main" val="3908627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4EFB-1AC0-EA7B-3368-A88C9DE15F9D}"/>
              </a:ext>
            </a:extLst>
          </p:cNvPr>
          <p:cNvSpPr>
            <a:spLocks noGrp="1"/>
          </p:cNvSpPr>
          <p:nvPr>
            <p:ph type="ctrTitle"/>
          </p:nvPr>
        </p:nvSpPr>
        <p:spPr/>
        <p:txBody>
          <a:bodyPr/>
          <a:lstStyle/>
          <a:p>
            <a:pPr>
              <a:lnSpc>
                <a:spcPct val="107000"/>
              </a:lnSpc>
              <a:spcAft>
                <a:spcPts val="800"/>
              </a:spcAft>
            </a:pPr>
            <a:r>
              <a:rPr lang="en-GB" sz="3200" dirty="0">
                <a:effectLst/>
                <a:latin typeface="Arial" panose="020B0604020202020204" pitchFamily="34" charset="0"/>
                <a:ea typeface="Calibri" panose="020F0502020204030204" pitchFamily="34" charset="0"/>
                <a:cs typeface="Times New Roman" panose="02020603050405020304" pitchFamily="18" charset="0"/>
              </a:rPr>
              <a:t>The National and Regional Update on PSIRF – Verbal Update</a:t>
            </a:r>
            <a:br>
              <a:rPr lang="en-GB" sz="3200" dirty="0">
                <a:effectLst/>
                <a:latin typeface="Arial" panose="020B0604020202020204" pitchFamily="34" charset="0"/>
                <a:ea typeface="Calibri" panose="020F0502020204030204" pitchFamily="34" charset="0"/>
                <a:cs typeface="Times New Roman" panose="02020603050405020304" pitchFamily="18" charset="0"/>
              </a:rPr>
            </a:br>
            <a:endParaRPr lang="en-GB" sz="3200" dirty="0"/>
          </a:p>
        </p:txBody>
      </p:sp>
      <p:sp>
        <p:nvSpPr>
          <p:cNvPr id="3" name="Subtitle 2">
            <a:extLst>
              <a:ext uri="{FF2B5EF4-FFF2-40B4-BE49-F238E27FC236}">
                <a16:creationId xmlns:a16="http://schemas.microsoft.com/office/drawing/2014/main" id="{FB1BC5A0-0ED7-6E12-B1F0-0DCB054433D3}"/>
              </a:ext>
            </a:extLst>
          </p:cNvPr>
          <p:cNvSpPr>
            <a:spLocks noGrp="1"/>
          </p:cNvSpPr>
          <p:nvPr>
            <p:ph type="subTitle" idx="1"/>
          </p:nvPr>
        </p:nvSpPr>
        <p:spPr/>
        <p:txBody>
          <a:bodyPr/>
          <a:lstStyle/>
          <a:p>
            <a:r>
              <a:rPr lang="en-GB" sz="2400" dirty="0">
                <a:effectLst/>
                <a:latin typeface="Arial" panose="020B0604020202020204" pitchFamily="34" charset="0"/>
                <a:ea typeface="Calibri" panose="020F0502020204030204" pitchFamily="34" charset="0"/>
                <a:cs typeface="Times New Roman" panose="02020603050405020304" pitchFamily="18" charset="0"/>
              </a:rPr>
              <a:t>Deborah Widdowson, NHS England </a:t>
            </a:r>
            <a:endParaRPr lang="en-GB" dirty="0"/>
          </a:p>
        </p:txBody>
      </p:sp>
    </p:spTree>
    <p:extLst>
      <p:ext uri="{BB962C8B-B14F-4D97-AF65-F5344CB8AC3E}">
        <p14:creationId xmlns:p14="http://schemas.microsoft.com/office/powerpoint/2010/main" val="29380260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43"/>
          <p:cNvSpPr txBox="1">
            <a:spLocks noGrp="1"/>
          </p:cNvSpPr>
          <p:nvPr>
            <p:ph type="title"/>
          </p:nvPr>
        </p:nvSpPr>
        <p:spPr>
          <a:xfrm>
            <a:off x="458771" y="-179016"/>
            <a:ext cx="10261271" cy="988483"/>
          </a:xfrm>
          <a:prstGeom prst="rect">
            <a:avLst/>
          </a:prstGeom>
          <a:noFill/>
          <a:ln>
            <a:noFill/>
          </a:ln>
        </p:spPr>
        <p:txBody>
          <a:bodyPr spcFirstLastPara="1" vert="horz" wrap="square" lIns="0" tIns="51928" rIns="0" bIns="0" rtlCol="0" anchor="b" anchorCtr="0">
            <a:noAutofit/>
          </a:bodyPr>
          <a:lstStyle/>
          <a:p>
            <a:pPr algn="ctr">
              <a:lnSpc>
                <a:spcPct val="100000"/>
              </a:lnSpc>
              <a:spcBef>
                <a:spcPts val="0"/>
              </a:spcBef>
              <a:buClr>
                <a:schemeClr val="dk1"/>
              </a:buClr>
              <a:buSzPts val="3600"/>
            </a:pPr>
            <a:r>
              <a:rPr lang="en-US" sz="3600" b="1" dirty="0">
                <a:solidFill>
                  <a:srgbClr val="0070C0"/>
                </a:solidFill>
                <a:latin typeface="+mn-lt"/>
                <a:ea typeface="Calibri"/>
                <a:cs typeface="Arial" panose="020B0604020202020204" pitchFamily="34" charset="0"/>
                <a:sym typeface="Calibri"/>
              </a:rPr>
              <a:t>Examples of where AI is useful</a:t>
            </a:r>
            <a:endParaRPr sz="3600" b="1" dirty="0">
              <a:solidFill>
                <a:srgbClr val="0070C0"/>
              </a:solidFill>
              <a:latin typeface="+mn-lt"/>
              <a:cs typeface="Arial" panose="020B0604020202020204" pitchFamily="34" charset="0"/>
            </a:endParaRPr>
          </a:p>
        </p:txBody>
      </p:sp>
      <p:sp>
        <p:nvSpPr>
          <p:cNvPr id="326" name="Google Shape;326;p43"/>
          <p:cNvSpPr txBox="1">
            <a:spLocks noGrp="1"/>
          </p:cNvSpPr>
          <p:nvPr>
            <p:ph sz="half" idx="1"/>
          </p:nvPr>
        </p:nvSpPr>
        <p:spPr>
          <a:xfrm>
            <a:off x="458771" y="1119355"/>
            <a:ext cx="6442672" cy="3386657"/>
          </a:xfrm>
          <a:prstGeom prst="rect">
            <a:avLst/>
          </a:prstGeom>
          <a:noFill/>
          <a:ln>
            <a:noFill/>
          </a:ln>
        </p:spPr>
        <p:txBody>
          <a:bodyPr spcFirstLastPara="1" vert="horz" wrap="square" lIns="103883" tIns="51928" rIns="103883" bIns="51928" rtlCol="0" anchor="t" anchorCtr="0">
            <a:noAutofit/>
          </a:bodyPr>
          <a:lstStyle/>
          <a:p>
            <a:pPr marL="0" indent="0">
              <a:lnSpc>
                <a:spcPct val="150000"/>
              </a:lnSpc>
              <a:spcBef>
                <a:spcPts val="0"/>
              </a:spcBef>
              <a:buClr>
                <a:srgbClr val="9C007F"/>
              </a:buClr>
              <a:buSzPts val="2660"/>
              <a:buNone/>
            </a:pPr>
            <a:r>
              <a:rPr lang="en-US" sz="2400" dirty="0">
                <a:solidFill>
                  <a:srgbClr val="0070C0"/>
                </a:solidFill>
                <a:ea typeface="Calibri"/>
                <a:cs typeface="Calibri"/>
                <a:sym typeface="Calibri"/>
              </a:rPr>
              <a:t>Culture change (and ‘doing more with less’)</a:t>
            </a:r>
            <a:endParaRPr lang="en-US" sz="2400" dirty="0">
              <a:solidFill>
                <a:srgbClr val="0070C0"/>
              </a:solidFill>
            </a:endParaRPr>
          </a:p>
          <a:p>
            <a:pPr marL="0" indent="0">
              <a:lnSpc>
                <a:spcPct val="150000"/>
              </a:lnSpc>
              <a:spcBef>
                <a:spcPts val="636"/>
              </a:spcBef>
              <a:buClr>
                <a:srgbClr val="9C007F"/>
              </a:buClr>
              <a:buSzPts val="2660"/>
              <a:buNone/>
            </a:pPr>
            <a:r>
              <a:rPr lang="en-US" sz="2400" dirty="0">
                <a:solidFill>
                  <a:srgbClr val="0070C0"/>
                </a:solidFill>
                <a:ea typeface="Calibri"/>
                <a:cs typeface="Calibri"/>
                <a:sym typeface="Calibri"/>
              </a:rPr>
              <a:t>Developing vision and values</a:t>
            </a:r>
            <a:endParaRPr sz="2400" dirty="0">
              <a:solidFill>
                <a:srgbClr val="0070C0"/>
              </a:solidFill>
            </a:endParaRPr>
          </a:p>
          <a:p>
            <a:pPr marL="0" indent="0">
              <a:lnSpc>
                <a:spcPct val="150000"/>
              </a:lnSpc>
              <a:spcBef>
                <a:spcPts val="636"/>
              </a:spcBef>
              <a:buClr>
                <a:srgbClr val="9C007F"/>
              </a:buClr>
              <a:buSzPts val="2660"/>
              <a:buNone/>
            </a:pPr>
            <a:r>
              <a:rPr lang="en-US" sz="2400" b="1" dirty="0">
                <a:solidFill>
                  <a:srgbClr val="0070C0"/>
                </a:solidFill>
                <a:ea typeface="Calibri"/>
                <a:cs typeface="Calibri"/>
                <a:sym typeface="Calibri"/>
              </a:rPr>
              <a:t>Being a learning organisation</a:t>
            </a:r>
            <a:endParaRPr sz="2400" b="1" dirty="0">
              <a:solidFill>
                <a:srgbClr val="0070C0"/>
              </a:solidFill>
            </a:endParaRPr>
          </a:p>
          <a:p>
            <a:pPr marL="0" indent="0">
              <a:lnSpc>
                <a:spcPct val="150000"/>
              </a:lnSpc>
              <a:spcBef>
                <a:spcPts val="636"/>
              </a:spcBef>
              <a:buClr>
                <a:srgbClr val="9C007F"/>
              </a:buClr>
              <a:buSzPts val="2660"/>
              <a:buNone/>
            </a:pPr>
            <a:r>
              <a:rPr lang="en-US" sz="2400" dirty="0">
                <a:solidFill>
                  <a:srgbClr val="0070C0"/>
                </a:solidFill>
                <a:ea typeface="Calibri"/>
                <a:cs typeface="Calibri"/>
                <a:sym typeface="Calibri"/>
              </a:rPr>
              <a:t>Quality Improvement projects</a:t>
            </a:r>
            <a:endParaRPr sz="2400" dirty="0">
              <a:solidFill>
                <a:srgbClr val="0070C0"/>
              </a:solidFill>
            </a:endParaRPr>
          </a:p>
          <a:p>
            <a:pPr marL="0" indent="0">
              <a:lnSpc>
                <a:spcPct val="150000"/>
              </a:lnSpc>
              <a:spcBef>
                <a:spcPts val="636"/>
              </a:spcBef>
              <a:buClr>
                <a:srgbClr val="9C007F"/>
              </a:buClr>
              <a:buSzPts val="2660"/>
              <a:buNone/>
            </a:pPr>
            <a:r>
              <a:rPr lang="en-US" sz="2400" dirty="0">
                <a:solidFill>
                  <a:srgbClr val="0070C0"/>
                </a:solidFill>
                <a:ea typeface="Calibri"/>
                <a:cs typeface="Calibri"/>
                <a:sym typeface="Calibri"/>
              </a:rPr>
              <a:t>Merging or restructuring teams &amp; Teambuilding</a:t>
            </a:r>
            <a:endParaRPr sz="2400" dirty="0">
              <a:solidFill>
                <a:srgbClr val="0070C0"/>
              </a:solidFill>
            </a:endParaRPr>
          </a:p>
          <a:p>
            <a:pPr marL="0" indent="0">
              <a:lnSpc>
                <a:spcPct val="150000"/>
              </a:lnSpc>
              <a:spcBef>
                <a:spcPts val="636"/>
              </a:spcBef>
              <a:buClr>
                <a:srgbClr val="9C007F"/>
              </a:buClr>
              <a:buSzPts val="2660"/>
              <a:buNone/>
            </a:pPr>
            <a:r>
              <a:rPr lang="en-US" sz="2400" dirty="0">
                <a:solidFill>
                  <a:srgbClr val="0070C0"/>
                </a:solidFill>
                <a:ea typeface="Calibri"/>
                <a:cs typeface="Calibri"/>
                <a:sym typeface="Calibri"/>
              </a:rPr>
              <a:t>Customer &amp; service user engagement</a:t>
            </a:r>
            <a:endParaRPr sz="2400" dirty="0">
              <a:solidFill>
                <a:srgbClr val="0070C0"/>
              </a:solidFill>
            </a:endParaRPr>
          </a:p>
          <a:p>
            <a:pPr marL="0" indent="0">
              <a:lnSpc>
                <a:spcPct val="150000"/>
              </a:lnSpc>
              <a:spcBef>
                <a:spcPts val="636"/>
              </a:spcBef>
              <a:buClr>
                <a:srgbClr val="9C007F"/>
              </a:buClr>
              <a:buSzPts val="2660"/>
              <a:buNone/>
            </a:pPr>
            <a:r>
              <a:rPr lang="en-US" sz="2400" b="1" dirty="0">
                <a:solidFill>
                  <a:srgbClr val="0070C0"/>
                </a:solidFill>
                <a:ea typeface="Calibri"/>
                <a:cs typeface="Calibri"/>
                <a:sym typeface="Calibri"/>
              </a:rPr>
              <a:t>Used alongside Learning Response Tools</a:t>
            </a:r>
            <a:endParaRPr lang="en-US" sz="2400" b="1" dirty="0">
              <a:solidFill>
                <a:srgbClr val="0070C0"/>
              </a:solidFill>
              <a:ea typeface="Calibri"/>
              <a:cs typeface="Calibri"/>
            </a:endParaRPr>
          </a:p>
          <a:p>
            <a:pPr marL="0" indent="0">
              <a:lnSpc>
                <a:spcPct val="150000"/>
              </a:lnSpc>
              <a:spcBef>
                <a:spcPts val="635"/>
              </a:spcBef>
              <a:buSzPts val="2660"/>
              <a:buNone/>
            </a:pPr>
            <a:r>
              <a:rPr lang="en-US" sz="2400" dirty="0">
                <a:solidFill>
                  <a:srgbClr val="0070C0"/>
                </a:solidFill>
                <a:ea typeface="Calibri"/>
                <a:cs typeface="Calibri"/>
                <a:sym typeface="Calibri"/>
              </a:rPr>
              <a:t>Supporting personal development </a:t>
            </a:r>
            <a:endParaRPr lang="en-US" sz="2400" dirty="0">
              <a:solidFill>
                <a:srgbClr val="0070C0"/>
              </a:solidFill>
              <a:ea typeface="Calibri"/>
              <a:cs typeface="Calibri"/>
            </a:endParaRPr>
          </a:p>
        </p:txBody>
      </p:sp>
      <p:sp>
        <p:nvSpPr>
          <p:cNvPr id="327" name="Google Shape;327;p43"/>
          <p:cNvSpPr txBox="1"/>
          <p:nvPr/>
        </p:nvSpPr>
        <p:spPr>
          <a:xfrm>
            <a:off x="10566400" y="6356352"/>
            <a:ext cx="1016000" cy="365125"/>
          </a:xfrm>
          <a:prstGeom prst="rect">
            <a:avLst/>
          </a:prstGeom>
          <a:noFill/>
          <a:ln>
            <a:noFill/>
          </a:ln>
        </p:spPr>
        <p:txBody>
          <a:bodyPr spcFirstLastPara="1" wrap="square" lIns="0" tIns="0" rIns="0" bIns="0" anchor="b" anchorCtr="0">
            <a:noAutofit/>
          </a:bodyPr>
          <a:lstStyle/>
          <a:p>
            <a:pPr algn="r">
              <a:buClr>
                <a:srgbClr val="616161"/>
              </a:buClr>
              <a:buSzPts val="1200"/>
            </a:pPr>
            <a:fld id="{00000000-1234-1234-1234-123412341234}" type="slidenum">
              <a:rPr lang="en-US" sz="1333" b="1" dirty="0">
                <a:solidFill>
                  <a:srgbClr val="616161"/>
                </a:solidFill>
                <a:latin typeface="Lucida Sans"/>
                <a:ea typeface="Lucida Sans"/>
                <a:cs typeface="Lucida Sans"/>
                <a:sym typeface="Lucida Sans"/>
              </a:rPr>
              <a:pPr algn="r">
                <a:buClr>
                  <a:srgbClr val="616161"/>
                </a:buClr>
                <a:buSzPts val="1200"/>
              </a:pPr>
              <a:t>50</a:t>
            </a:fld>
            <a:endParaRPr sz="2400" dirty="0"/>
          </a:p>
        </p:txBody>
      </p:sp>
      <p:pic>
        <p:nvPicPr>
          <p:cNvPr id="2" name="Picture 1" descr="A screenshot of a computer&#10;&#10;Description automatically generated">
            <a:extLst>
              <a:ext uri="{FF2B5EF4-FFF2-40B4-BE49-F238E27FC236}">
                <a16:creationId xmlns:a16="http://schemas.microsoft.com/office/drawing/2014/main" id="{E615470B-CCCE-8DC5-2569-806010D2312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7164023" y="1312680"/>
            <a:ext cx="4676044" cy="4845771"/>
          </a:xfrm>
          <a:prstGeom prst="rect">
            <a:avLst/>
          </a:prstGeom>
        </p:spPr>
      </p:pic>
    </p:spTree>
    <p:extLst>
      <p:ext uri="{BB962C8B-B14F-4D97-AF65-F5344CB8AC3E}">
        <p14:creationId xmlns:p14="http://schemas.microsoft.com/office/powerpoint/2010/main" val="1332529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4" descr="SOAR">
            <a:extLst>
              <a:ext uri="{FF2B5EF4-FFF2-40B4-BE49-F238E27FC236}">
                <a16:creationId xmlns:a16="http://schemas.microsoft.com/office/drawing/2014/main" id="{CF744628-3519-8BB8-387E-DB1BD47D65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7794" y="136524"/>
            <a:ext cx="7535394" cy="5668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9" name="Picture 5" descr="APlogorefresh">
            <a:extLst>
              <a:ext uri="{FF2B5EF4-FFF2-40B4-BE49-F238E27FC236}">
                <a16:creationId xmlns:a16="http://schemas.microsoft.com/office/drawing/2014/main" id="{81CC205D-E1A7-D5FC-048E-EA3A8989735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42923" y="5028408"/>
            <a:ext cx="855785"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Slide Number Placeholder 4">
            <a:extLst>
              <a:ext uri="{FF2B5EF4-FFF2-40B4-BE49-F238E27FC236}">
                <a16:creationId xmlns:a16="http://schemas.microsoft.com/office/drawing/2014/main" id="{06E56B5D-DD68-0882-6624-C6635E97761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813"/>
              </a:spcBef>
              <a:buFont typeface="Arial" panose="020B0604020202020204" pitchFamily="34" charset="0"/>
              <a:buChar char="•"/>
              <a:defRPr sz="2200">
                <a:solidFill>
                  <a:schemeClr val="tx1"/>
                </a:solidFill>
                <a:latin typeface="Calibri" panose="020F0502020204030204" pitchFamily="34" charset="0"/>
              </a:defRPr>
            </a:lvl1pPr>
            <a:lvl2pPr marL="742950" indent="-285750">
              <a:lnSpc>
                <a:spcPct val="90000"/>
              </a:lnSpc>
              <a:spcBef>
                <a:spcPts val="400"/>
              </a:spcBef>
              <a:buFont typeface="Arial" panose="020B0604020202020204" pitchFamily="34" charset="0"/>
              <a:buChar char="•"/>
              <a:defRPr sz="1900">
                <a:solidFill>
                  <a:schemeClr val="tx1"/>
                </a:solidFill>
                <a:latin typeface="Calibri" panose="020F0502020204030204" pitchFamily="34" charset="0"/>
              </a:defRPr>
            </a:lvl2pPr>
            <a:lvl3pPr marL="1143000" indent="-228600">
              <a:lnSpc>
                <a:spcPct val="90000"/>
              </a:lnSpc>
              <a:spcBef>
                <a:spcPts val="400"/>
              </a:spcBef>
              <a:buFont typeface="Arial" panose="020B0604020202020204" pitchFamily="34" charset="0"/>
              <a:buChar char="•"/>
              <a:defRPr sz="1600">
                <a:solidFill>
                  <a:schemeClr val="tx1"/>
                </a:solidFill>
                <a:latin typeface="Calibri" panose="020F0502020204030204" pitchFamily="34" charset="0"/>
              </a:defRPr>
            </a:lvl3pPr>
            <a:lvl4pPr marL="1600200" indent="-228600">
              <a:lnSpc>
                <a:spcPct val="90000"/>
              </a:lnSpc>
              <a:spcBef>
                <a:spcPts val="400"/>
              </a:spcBef>
              <a:buFont typeface="Arial" panose="020B0604020202020204" pitchFamily="34" charset="0"/>
              <a:buChar char="•"/>
              <a:defRPr sz="1400">
                <a:solidFill>
                  <a:schemeClr val="tx1"/>
                </a:solidFill>
                <a:latin typeface="Calibri" panose="020F0502020204030204" pitchFamily="34" charset="0"/>
              </a:defRPr>
            </a:lvl4pPr>
            <a:lvl5pPr marL="2057400" indent="-228600">
              <a:lnSpc>
                <a:spcPct val="90000"/>
              </a:lnSpc>
              <a:spcBef>
                <a:spcPts val="400"/>
              </a:spcBef>
              <a:buFont typeface="Arial" panose="020B0604020202020204" pitchFamily="34" charset="0"/>
              <a:buChar char="•"/>
              <a:defRPr sz="1400">
                <a:solidFill>
                  <a:schemeClr val="tx1"/>
                </a:solidFill>
                <a:latin typeface="Calibri" panose="020F0502020204030204" pitchFamily="34" charset="0"/>
              </a:defRPr>
            </a:lvl5pPr>
            <a:lvl6pPr marL="2514600" indent="-228600" eaLnBrk="0" fontAlgn="base" hangingPunct="0">
              <a:lnSpc>
                <a:spcPct val="90000"/>
              </a:lnSpc>
              <a:spcBef>
                <a:spcPts val="400"/>
              </a:spcBef>
              <a:spcAft>
                <a:spcPct val="0"/>
              </a:spcAft>
              <a:buFont typeface="Arial" panose="020B0604020202020204" pitchFamily="34" charset="0"/>
              <a:buChar char="•"/>
              <a:defRPr sz="1400">
                <a:solidFill>
                  <a:schemeClr val="tx1"/>
                </a:solidFill>
                <a:latin typeface="Calibri" panose="020F0502020204030204" pitchFamily="34" charset="0"/>
              </a:defRPr>
            </a:lvl6pPr>
            <a:lvl7pPr marL="2971800" indent="-228600" eaLnBrk="0" fontAlgn="base" hangingPunct="0">
              <a:lnSpc>
                <a:spcPct val="90000"/>
              </a:lnSpc>
              <a:spcBef>
                <a:spcPts val="400"/>
              </a:spcBef>
              <a:spcAft>
                <a:spcPct val="0"/>
              </a:spcAft>
              <a:buFont typeface="Arial" panose="020B0604020202020204" pitchFamily="34" charset="0"/>
              <a:buChar char="•"/>
              <a:defRPr sz="1400">
                <a:solidFill>
                  <a:schemeClr val="tx1"/>
                </a:solidFill>
                <a:latin typeface="Calibri" panose="020F0502020204030204" pitchFamily="34" charset="0"/>
              </a:defRPr>
            </a:lvl7pPr>
            <a:lvl8pPr marL="3429000" indent="-228600" eaLnBrk="0" fontAlgn="base" hangingPunct="0">
              <a:lnSpc>
                <a:spcPct val="90000"/>
              </a:lnSpc>
              <a:spcBef>
                <a:spcPts val="400"/>
              </a:spcBef>
              <a:spcAft>
                <a:spcPct val="0"/>
              </a:spcAft>
              <a:buFont typeface="Arial" panose="020B0604020202020204" pitchFamily="34" charset="0"/>
              <a:buChar char="•"/>
              <a:defRPr sz="1400">
                <a:solidFill>
                  <a:schemeClr val="tx1"/>
                </a:solidFill>
                <a:latin typeface="Calibri" panose="020F0502020204030204" pitchFamily="34" charset="0"/>
              </a:defRPr>
            </a:lvl8pPr>
            <a:lvl9pPr marL="3886200" indent="-228600" eaLnBrk="0" fontAlgn="base" hangingPunct="0">
              <a:lnSpc>
                <a:spcPct val="90000"/>
              </a:lnSpc>
              <a:spcBef>
                <a:spcPts val="400"/>
              </a:spcBef>
              <a:spcAft>
                <a:spcPct val="0"/>
              </a:spcAft>
              <a:buFont typeface="Arial" panose="020B0604020202020204" pitchFamily="34" charset="0"/>
              <a:buChar char="•"/>
              <a:defRPr sz="1400">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1A28B9BA-B3DC-48F6-B253-74DD8C95FF58}" type="slidenum">
              <a:rPr lang="en-GB" altLang="en-US" sz="1000" b="1">
                <a:solidFill>
                  <a:srgbClr val="616161"/>
                </a:solidFill>
                <a:latin typeface="Lucida Sans" panose="020B0602030504020204" pitchFamily="34" charset="0"/>
                <a:ea typeface="MS PGothic" panose="020B0600070205080204" pitchFamily="34" charset="-128"/>
              </a:rPr>
              <a:pPr fontAlgn="base">
                <a:lnSpc>
                  <a:spcPct val="100000"/>
                </a:lnSpc>
                <a:spcBef>
                  <a:spcPct val="0"/>
                </a:spcBef>
                <a:spcAft>
                  <a:spcPct val="0"/>
                </a:spcAft>
                <a:buFontTx/>
                <a:buNone/>
              </a:pPr>
              <a:t>51</a:t>
            </a:fld>
            <a:endParaRPr lang="en-GB" altLang="en-US" sz="1000" b="1">
              <a:solidFill>
                <a:srgbClr val="616161"/>
              </a:solidFill>
              <a:latin typeface="Lucida Sans" panose="020B0602030504020204" pitchFamily="34" charset="0"/>
              <a:ea typeface="MS PGothic" panose="020B0600070205080204" pitchFamily="34" charset="-128"/>
            </a:endParaRPr>
          </a:p>
        </p:txBody>
      </p:sp>
      <p:pic>
        <p:nvPicPr>
          <p:cNvPr id="2" name="Picture 1" descr="A screen shot of a diagram&#10;&#10;Description automatically generated">
            <a:extLst>
              <a:ext uri="{FF2B5EF4-FFF2-40B4-BE49-F238E27FC236}">
                <a16:creationId xmlns:a16="http://schemas.microsoft.com/office/drawing/2014/main" id="{D53CAEBA-B5E5-93BA-5B8C-799A53AF76B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0224" y="1192747"/>
            <a:ext cx="4257827" cy="2871136"/>
          </a:xfrm>
          <a:prstGeom prst="rect">
            <a:avLst/>
          </a:prstGeom>
        </p:spPr>
      </p:pic>
      <p:sp>
        <p:nvSpPr>
          <p:cNvPr id="4" name="TextBox 3">
            <a:extLst>
              <a:ext uri="{FF2B5EF4-FFF2-40B4-BE49-F238E27FC236}">
                <a16:creationId xmlns:a16="http://schemas.microsoft.com/office/drawing/2014/main" id="{B4831ED6-961A-2195-DDCE-45C08FF85311}"/>
              </a:ext>
            </a:extLst>
          </p:cNvPr>
          <p:cNvSpPr txBox="1"/>
          <p:nvPr/>
        </p:nvSpPr>
        <p:spPr>
          <a:xfrm>
            <a:off x="320224" y="4229685"/>
            <a:ext cx="3993849" cy="1969770"/>
          </a:xfrm>
          <a:prstGeom prst="rect">
            <a:avLst/>
          </a:prstGeom>
          <a:noFill/>
        </p:spPr>
        <p:txBody>
          <a:bodyPr wrap="square">
            <a:spAutoFit/>
          </a:bodyPr>
          <a:lstStyle/>
          <a:p>
            <a:r>
              <a:rPr lang="en-US" sz="1400" i="1" dirty="0"/>
              <a:t>Overview:  SOAR is a strategic planning instrument that allows an organization or team to focus on current strengths and to project its vision for the future. Grounded in Appreciative Inquiry , SOAR complements SWOT approaches: focusing on the organization or issue, enhancing what is currently done well, and imagining how to move forward.  </a:t>
            </a:r>
            <a:r>
              <a:rPr lang="en-US" sz="1200" i="1" dirty="0">
                <a:hlinkClick r:id="rId6"/>
              </a:rPr>
              <a:t>http://www.davidcooperrider.com/ai-process/</a:t>
            </a:r>
            <a:r>
              <a:rPr lang="en-US" sz="1200" i="1" dirty="0"/>
              <a:t>. </a:t>
            </a:r>
          </a:p>
          <a:p>
            <a:r>
              <a:rPr lang="en-US" sz="1200" i="1" dirty="0"/>
              <a:t>(Stavros &amp; Hinrichs, 2009)</a:t>
            </a:r>
            <a:endParaRPr lang="en-GB" sz="1200" i="1" dirty="0"/>
          </a:p>
        </p:txBody>
      </p:sp>
      <p:sp>
        <p:nvSpPr>
          <p:cNvPr id="6" name="TextBox 5">
            <a:extLst>
              <a:ext uri="{FF2B5EF4-FFF2-40B4-BE49-F238E27FC236}">
                <a16:creationId xmlns:a16="http://schemas.microsoft.com/office/drawing/2014/main" id="{0707DCA5-9B0F-1FF5-8B9D-579BEA133460}"/>
              </a:ext>
            </a:extLst>
          </p:cNvPr>
          <p:cNvSpPr txBox="1"/>
          <p:nvPr/>
        </p:nvSpPr>
        <p:spPr>
          <a:xfrm>
            <a:off x="1800520" y="240039"/>
            <a:ext cx="2894027" cy="523220"/>
          </a:xfrm>
          <a:prstGeom prst="rect">
            <a:avLst/>
          </a:prstGeom>
          <a:noFill/>
        </p:spPr>
        <p:txBody>
          <a:bodyPr wrap="square">
            <a:spAutoFit/>
          </a:bodyPr>
          <a:lstStyle/>
          <a:p>
            <a:r>
              <a:rPr lang="en-GB" sz="2800" b="1" dirty="0">
                <a:solidFill>
                  <a:srgbClr val="0070C0"/>
                </a:solidFill>
                <a:latin typeface="Arial"/>
                <a:cs typeface="Arial"/>
              </a:rPr>
              <a:t>LET'S SOAR!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a:extLst>
              <a:ext uri="{FF2B5EF4-FFF2-40B4-BE49-F238E27FC236}">
                <a16:creationId xmlns:a16="http://schemas.microsoft.com/office/drawing/2014/main" id="{4784DCC2-C816-8D0E-87F0-AE85588BF3CD}"/>
              </a:ext>
            </a:extLst>
          </p:cNvPr>
          <p:cNvSpPr>
            <a:spLocks noGrp="1" noChangeArrowheads="1"/>
          </p:cNvSpPr>
          <p:nvPr>
            <p:ph sz="half" idx="4294967295"/>
          </p:nvPr>
        </p:nvSpPr>
        <p:spPr>
          <a:xfrm>
            <a:off x="545076" y="2553755"/>
            <a:ext cx="11646924" cy="5446713"/>
          </a:xfrm>
          <a:prstGeom prst="rect">
            <a:avLst/>
          </a:prstGeom>
        </p:spPr>
        <p:txBody>
          <a:bodyPr/>
          <a:lstStyle/>
          <a:p>
            <a:pPr eaLnBrk="1" hangingPunct="1">
              <a:buFont typeface="Wingdings 2" panose="05020102010507070707" pitchFamily="18" charset="2"/>
              <a:buNone/>
            </a:pPr>
            <a:r>
              <a:rPr lang="en-GB" altLang="en-US" b="1" dirty="0"/>
              <a:t>Think about 1 of your strengths </a:t>
            </a:r>
          </a:p>
          <a:p>
            <a:pPr eaLnBrk="1" hangingPunct="1">
              <a:buFont typeface="Wingdings 2" panose="05020102010507070707" pitchFamily="18" charset="2"/>
              <a:buNone/>
            </a:pPr>
            <a:r>
              <a:rPr lang="en-GB" altLang="en-US" b="1" dirty="0"/>
              <a:t>Think about the strengths of your team/dept/organisation</a:t>
            </a:r>
          </a:p>
          <a:p>
            <a:pPr eaLnBrk="1" hangingPunct="1">
              <a:buFont typeface="Wingdings 2" panose="05020102010507070707" pitchFamily="18" charset="2"/>
              <a:buNone/>
            </a:pPr>
            <a:r>
              <a:rPr lang="en-GB" altLang="en-US" b="1" dirty="0"/>
              <a:t>How might these strengths support the work you are currently involved in?</a:t>
            </a:r>
          </a:p>
          <a:p>
            <a:pPr eaLnBrk="1" hangingPunct="1">
              <a:buFont typeface="Wingdings 2" panose="05020102010507070707" pitchFamily="18" charset="2"/>
              <a:buNone/>
            </a:pPr>
            <a:endParaRPr lang="en-GB" altLang="en-US" b="1" dirty="0"/>
          </a:p>
          <a:p>
            <a:pPr eaLnBrk="1" hangingPunct="1">
              <a:buFont typeface="Wingdings 2" panose="05020102010507070707" pitchFamily="18" charset="2"/>
              <a:buNone/>
            </a:pPr>
            <a:r>
              <a:rPr lang="en-GB" altLang="en-US" b="1" dirty="0"/>
              <a:t> </a:t>
            </a:r>
          </a:p>
          <a:p>
            <a:pPr eaLnBrk="1" hangingPunct="1">
              <a:buFont typeface="Wingdings 2" panose="05020102010507070707" pitchFamily="18" charset="2"/>
              <a:buNone/>
            </a:pPr>
            <a:r>
              <a:rPr lang="en-GB" altLang="en-US" dirty="0"/>
              <a:t> </a:t>
            </a:r>
          </a:p>
        </p:txBody>
      </p:sp>
      <p:sp>
        <p:nvSpPr>
          <p:cNvPr id="2" name="Text Box 6">
            <a:extLst>
              <a:ext uri="{FF2B5EF4-FFF2-40B4-BE49-F238E27FC236}">
                <a16:creationId xmlns:a16="http://schemas.microsoft.com/office/drawing/2014/main" id="{5E9FD7B3-4B57-CDBE-D93D-10EBA8CA55F1}"/>
              </a:ext>
            </a:extLst>
          </p:cNvPr>
          <p:cNvSpPr txBox="1">
            <a:spLocks noChangeArrowheads="1"/>
          </p:cNvSpPr>
          <p:nvPr/>
        </p:nvSpPr>
        <p:spPr bwMode="auto">
          <a:xfrm>
            <a:off x="7340338" y="5083688"/>
            <a:ext cx="4490301" cy="10178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buSzPct val="100000"/>
            </a:pPr>
            <a:r>
              <a:rPr lang="en-GB" altLang="en-US" sz="2000" b="1" dirty="0">
                <a:solidFill>
                  <a:srgbClr val="632523"/>
                </a:solidFill>
                <a:latin typeface="Arial" panose="020B0604020202020204" pitchFamily="34" charset="0"/>
                <a:ea typeface="MS PGothic" panose="020B0600070205080204" pitchFamily="34" charset="-128"/>
              </a:rPr>
              <a:t>Whether you think you can or can’t, </a:t>
            </a:r>
          </a:p>
          <a:p>
            <a:pPr eaLnBrk="1" hangingPunct="1">
              <a:buSzPct val="100000"/>
            </a:pPr>
            <a:r>
              <a:rPr lang="en-GB" altLang="en-US" sz="2000" b="1" dirty="0">
                <a:solidFill>
                  <a:srgbClr val="632523"/>
                </a:solidFill>
                <a:latin typeface="Arial" panose="020B0604020202020204" pitchFamily="34" charset="0"/>
                <a:ea typeface="MS PGothic" panose="020B0600070205080204" pitchFamily="34" charset="-128"/>
              </a:rPr>
              <a:t>you are right!   </a:t>
            </a:r>
          </a:p>
          <a:p>
            <a:pPr algn="r" eaLnBrk="1" hangingPunct="1">
              <a:buSzPct val="100000"/>
            </a:pPr>
            <a:r>
              <a:rPr lang="en-GB" altLang="en-US" sz="2000" b="1" dirty="0">
                <a:solidFill>
                  <a:srgbClr val="632523"/>
                </a:solidFill>
                <a:latin typeface="Arial" panose="020B0604020202020204" pitchFamily="34" charset="0"/>
                <a:ea typeface="MS PGothic" panose="020B0600070205080204" pitchFamily="34" charset="-128"/>
              </a:rPr>
              <a:t>- Henry Ford</a:t>
            </a:r>
          </a:p>
        </p:txBody>
      </p:sp>
      <p:pic>
        <p:nvPicPr>
          <p:cNvPr id="1026" name="Picture 2" descr="24,400+ Mental Strength Stock Photos, Pictures &amp; Royalty ...">
            <a:extLst>
              <a:ext uri="{FF2B5EF4-FFF2-40B4-BE49-F238E27FC236}">
                <a16:creationId xmlns:a16="http://schemas.microsoft.com/office/drawing/2014/main" id="{6CE819EF-44E2-BB21-A18E-CB38E00BB2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5749" y="208013"/>
            <a:ext cx="2814890" cy="234574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C53A797-C473-C8AE-757D-7BD9A9EC9E7D}"/>
              </a:ext>
            </a:extLst>
          </p:cNvPr>
          <p:cNvSpPr txBox="1"/>
          <p:nvPr/>
        </p:nvSpPr>
        <p:spPr>
          <a:xfrm>
            <a:off x="2824933" y="749262"/>
            <a:ext cx="4865178" cy="646331"/>
          </a:xfrm>
          <a:prstGeom prst="rect">
            <a:avLst/>
          </a:prstGeom>
          <a:noFill/>
        </p:spPr>
        <p:txBody>
          <a:bodyPr wrap="none" rtlCol="0">
            <a:spAutoFit/>
          </a:bodyPr>
          <a:lstStyle/>
          <a:p>
            <a:r>
              <a:rPr lang="en-GB" sz="3600" dirty="0">
                <a:solidFill>
                  <a:srgbClr val="0070C0"/>
                </a:solidFill>
              </a:rPr>
              <a:t>Thinking about Strengths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 calcmode="lin" valueType="num">
                                      <p:cBhvr additive="base">
                                        <p:cTn id="7" dur="500" fill="hold"/>
                                        <p:tgtEl>
                                          <p:spTgt spid="1229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9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290">
                                            <p:txEl>
                                              <p:pRg st="1" end="1"/>
                                            </p:txEl>
                                          </p:spTgt>
                                        </p:tgtEl>
                                        <p:attrNameLst>
                                          <p:attrName>style.visibility</p:attrName>
                                        </p:attrNameLst>
                                      </p:cBhvr>
                                      <p:to>
                                        <p:strVal val="visible"/>
                                      </p:to>
                                    </p:set>
                                    <p:anim calcmode="lin" valueType="num">
                                      <p:cBhvr additive="base">
                                        <p:cTn id="13" dur="500" fill="hold"/>
                                        <p:tgtEl>
                                          <p:spTgt spid="1229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29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2290">
                                            <p:txEl>
                                              <p:pRg st="2" end="2"/>
                                            </p:txEl>
                                          </p:spTgt>
                                        </p:tgtEl>
                                        <p:attrNameLst>
                                          <p:attrName>style.visibility</p:attrName>
                                        </p:attrNameLst>
                                      </p:cBhvr>
                                      <p:to>
                                        <p:strVal val="visible"/>
                                      </p:to>
                                    </p:set>
                                    <p:anim calcmode="lin" valueType="num">
                                      <p:cBhvr additive="base">
                                        <p:cTn id="19" dur="500" fill="hold"/>
                                        <p:tgtEl>
                                          <p:spTgt spid="1229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29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290">
                                            <p:txEl>
                                              <p:pRg st="4" end="4"/>
                                            </p:txEl>
                                          </p:spTgt>
                                        </p:tgtEl>
                                        <p:attrNameLst>
                                          <p:attrName>style.visibility</p:attrName>
                                        </p:attrNameLst>
                                      </p:cBhvr>
                                      <p:to>
                                        <p:strVal val="visible"/>
                                      </p:to>
                                    </p:set>
                                    <p:anim calcmode="lin" valueType="num">
                                      <p:cBhvr additive="base">
                                        <p:cTn id="25" dur="500" fill="hold"/>
                                        <p:tgtEl>
                                          <p:spTgt spid="12290">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29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2290">
                                            <p:txEl>
                                              <p:pRg st="5" end="5"/>
                                            </p:txEl>
                                          </p:spTgt>
                                        </p:tgtEl>
                                        <p:attrNameLst>
                                          <p:attrName>style.visibility</p:attrName>
                                        </p:attrNameLst>
                                      </p:cBhvr>
                                      <p:to>
                                        <p:strVal val="visible"/>
                                      </p:to>
                                    </p:set>
                                    <p:anim calcmode="lin" valueType="num">
                                      <p:cBhvr additive="base">
                                        <p:cTn id="31" dur="500" fill="hold"/>
                                        <p:tgtEl>
                                          <p:spTgt spid="12290">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29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idx="4294967295"/>
          </p:nvPr>
        </p:nvSpPr>
        <p:spPr>
          <a:xfrm>
            <a:off x="307975" y="1026738"/>
            <a:ext cx="9606518" cy="684945"/>
          </a:xfrm>
        </p:spPr>
        <p:txBody>
          <a:bodyPr vert="horz" lIns="91440" tIns="45720" rIns="91440" bIns="45720" rtlCol="0" anchor="ctr">
            <a:noAutofit/>
          </a:bodyPr>
          <a:lstStyle/>
          <a:p>
            <a:r>
              <a:rPr lang="en-GB" sz="2800" b="1" dirty="0">
                <a:solidFill>
                  <a:srgbClr val="0070C0"/>
                </a:solidFill>
                <a:latin typeface="Arial"/>
                <a:cs typeface="Arial"/>
              </a:rPr>
              <a:t>AI in PSIRF preparation and implementation</a:t>
            </a:r>
            <a:br>
              <a:rPr lang="en-GB" sz="2800" b="1" dirty="0">
                <a:solidFill>
                  <a:srgbClr val="0070C0"/>
                </a:solidFill>
                <a:latin typeface="Arial"/>
                <a:cs typeface="Arial"/>
              </a:rPr>
            </a:br>
            <a:r>
              <a:rPr lang="en-GB" sz="2800" b="1" dirty="0">
                <a:solidFill>
                  <a:srgbClr val="0070C0"/>
                </a:solidFill>
                <a:latin typeface="Arial"/>
                <a:cs typeface="Arial"/>
              </a:rPr>
              <a:t> </a:t>
            </a:r>
            <a:r>
              <a:rPr lang="en-GB" sz="2800" dirty="0">
                <a:solidFill>
                  <a:srgbClr val="0070C0"/>
                </a:solidFill>
                <a:latin typeface="Arial"/>
                <a:cs typeface="Arial"/>
              </a:rPr>
              <a:t>Us</a:t>
            </a:r>
            <a:r>
              <a:rPr lang="en-GB" sz="2800" b="0" dirty="0">
                <a:solidFill>
                  <a:srgbClr val="0070C0"/>
                </a:solidFill>
                <a:latin typeface="Arial"/>
                <a:cs typeface="Arial"/>
              </a:rPr>
              <a:t>ing SOAR to realise our Discovery</a:t>
            </a:r>
            <a:br>
              <a:rPr lang="en-GB" sz="3200" b="1" dirty="0">
                <a:solidFill>
                  <a:schemeClr val="accent1"/>
                </a:solidFill>
                <a:latin typeface="Arial"/>
                <a:cs typeface="Arial"/>
              </a:rPr>
            </a:br>
            <a:r>
              <a:rPr lang="en-GB" sz="3200" b="1" dirty="0">
                <a:solidFill>
                  <a:schemeClr val="accent1"/>
                </a:solidFill>
                <a:latin typeface="Arial"/>
                <a:cs typeface="Arial"/>
              </a:rPr>
              <a:t>  </a:t>
            </a:r>
            <a:endParaRPr lang="en-US" sz="3200" b="1" dirty="0">
              <a:solidFill>
                <a:schemeClr val="accent1"/>
              </a:solidFill>
              <a:latin typeface="Arial"/>
              <a:cs typeface="Arial"/>
            </a:endParaRPr>
          </a:p>
        </p:txBody>
      </p:sp>
      <p:sp>
        <p:nvSpPr>
          <p:cNvPr id="8" name="AutoShape 2" descr="blob:https://wmahsn365.sharepoint.com/18a41f26-b25f-4730-b3eb-7c7034afcd9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5" descr="blob:https://wmahsn365.sharepoint.com/a49b9958-155b-4e14-9fed-3441289d292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TextBox 2">
            <a:extLst>
              <a:ext uri="{FF2B5EF4-FFF2-40B4-BE49-F238E27FC236}">
                <a16:creationId xmlns:a16="http://schemas.microsoft.com/office/drawing/2014/main" id="{817B40E5-A7D7-9048-2021-516840FE3FC0}"/>
              </a:ext>
            </a:extLst>
          </p:cNvPr>
          <p:cNvSpPr txBox="1"/>
          <p:nvPr/>
        </p:nvSpPr>
        <p:spPr>
          <a:xfrm>
            <a:off x="418731" y="1864083"/>
            <a:ext cx="11354537" cy="4985980"/>
          </a:xfrm>
          <a:prstGeom prst="rect">
            <a:avLst/>
          </a:prstGeom>
          <a:noFill/>
        </p:spPr>
        <p:txBody>
          <a:bodyPr wrap="square" lIns="91440" tIns="45720" rIns="91440" bIns="45720" anchor="t">
            <a:spAutoFit/>
          </a:bodyPr>
          <a:lstStyle/>
          <a:p>
            <a:pPr algn="l" fontAlgn="base"/>
            <a:r>
              <a:rPr lang="en-US" sz="2000" dirty="0">
                <a:solidFill>
                  <a:srgbClr val="0070C0"/>
                </a:solidFill>
                <a:latin typeface="Arial"/>
                <a:cs typeface="Arial"/>
              </a:rPr>
              <a:t>SOAR  - Strengths</a:t>
            </a:r>
          </a:p>
          <a:p>
            <a:pPr algn="l" fontAlgn="base"/>
            <a:endParaRPr lang="en-US" sz="2000" dirty="0">
              <a:solidFill>
                <a:srgbClr val="0070C0"/>
              </a:solidFill>
              <a:latin typeface="Arial"/>
              <a:cs typeface="Arial"/>
            </a:endParaRPr>
          </a:p>
          <a:p>
            <a:r>
              <a:rPr lang="en-GB" dirty="0">
                <a:latin typeface="Arial"/>
                <a:cs typeface="Arial"/>
              </a:rPr>
              <a:t>What is working well at system level &amp; Trust level? </a:t>
            </a:r>
          </a:p>
          <a:p>
            <a:r>
              <a:rPr lang="en-GB" dirty="0">
                <a:latin typeface="Arial"/>
                <a:cs typeface="Arial"/>
              </a:rPr>
              <a:t>What are we proud of (greatest accomplishments)?</a:t>
            </a:r>
          </a:p>
          <a:p>
            <a:r>
              <a:rPr lang="en-GB" dirty="0">
                <a:latin typeface="Arial"/>
                <a:cs typeface="Arial"/>
              </a:rPr>
              <a:t>What current assets and capabilities lend themselves to implementing PSIRF? </a:t>
            </a:r>
          </a:p>
          <a:p>
            <a:pPr algn="l" fontAlgn="base"/>
            <a:r>
              <a:rPr lang="en-GB" b="0" i="0" dirty="0">
                <a:solidFill>
                  <a:srgbClr val="000000"/>
                </a:solidFill>
                <a:effectLst/>
                <a:latin typeface="Aptos"/>
              </a:rPr>
              <a:t>What are the strengths of your plan and how do these strengths help build a shared system learning approach?</a:t>
            </a:r>
          </a:p>
          <a:p>
            <a:pPr algn="l" fontAlgn="base"/>
            <a:endParaRPr lang="en-GB" sz="2000" dirty="0">
              <a:solidFill>
                <a:srgbClr val="000000"/>
              </a:solidFill>
              <a:latin typeface="Aptos"/>
            </a:endParaRPr>
          </a:p>
          <a:p>
            <a:pPr algn="l" fontAlgn="base"/>
            <a:endParaRPr lang="en-GB" sz="2000" dirty="0">
              <a:solidFill>
                <a:srgbClr val="000000"/>
              </a:solidFill>
              <a:latin typeface="Aptos"/>
            </a:endParaRPr>
          </a:p>
          <a:p>
            <a:pPr algn="l" fontAlgn="base"/>
            <a:r>
              <a:rPr lang="en-US" sz="2000" dirty="0">
                <a:solidFill>
                  <a:srgbClr val="0070C0"/>
                </a:solidFill>
                <a:latin typeface="Arial"/>
                <a:cs typeface="Arial"/>
              </a:rPr>
              <a:t>SOAR  - Opportunities</a:t>
            </a:r>
          </a:p>
          <a:p>
            <a:pPr algn="l" fontAlgn="base"/>
            <a:endParaRPr lang="en-GB" sz="2000" b="0" i="0" dirty="0">
              <a:solidFill>
                <a:srgbClr val="000000"/>
              </a:solidFill>
              <a:effectLst/>
              <a:latin typeface="Aptos"/>
              <a:cs typeface="Arial"/>
            </a:endParaRPr>
          </a:p>
          <a:p>
            <a:r>
              <a:rPr lang="en-GB" dirty="0">
                <a:latin typeface="Arial"/>
                <a:cs typeface="Arial"/>
              </a:rPr>
              <a:t>How do you build on what you are most proud of? </a:t>
            </a:r>
            <a:endParaRPr lang="en-US" dirty="0"/>
          </a:p>
          <a:p>
            <a:r>
              <a:rPr lang="en-GB" dirty="0">
                <a:latin typeface="Arial"/>
                <a:cs typeface="Arial"/>
              </a:rPr>
              <a:t>What are the external circumstances or challenges and how can we reframe them in a way that creates potential for action? </a:t>
            </a:r>
          </a:p>
          <a:p>
            <a:r>
              <a:rPr lang="en-GB" dirty="0">
                <a:latin typeface="Arial"/>
                <a:cs typeface="Arial"/>
              </a:rPr>
              <a:t>How can we reframe challenges to be seen as opportunities? </a:t>
            </a:r>
            <a:endParaRPr lang="en-US" dirty="0">
              <a:latin typeface="Arial"/>
              <a:cs typeface="Arial"/>
            </a:endParaRPr>
          </a:p>
          <a:p>
            <a:pPr algn="l" fontAlgn="base"/>
            <a:r>
              <a:rPr lang="en-GB" b="0" i="0" dirty="0">
                <a:solidFill>
                  <a:srgbClr val="000000"/>
                </a:solidFill>
                <a:effectLst/>
                <a:latin typeface="Arial" panose="020B0604020202020204" pitchFamily="34" charset="0"/>
                <a:cs typeface="Arial" panose="020B0604020202020204" pitchFamily="34" charset="0"/>
              </a:rPr>
              <a:t>How does your plan have the flexibility it needs to grow and maintain the learning as you move through transition? How will these emerging changes be shared throughout the system?</a:t>
            </a:r>
            <a:br>
              <a:rPr lang="en-GB" sz="2000" b="0" i="0" dirty="0">
                <a:effectLst/>
                <a:latin typeface="Aptos" panose="020B0004020202020204" pitchFamily="34" charset="0"/>
              </a:rPr>
            </a:br>
            <a:endParaRPr lang="en-GB" b="0" i="0" dirty="0">
              <a:solidFill>
                <a:srgbClr val="000000"/>
              </a:solidFill>
              <a:effectLst/>
              <a:latin typeface="Aptos" panose="020B0004020202020204" pitchFamily="34" charset="0"/>
            </a:endParaRPr>
          </a:p>
        </p:txBody>
      </p:sp>
      <p:sp>
        <p:nvSpPr>
          <p:cNvPr id="2" name="AutoShape 2">
            <a:extLst>
              <a:ext uri="{FF2B5EF4-FFF2-40B4-BE49-F238E27FC236}">
                <a16:creationId xmlns:a16="http://schemas.microsoft.com/office/drawing/2014/main" id="{5F08801D-BE49-B909-F1F5-5E535A40F29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8581965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idx="4294967295"/>
          </p:nvPr>
        </p:nvSpPr>
        <p:spPr>
          <a:xfrm>
            <a:off x="1555120" y="467074"/>
            <a:ext cx="9606518" cy="684945"/>
          </a:xfrm>
        </p:spPr>
        <p:txBody>
          <a:bodyPr vert="horz" lIns="91440" tIns="45720" rIns="91440" bIns="45720" rtlCol="0" anchor="ctr">
            <a:noAutofit/>
          </a:bodyPr>
          <a:lstStyle/>
          <a:p>
            <a:pPr algn="ctr"/>
            <a:r>
              <a:rPr lang="en-GB" sz="2800" b="1" dirty="0">
                <a:solidFill>
                  <a:srgbClr val="0070C0"/>
                </a:solidFill>
                <a:latin typeface="Arial"/>
                <a:cs typeface="Arial"/>
              </a:rPr>
              <a:t>PSIRF - </a:t>
            </a:r>
            <a:r>
              <a:rPr lang="en-GB" sz="2800" dirty="0">
                <a:solidFill>
                  <a:srgbClr val="0070C0"/>
                </a:solidFill>
                <a:latin typeface="Arial"/>
                <a:cs typeface="Arial"/>
              </a:rPr>
              <a:t>Us</a:t>
            </a:r>
            <a:r>
              <a:rPr lang="en-GB" sz="2800" b="0" dirty="0">
                <a:solidFill>
                  <a:srgbClr val="0070C0"/>
                </a:solidFill>
                <a:latin typeface="Arial"/>
                <a:cs typeface="Arial"/>
              </a:rPr>
              <a:t>ing SOAR to realise our Discovery</a:t>
            </a:r>
            <a:br>
              <a:rPr lang="en-GB" sz="3200" b="1" dirty="0">
                <a:solidFill>
                  <a:schemeClr val="accent1"/>
                </a:solidFill>
                <a:latin typeface="Arial"/>
                <a:cs typeface="Arial"/>
              </a:rPr>
            </a:br>
            <a:r>
              <a:rPr lang="en-GB" sz="3200" b="1" dirty="0">
                <a:solidFill>
                  <a:schemeClr val="accent1"/>
                </a:solidFill>
                <a:latin typeface="Arial"/>
                <a:cs typeface="Arial"/>
              </a:rPr>
              <a:t>  </a:t>
            </a:r>
            <a:endParaRPr lang="en-US" sz="3200" b="1" dirty="0">
              <a:solidFill>
                <a:schemeClr val="accent1"/>
              </a:solidFill>
              <a:latin typeface="Arial"/>
              <a:cs typeface="Arial"/>
            </a:endParaRPr>
          </a:p>
        </p:txBody>
      </p:sp>
      <p:sp>
        <p:nvSpPr>
          <p:cNvPr id="8" name="AutoShape 2" descr="blob:https://wmahsn365.sharepoint.com/18a41f26-b25f-4730-b3eb-7c7034afcd9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5" descr="blob:https://wmahsn365.sharepoint.com/a49b9958-155b-4e14-9fed-3441289d292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 name="AutoShape 2">
            <a:extLst>
              <a:ext uri="{FF2B5EF4-FFF2-40B4-BE49-F238E27FC236}">
                <a16:creationId xmlns:a16="http://schemas.microsoft.com/office/drawing/2014/main" id="{5F08801D-BE49-B909-F1F5-5E535A40F29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TextBox 5">
            <a:extLst>
              <a:ext uri="{FF2B5EF4-FFF2-40B4-BE49-F238E27FC236}">
                <a16:creationId xmlns:a16="http://schemas.microsoft.com/office/drawing/2014/main" id="{CEBFEA39-36D7-A14E-ED65-11E05025D4EC}"/>
              </a:ext>
            </a:extLst>
          </p:cNvPr>
          <p:cNvSpPr txBox="1"/>
          <p:nvPr/>
        </p:nvSpPr>
        <p:spPr>
          <a:xfrm>
            <a:off x="460375" y="1282341"/>
            <a:ext cx="11415860" cy="5324535"/>
          </a:xfrm>
          <a:prstGeom prst="rect">
            <a:avLst/>
          </a:prstGeom>
          <a:noFill/>
        </p:spPr>
        <p:txBody>
          <a:bodyPr wrap="square" lIns="91440" tIns="45720" rIns="91440" bIns="45720" anchor="t">
            <a:spAutoFit/>
          </a:bodyPr>
          <a:lstStyle/>
          <a:p>
            <a:pPr algn="l" fontAlgn="base"/>
            <a:r>
              <a:rPr lang="en-US" sz="2000" dirty="0">
                <a:solidFill>
                  <a:srgbClr val="0070C0"/>
                </a:solidFill>
                <a:latin typeface="Arial"/>
                <a:cs typeface="Arial"/>
              </a:rPr>
              <a:t>SOAR  - Aspirations</a:t>
            </a:r>
          </a:p>
          <a:p>
            <a:pPr algn="l" fontAlgn="base"/>
            <a:endParaRPr lang="en-US" sz="2000" dirty="0">
              <a:solidFill>
                <a:srgbClr val="0070C0"/>
              </a:solidFill>
              <a:latin typeface="Arial"/>
              <a:cs typeface="Arial"/>
            </a:endParaRPr>
          </a:p>
          <a:p>
            <a:r>
              <a:rPr lang="en-GB" dirty="0">
                <a:latin typeface="Arial"/>
                <a:cs typeface="Arial"/>
              </a:rPr>
              <a:t>What is your preferred future? What can you be as a system? </a:t>
            </a:r>
            <a:endParaRPr lang="en-US" dirty="0">
              <a:latin typeface="Arial"/>
              <a:cs typeface="Arial"/>
            </a:endParaRPr>
          </a:p>
          <a:p>
            <a:r>
              <a:rPr lang="en-GB" dirty="0">
                <a:latin typeface="Arial"/>
                <a:cs typeface="Arial"/>
              </a:rPr>
              <a:t>What strategic initiatives would support your aspirations? </a:t>
            </a:r>
            <a:endParaRPr lang="en-US" dirty="0">
              <a:latin typeface="Arial"/>
              <a:cs typeface="Arial"/>
            </a:endParaRPr>
          </a:p>
          <a:p>
            <a:r>
              <a:rPr lang="en-GB" dirty="0">
                <a:latin typeface="Arial"/>
                <a:cs typeface="Arial"/>
              </a:rPr>
              <a:t>What key areas need to be in a system level plan to align to key outcomes for PSIRF? </a:t>
            </a:r>
          </a:p>
          <a:p>
            <a:r>
              <a:rPr lang="en-GB" dirty="0">
                <a:latin typeface="Arial"/>
                <a:cs typeface="Arial"/>
              </a:rPr>
              <a:t>What will a positive safety culture look like for your organisation? </a:t>
            </a:r>
          </a:p>
          <a:p>
            <a:pPr algn="l" fontAlgn="base"/>
            <a:endParaRPr lang="en-GB" sz="2000" dirty="0">
              <a:solidFill>
                <a:srgbClr val="000000"/>
              </a:solidFill>
              <a:latin typeface="Aptos"/>
            </a:endParaRPr>
          </a:p>
          <a:p>
            <a:pPr algn="l" fontAlgn="base"/>
            <a:endParaRPr lang="en-GB" sz="2000" dirty="0">
              <a:solidFill>
                <a:srgbClr val="000000"/>
              </a:solidFill>
              <a:latin typeface="Aptos"/>
            </a:endParaRPr>
          </a:p>
          <a:p>
            <a:pPr algn="l" fontAlgn="base"/>
            <a:endParaRPr lang="en-GB" sz="2000" dirty="0">
              <a:solidFill>
                <a:srgbClr val="000000"/>
              </a:solidFill>
              <a:latin typeface="Aptos"/>
            </a:endParaRPr>
          </a:p>
          <a:p>
            <a:pPr algn="l" fontAlgn="base"/>
            <a:r>
              <a:rPr lang="en-US" sz="2000" dirty="0">
                <a:solidFill>
                  <a:srgbClr val="0070C0"/>
                </a:solidFill>
                <a:latin typeface="Arial" panose="020B0604020202020204" pitchFamily="34" charset="0"/>
                <a:cs typeface="Arial" panose="020B0604020202020204" pitchFamily="34" charset="0"/>
              </a:rPr>
              <a:t>SOAR  -</a:t>
            </a:r>
            <a:r>
              <a:rPr lang="en-US" sz="2000" dirty="0">
                <a:solidFill>
                  <a:srgbClr val="0070C0"/>
                </a:solidFill>
                <a:latin typeface="Arial"/>
                <a:cs typeface="Arial"/>
              </a:rPr>
              <a:t> Resources / Results</a:t>
            </a:r>
          </a:p>
          <a:p>
            <a:pPr algn="l" fontAlgn="base"/>
            <a:endParaRPr lang="en-US" sz="2000" dirty="0">
              <a:solidFill>
                <a:srgbClr val="0070C0"/>
              </a:solidFill>
              <a:latin typeface="Arial"/>
              <a:cs typeface="Arial"/>
            </a:endParaRPr>
          </a:p>
          <a:p>
            <a:r>
              <a:rPr lang="en-GB" dirty="0">
                <a:latin typeface="Arial" panose="020B0604020202020204" pitchFamily="34" charset="0"/>
                <a:cs typeface="Arial" panose="020B0604020202020204" pitchFamily="34" charset="0"/>
              </a:rPr>
              <a:t>What indicators will allow us to measure progress toward achieving our goals? </a:t>
            </a:r>
            <a:endParaRPr lang="en-US"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How do we know we are creating a just culture whilst progressing through PSIRF implementation phases? </a:t>
            </a:r>
          </a:p>
          <a:p>
            <a:r>
              <a:rPr lang="en-GB" dirty="0">
                <a:latin typeface="Arial" panose="020B0604020202020204" pitchFamily="34" charset="0"/>
                <a:cs typeface="Arial" panose="020B0604020202020204" pitchFamily="34" charset="0"/>
              </a:rPr>
              <a:t>How do we know that we are actively engaging those affected by patient safety incidents?</a:t>
            </a:r>
          </a:p>
          <a:p>
            <a:r>
              <a:rPr lang="en-GB" dirty="0">
                <a:latin typeface="Arial" panose="020B0604020202020204" pitchFamily="34" charset="0"/>
                <a:cs typeface="Arial" panose="020B0604020202020204" pitchFamily="34" charset="0"/>
              </a:rPr>
              <a:t>What will a good PSIRF implementation plan look like? Who is involved?  What are the priorities that will ensure safety improvement? </a:t>
            </a:r>
          </a:p>
          <a:p>
            <a:pPr algn="l" fontAlgn="base"/>
            <a:br>
              <a:rPr lang="en-GB" sz="2000" b="0" i="0" dirty="0">
                <a:effectLst/>
                <a:latin typeface="Aptos" panose="020B0004020202020204" pitchFamily="34" charset="0"/>
              </a:rPr>
            </a:br>
            <a:endParaRPr lang="en-GB" b="0" i="0" dirty="0">
              <a:solidFill>
                <a:srgbClr val="000000"/>
              </a:solidFill>
              <a:effectLst/>
              <a:latin typeface="Aptos" panose="020B0004020202020204" pitchFamily="34" charset="0"/>
            </a:endParaRPr>
          </a:p>
        </p:txBody>
      </p:sp>
    </p:spTree>
    <p:extLst>
      <p:ext uri="{BB962C8B-B14F-4D97-AF65-F5344CB8AC3E}">
        <p14:creationId xmlns:p14="http://schemas.microsoft.com/office/powerpoint/2010/main" val="218210299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idx="4294967295"/>
          </p:nvPr>
        </p:nvSpPr>
        <p:spPr>
          <a:xfrm>
            <a:off x="1288712" y="654407"/>
            <a:ext cx="9606518" cy="684945"/>
          </a:xfrm>
        </p:spPr>
        <p:txBody>
          <a:bodyPr vert="horz" lIns="91440" tIns="45720" rIns="91440" bIns="45720" rtlCol="0" anchor="ctr">
            <a:noAutofit/>
          </a:bodyPr>
          <a:lstStyle/>
          <a:p>
            <a:pPr algn="ctr"/>
            <a:br>
              <a:rPr lang="en-GB" sz="3200" b="1" dirty="0">
                <a:solidFill>
                  <a:schemeClr val="accent1"/>
                </a:solidFill>
                <a:latin typeface="Arial"/>
                <a:cs typeface="Arial"/>
              </a:rPr>
            </a:br>
            <a:r>
              <a:rPr lang="en-GB" sz="3200" b="1" dirty="0">
                <a:solidFill>
                  <a:schemeClr val="accent1"/>
                </a:solidFill>
                <a:latin typeface="Arial"/>
                <a:cs typeface="Arial"/>
              </a:rPr>
              <a:t>  </a:t>
            </a:r>
            <a:endParaRPr lang="en-US" sz="3200" b="1" dirty="0">
              <a:solidFill>
                <a:schemeClr val="accent1"/>
              </a:solidFill>
              <a:latin typeface="Arial"/>
              <a:cs typeface="Arial"/>
            </a:endParaRPr>
          </a:p>
        </p:txBody>
      </p:sp>
      <p:sp>
        <p:nvSpPr>
          <p:cNvPr id="8" name="AutoShape 2" descr="blob:https://wmahsn365.sharepoint.com/18a41f26-b25f-4730-b3eb-7c7034afcd9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5" descr="blob:https://wmahsn365.sharepoint.com/a49b9958-155b-4e14-9fed-3441289d292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Rectangle 1">
            <a:extLst>
              <a:ext uri="{FF2B5EF4-FFF2-40B4-BE49-F238E27FC236}">
                <a16:creationId xmlns:a16="http://schemas.microsoft.com/office/drawing/2014/main" id="{6386CE1D-9E9E-2B1D-9988-299595B61FA6}"/>
              </a:ext>
            </a:extLst>
          </p:cNvPr>
          <p:cNvSpPr>
            <a:spLocks noChangeArrowheads="1"/>
          </p:cNvSpPr>
          <p:nvPr/>
        </p:nvSpPr>
        <p:spPr bwMode="auto">
          <a:xfrm>
            <a:off x="2568575" y="1825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6" name="Picture 5">
            <a:extLst>
              <a:ext uri="{FF2B5EF4-FFF2-40B4-BE49-F238E27FC236}">
                <a16:creationId xmlns:a16="http://schemas.microsoft.com/office/drawing/2014/main" id="{25940921-6948-446F-DF8E-F237624DD7C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669276" y="996879"/>
            <a:ext cx="4027173" cy="2804953"/>
          </a:xfrm>
          <a:prstGeom prst="rect">
            <a:avLst/>
          </a:prstGeom>
        </p:spPr>
      </p:pic>
      <p:pic>
        <p:nvPicPr>
          <p:cNvPr id="13" name="Picture 12">
            <a:extLst>
              <a:ext uri="{FF2B5EF4-FFF2-40B4-BE49-F238E27FC236}">
                <a16:creationId xmlns:a16="http://schemas.microsoft.com/office/drawing/2014/main" id="{BF1DDE1C-E1F3-3FB6-09DB-9766C6305EA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7975" y="1905861"/>
            <a:ext cx="3118749" cy="3916013"/>
          </a:xfrm>
          <a:prstGeom prst="rect">
            <a:avLst/>
          </a:prstGeom>
        </p:spPr>
      </p:pic>
      <p:pic>
        <p:nvPicPr>
          <p:cNvPr id="3" name="Picture 2">
            <a:extLst>
              <a:ext uri="{FF2B5EF4-FFF2-40B4-BE49-F238E27FC236}">
                <a16:creationId xmlns:a16="http://schemas.microsoft.com/office/drawing/2014/main" id="{3CFBB8DD-0C83-DF0C-86DC-82527D8437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1472" y="29225"/>
            <a:ext cx="4431028" cy="3044727"/>
          </a:xfrm>
          <a:prstGeom prst="rect">
            <a:avLst/>
          </a:prstGeom>
        </p:spPr>
      </p:pic>
      <p:pic>
        <p:nvPicPr>
          <p:cNvPr id="11" name="Picture 10">
            <a:extLst>
              <a:ext uri="{FF2B5EF4-FFF2-40B4-BE49-F238E27FC236}">
                <a16:creationId xmlns:a16="http://schemas.microsoft.com/office/drawing/2014/main" id="{A1C65839-1D9C-4C6D-8CB2-65DBCD7B3F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23158" y="3429000"/>
            <a:ext cx="5026685" cy="3145663"/>
          </a:xfrm>
          <a:prstGeom prst="rect">
            <a:avLst/>
          </a:prstGeom>
        </p:spPr>
      </p:pic>
      <p:sp>
        <p:nvSpPr>
          <p:cNvPr id="2" name="Rectangle 1">
            <a:extLst>
              <a:ext uri="{FF2B5EF4-FFF2-40B4-BE49-F238E27FC236}">
                <a16:creationId xmlns:a16="http://schemas.microsoft.com/office/drawing/2014/main" id="{53B64A9A-9FBC-A1A4-EB03-C5AFBDAFFC68}"/>
              </a:ext>
            </a:extLst>
          </p:cNvPr>
          <p:cNvSpPr/>
          <p:nvPr/>
        </p:nvSpPr>
        <p:spPr>
          <a:xfrm>
            <a:off x="2002967" y="5165889"/>
            <a:ext cx="1131216" cy="433632"/>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33E7A451-EDA4-8E2C-8E76-5A2783AB2A7F}"/>
              </a:ext>
            </a:extLst>
          </p:cNvPr>
          <p:cNvSpPr/>
          <p:nvPr/>
        </p:nvSpPr>
        <p:spPr>
          <a:xfrm>
            <a:off x="5143664" y="29225"/>
            <a:ext cx="521845" cy="433632"/>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68D033D7-A75F-E5F8-49F4-175F625184E8}"/>
              </a:ext>
            </a:extLst>
          </p:cNvPr>
          <p:cNvSpPr/>
          <p:nvPr/>
        </p:nvSpPr>
        <p:spPr>
          <a:xfrm>
            <a:off x="6091971" y="3230680"/>
            <a:ext cx="572779" cy="380314"/>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14654764-A9FC-F655-B822-2DE9EFBB434D}"/>
              </a:ext>
            </a:extLst>
          </p:cNvPr>
          <p:cNvSpPr/>
          <p:nvPr/>
        </p:nvSpPr>
        <p:spPr>
          <a:xfrm>
            <a:off x="9682862" y="1246748"/>
            <a:ext cx="432099" cy="132721"/>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7959096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idx="4294967295"/>
          </p:nvPr>
        </p:nvSpPr>
        <p:spPr>
          <a:xfrm>
            <a:off x="307975" y="966335"/>
            <a:ext cx="9864725" cy="995618"/>
          </a:xfrm>
          <a:prstGeom prst="rect">
            <a:avLst/>
          </a:prstGeom>
        </p:spPr>
        <p:txBody>
          <a:bodyPr vert="horz" lIns="91440" tIns="45720" rIns="91440" bIns="45720" rtlCol="0" anchor="ctr">
            <a:noAutofit/>
          </a:bodyPr>
          <a:lstStyle/>
          <a:p>
            <a:r>
              <a:rPr lang="en-GB" sz="3200" b="1" dirty="0">
                <a:solidFill>
                  <a:schemeClr val="accent1"/>
                </a:solidFill>
                <a:latin typeface="Arial"/>
                <a:cs typeface="Arial"/>
              </a:rPr>
              <a:t>Oversight Aspirations</a:t>
            </a:r>
            <a:r>
              <a:rPr lang="en-GB" sz="2400" b="1" dirty="0">
                <a:solidFill>
                  <a:schemeClr val="accent1"/>
                </a:solidFill>
                <a:latin typeface="Arial"/>
                <a:cs typeface="Arial"/>
              </a:rPr>
              <a:t> </a:t>
            </a:r>
            <a:br>
              <a:rPr lang="en-GB" sz="2400" b="1" dirty="0">
                <a:latin typeface="Arial"/>
                <a:cs typeface="Arial"/>
              </a:rPr>
            </a:br>
            <a:r>
              <a:rPr lang="en-GB" sz="2400" b="1" dirty="0">
                <a:solidFill>
                  <a:schemeClr val="accent1"/>
                </a:solidFill>
                <a:latin typeface="Arial"/>
                <a:cs typeface="Arial"/>
              </a:rPr>
              <a:t>“What does good oversight look like under PSIRF for us?”</a:t>
            </a:r>
            <a:r>
              <a:rPr lang="en-GB" sz="2800" b="1" dirty="0">
                <a:solidFill>
                  <a:schemeClr val="accent1"/>
                </a:solidFill>
                <a:latin typeface="Arial"/>
                <a:cs typeface="Arial"/>
              </a:rPr>
              <a:t>  </a:t>
            </a:r>
            <a:endParaRPr lang="en-US" sz="2800" b="1" dirty="0">
              <a:solidFill>
                <a:schemeClr val="accent1"/>
              </a:solidFill>
              <a:latin typeface="Arial"/>
              <a:cs typeface="Arial"/>
            </a:endParaRPr>
          </a:p>
        </p:txBody>
      </p:sp>
      <p:sp>
        <p:nvSpPr>
          <p:cNvPr id="8" name="AutoShape 2" descr="blob:https://wmahsn365.sharepoint.com/18a41f26-b25f-4730-b3eb-7c7034afcd9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5" descr="blob:https://wmahsn365.sharepoint.com/a49b9958-155b-4e14-9fed-3441289d292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TextBox 2">
            <a:extLst>
              <a:ext uri="{FF2B5EF4-FFF2-40B4-BE49-F238E27FC236}">
                <a16:creationId xmlns:a16="http://schemas.microsoft.com/office/drawing/2014/main" id="{817B40E5-A7D7-9048-2021-516840FE3FC0}"/>
              </a:ext>
            </a:extLst>
          </p:cNvPr>
          <p:cNvSpPr txBox="1"/>
          <p:nvPr/>
        </p:nvSpPr>
        <p:spPr>
          <a:xfrm>
            <a:off x="307975" y="2210574"/>
            <a:ext cx="11434681" cy="4647426"/>
          </a:xfrm>
          <a:prstGeom prst="rect">
            <a:avLst/>
          </a:prstGeom>
          <a:noFill/>
        </p:spPr>
        <p:txBody>
          <a:bodyPr wrap="square" lIns="91440" tIns="45720" rIns="91440" bIns="45720" anchor="t">
            <a:spAutoFit/>
          </a:bodyPr>
          <a:lstStyle/>
          <a:p>
            <a:pPr marL="285750" indent="-285750" fontAlgn="base">
              <a:buFont typeface="Arial"/>
              <a:buChar char="•"/>
            </a:pPr>
            <a:r>
              <a:rPr lang="en-US" sz="1600" b="0" i="0" dirty="0">
                <a:solidFill>
                  <a:srgbClr val="231F20"/>
                </a:solidFill>
                <a:effectLst/>
                <a:latin typeface="Arial"/>
                <a:cs typeface="Arial"/>
              </a:rPr>
              <a:t>​</a:t>
            </a:r>
            <a:r>
              <a:rPr lang="en-GB" sz="1600" b="0" i="0" u="none" strike="noStrike" dirty="0">
                <a:solidFill>
                  <a:srgbClr val="231F20"/>
                </a:solidFill>
                <a:effectLst/>
                <a:latin typeface="Arial"/>
                <a:cs typeface="Arial"/>
              </a:rPr>
              <a:t>What processes need to be in place to enable agile system improvement? </a:t>
            </a:r>
            <a:r>
              <a:rPr lang="en-GB" sz="1600" b="1" dirty="0">
                <a:solidFill>
                  <a:srgbClr val="231F20"/>
                </a:solidFill>
                <a:latin typeface="Arial"/>
                <a:cs typeface="Arial"/>
              </a:rPr>
              <a:t>(Improvement is the focus)</a:t>
            </a:r>
            <a:endParaRPr lang="en-GB" sz="1600" b="1" i="0" u="none" strike="noStrike" dirty="0">
              <a:solidFill>
                <a:srgbClr val="231F20"/>
              </a:solidFill>
              <a:effectLst/>
              <a:highlight>
                <a:srgbClr val="FFFF00"/>
              </a:highlight>
              <a:latin typeface="Arial"/>
              <a:cs typeface="Arial"/>
            </a:endParaRPr>
          </a:p>
          <a:p>
            <a:pPr marL="285750" indent="-285750" algn="l" fontAlgn="base">
              <a:buFont typeface="Arial"/>
              <a:buChar char="•"/>
            </a:pPr>
            <a:endParaRPr lang="en-GB" sz="1600" dirty="0">
              <a:solidFill>
                <a:srgbClr val="231F20"/>
              </a:solidFill>
              <a:latin typeface="Arial" panose="020B0604020202020204" pitchFamily="34" charset="0"/>
              <a:cs typeface="Arial" panose="020B0604020202020204" pitchFamily="34" charset="0"/>
            </a:endParaRPr>
          </a:p>
          <a:p>
            <a:pPr marL="285750" indent="-285750" fontAlgn="base">
              <a:buFont typeface="Arial"/>
              <a:buChar char="•"/>
            </a:pPr>
            <a:r>
              <a:rPr lang="en-GB" sz="1600" b="0" i="0" u="none" strike="noStrike" dirty="0">
                <a:solidFill>
                  <a:srgbClr val="231F20"/>
                </a:solidFill>
                <a:effectLst/>
                <a:latin typeface="Arial"/>
                <a:cs typeface="Arial"/>
              </a:rPr>
              <a:t>How do we know we are creating a just culture whilst progressing through PSIRF implementation phases?  </a:t>
            </a:r>
            <a:r>
              <a:rPr lang="en-GB" sz="1600" b="1" dirty="0">
                <a:solidFill>
                  <a:srgbClr val="231F20"/>
                </a:solidFill>
                <a:latin typeface="Arial"/>
                <a:cs typeface="Arial"/>
              </a:rPr>
              <a:t>(Blame restricts insight)</a:t>
            </a:r>
            <a:br>
              <a:rPr lang="en-GB" sz="1600" b="0" i="0" dirty="0">
                <a:effectLst/>
                <a:latin typeface="Arial" panose="020B0604020202020204" pitchFamily="34" charset="0"/>
                <a:cs typeface="Arial" panose="020B0604020202020204" pitchFamily="34" charset="0"/>
              </a:rPr>
            </a:br>
            <a:endParaRPr lang="en-GB" sz="1600" b="0" i="0" dirty="0">
              <a:effectLst/>
              <a:latin typeface="Arial" panose="020B0604020202020204" pitchFamily="34" charset="0"/>
              <a:cs typeface="Arial" panose="020B0604020202020204" pitchFamily="34" charset="0"/>
            </a:endParaRPr>
          </a:p>
          <a:p>
            <a:pPr marL="285750" indent="-285750" fontAlgn="base">
              <a:buFont typeface="Arial"/>
              <a:buChar char="•"/>
            </a:pPr>
            <a:r>
              <a:rPr lang="en-GB" sz="1600" dirty="0">
                <a:latin typeface="Arial"/>
                <a:cs typeface="Arial"/>
              </a:rPr>
              <a:t>How do we ensure that measurement translates into proactive improvement across the learning system. </a:t>
            </a:r>
            <a:r>
              <a:rPr lang="en-GB" sz="1600" b="0" i="0" u="none" strike="noStrike" dirty="0">
                <a:solidFill>
                  <a:srgbClr val="231F20"/>
                </a:solidFill>
                <a:effectLst/>
                <a:latin typeface="Arial"/>
                <a:cs typeface="Arial"/>
              </a:rPr>
              <a:t>What indicators will allow us to measure progress toward achieving our goals? What resources are needed? </a:t>
            </a:r>
            <a:r>
              <a:rPr lang="en-GB" sz="1600" b="1" dirty="0">
                <a:solidFill>
                  <a:srgbClr val="231F20"/>
                </a:solidFill>
                <a:latin typeface="Arial"/>
                <a:cs typeface="Arial"/>
              </a:rPr>
              <a:t>(Learning from patient safety incidents)</a:t>
            </a:r>
            <a:endParaRPr lang="en-GB" sz="1600" b="1" i="0" u="none" strike="noStrike" dirty="0">
              <a:solidFill>
                <a:srgbClr val="231F20"/>
              </a:solidFill>
              <a:effectLst/>
              <a:highlight>
                <a:srgbClr val="FFFF00"/>
              </a:highlight>
              <a:latin typeface="Arial"/>
              <a:cs typeface="Arial"/>
            </a:endParaRPr>
          </a:p>
          <a:p>
            <a:pPr marL="285750" indent="-285750" fontAlgn="base">
              <a:buFont typeface="Arial"/>
              <a:buChar char="•"/>
            </a:pPr>
            <a:endParaRPr lang="en-GB" sz="1600" b="0" i="0" dirty="0">
              <a:solidFill>
                <a:srgbClr val="000000"/>
              </a:solidFill>
              <a:effectLst/>
              <a:latin typeface="Arial" panose="020B0604020202020204" pitchFamily="34" charset="0"/>
              <a:cs typeface="Arial" panose="020B0604020202020204" pitchFamily="34" charset="0"/>
            </a:endParaRPr>
          </a:p>
          <a:p>
            <a:pPr marL="285750" indent="-285750" fontAlgn="base">
              <a:buFont typeface="Arial"/>
              <a:buChar char="•"/>
            </a:pPr>
            <a:r>
              <a:rPr lang="en-GB" sz="1600" b="0" i="0" dirty="0">
                <a:solidFill>
                  <a:srgbClr val="000000"/>
                </a:solidFill>
                <a:effectLst/>
                <a:latin typeface="Arial"/>
                <a:cs typeface="Arial"/>
              </a:rPr>
              <a:t>How does your </a:t>
            </a:r>
            <a:r>
              <a:rPr lang="en-GB" sz="1600" dirty="0">
                <a:solidFill>
                  <a:srgbClr val="000000"/>
                </a:solidFill>
                <a:latin typeface="Arial"/>
                <a:cs typeface="Arial"/>
              </a:rPr>
              <a:t>oversight</a:t>
            </a:r>
            <a:r>
              <a:rPr lang="en-GB" sz="1600" b="0" i="0" dirty="0">
                <a:solidFill>
                  <a:srgbClr val="000000"/>
                </a:solidFill>
                <a:effectLst/>
                <a:latin typeface="Arial"/>
                <a:cs typeface="Arial"/>
              </a:rPr>
              <a:t> encourage those enacting it to ensure a positive safety culture is ingrained in collaborative practices, processes and narratives</a:t>
            </a:r>
            <a:r>
              <a:rPr lang="en-GB" sz="1600" dirty="0">
                <a:solidFill>
                  <a:srgbClr val="000000"/>
                </a:solidFill>
                <a:latin typeface="Arial"/>
                <a:cs typeface="Arial"/>
              </a:rPr>
              <a:t> </a:t>
            </a:r>
            <a:r>
              <a:rPr lang="en-GB" sz="1600" b="1" dirty="0">
                <a:solidFill>
                  <a:srgbClr val="000000"/>
                </a:solidFill>
                <a:latin typeface="Arial"/>
                <a:cs typeface="Arial"/>
              </a:rPr>
              <a:t>(Collaboration is key)</a:t>
            </a:r>
            <a:endParaRPr lang="en-GB" sz="1600" b="1" i="0" dirty="0">
              <a:solidFill>
                <a:srgbClr val="000000"/>
              </a:solidFill>
              <a:effectLst/>
              <a:highlight>
                <a:srgbClr val="FFFF00"/>
              </a:highlight>
              <a:latin typeface="Arial"/>
              <a:cs typeface="Arial"/>
            </a:endParaRPr>
          </a:p>
          <a:p>
            <a:pPr marL="285750" indent="-285750" algn="l">
              <a:buFont typeface="Arial"/>
              <a:buChar char="•"/>
            </a:pPr>
            <a:endParaRPr lang="en-GB" sz="1600" dirty="0">
              <a:solidFill>
                <a:srgbClr val="231F20"/>
              </a:solidFill>
              <a:latin typeface="Arial" panose="020B0604020202020204" pitchFamily="34" charset="0"/>
              <a:cs typeface="Arial" panose="020B0604020202020204" pitchFamily="34" charset="0"/>
            </a:endParaRPr>
          </a:p>
          <a:p>
            <a:pPr marL="285750" indent="-285750" fontAlgn="base">
              <a:buFont typeface="Arial"/>
              <a:buChar char="•"/>
            </a:pPr>
            <a:r>
              <a:rPr lang="en-GB" sz="1600" b="0" i="0" u="none" strike="noStrike" dirty="0">
                <a:solidFill>
                  <a:srgbClr val="231F20"/>
                </a:solidFill>
                <a:effectLst/>
                <a:latin typeface="Arial"/>
                <a:cs typeface="Arial"/>
              </a:rPr>
              <a:t>What are the governance arrangements that enable psychologically safe environments with a flourishing learning culture?</a:t>
            </a:r>
            <a:r>
              <a:rPr lang="en-GB" sz="1600" b="1" i="0" u="none" strike="noStrike" dirty="0">
                <a:solidFill>
                  <a:srgbClr val="231F20"/>
                </a:solidFill>
                <a:effectLst/>
                <a:latin typeface="Arial"/>
                <a:cs typeface="Arial"/>
              </a:rPr>
              <a:t> </a:t>
            </a:r>
            <a:r>
              <a:rPr lang="en-GB" sz="1600" b="1" dirty="0">
                <a:solidFill>
                  <a:srgbClr val="231F20"/>
                </a:solidFill>
                <a:latin typeface="Arial"/>
                <a:cs typeface="Arial"/>
              </a:rPr>
              <a:t>(Psychological safety allows learning to occur)</a:t>
            </a:r>
            <a:endParaRPr lang="en-GB" sz="1600" b="1" i="0" u="none" strike="noStrike" dirty="0">
              <a:solidFill>
                <a:srgbClr val="231F20"/>
              </a:solidFill>
              <a:effectLst/>
              <a:latin typeface="Arial"/>
              <a:cs typeface="Arial"/>
            </a:endParaRPr>
          </a:p>
          <a:p>
            <a:pPr fontAlgn="base"/>
            <a:endParaRPr lang="en-GB" sz="1600" dirty="0">
              <a:solidFill>
                <a:srgbClr val="000000"/>
              </a:solidFill>
              <a:latin typeface="Arial" panose="020B0604020202020204" pitchFamily="34" charset="0"/>
              <a:cs typeface="Arial" panose="020B0604020202020204" pitchFamily="34" charset="0"/>
            </a:endParaRPr>
          </a:p>
          <a:p>
            <a:pPr marL="285750" indent="-285750" fontAlgn="base">
              <a:buFont typeface="Arial"/>
              <a:buChar char="•"/>
            </a:pPr>
            <a:r>
              <a:rPr lang="en-GB" sz="1600" dirty="0">
                <a:solidFill>
                  <a:srgbClr val="000000"/>
                </a:solidFill>
                <a:latin typeface="Arial"/>
                <a:cs typeface="Arial"/>
              </a:rPr>
              <a:t>How do you use your role to influence improvement through curiosity and w</a:t>
            </a:r>
            <a:r>
              <a:rPr lang="en-GB" sz="1600" b="0" i="0" u="none" strike="noStrike" dirty="0">
                <a:solidFill>
                  <a:srgbClr val="231F20"/>
                </a:solidFill>
                <a:effectLst/>
                <a:latin typeface="Arial"/>
                <a:cs typeface="Arial"/>
              </a:rPr>
              <a:t>hat strategic initiatives would support your aspirations?</a:t>
            </a:r>
            <a:r>
              <a:rPr lang="en-GB" sz="1600" dirty="0">
                <a:solidFill>
                  <a:srgbClr val="231F20"/>
                </a:solidFill>
                <a:latin typeface="Arial"/>
                <a:cs typeface="Arial"/>
              </a:rPr>
              <a:t> </a:t>
            </a:r>
            <a:r>
              <a:rPr lang="en-GB" sz="1600" b="1" dirty="0">
                <a:solidFill>
                  <a:srgbClr val="231F20"/>
                </a:solidFill>
                <a:latin typeface="Arial"/>
                <a:cs typeface="Arial"/>
              </a:rPr>
              <a:t>(Curiosity is powerful)</a:t>
            </a:r>
            <a:endParaRPr lang="en-GB" sz="1600" b="1" i="0" u="none" strike="noStrike" dirty="0">
              <a:solidFill>
                <a:srgbClr val="231F20"/>
              </a:solidFill>
              <a:effectLst/>
              <a:highlight>
                <a:srgbClr val="FFFF00"/>
              </a:highlight>
              <a:latin typeface="Arial"/>
              <a:cs typeface="Arial"/>
            </a:endParaRPr>
          </a:p>
          <a:p>
            <a:pPr fontAlgn="base"/>
            <a:endParaRPr lang="en-GB" b="0" i="0" dirty="0">
              <a:solidFill>
                <a:srgbClr val="000000"/>
              </a:solidFill>
              <a:effectLst/>
              <a:latin typeface="Aptos" panose="020B0004020202020204" pitchFamily="34" charset="0"/>
            </a:endParaRPr>
          </a:p>
        </p:txBody>
      </p:sp>
    </p:spTree>
    <p:extLst>
      <p:ext uri="{BB962C8B-B14F-4D97-AF65-F5344CB8AC3E}">
        <p14:creationId xmlns:p14="http://schemas.microsoft.com/office/powerpoint/2010/main" val="42352209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5607F2F-D974-B00C-61EF-15702EA3B6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1127378"/>
            <a:ext cx="5291666" cy="4603244"/>
          </a:xfrm>
          <a:prstGeom prst="rect">
            <a:avLst/>
          </a:prstGeom>
        </p:spPr>
      </p:pic>
      <p:pic>
        <p:nvPicPr>
          <p:cNvPr id="2" name="Picture 1">
            <a:extLst>
              <a:ext uri="{FF2B5EF4-FFF2-40B4-BE49-F238E27FC236}">
                <a16:creationId xmlns:a16="http://schemas.microsoft.com/office/drawing/2014/main" id="{7562D210-4A49-5DFB-BD2D-1F209B933D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6865" y="1127378"/>
            <a:ext cx="5433407" cy="4486213"/>
          </a:xfrm>
          <a:prstGeom prst="rect">
            <a:avLst/>
          </a:prstGeom>
        </p:spPr>
      </p:pic>
      <p:sp>
        <p:nvSpPr>
          <p:cNvPr id="4" name="TextBox 3">
            <a:extLst>
              <a:ext uri="{FF2B5EF4-FFF2-40B4-BE49-F238E27FC236}">
                <a16:creationId xmlns:a16="http://schemas.microsoft.com/office/drawing/2014/main" id="{9F5246F0-B7BE-BA14-E745-F021E6B8D5C9}"/>
              </a:ext>
            </a:extLst>
          </p:cNvPr>
          <p:cNvSpPr txBox="1"/>
          <p:nvPr/>
        </p:nvSpPr>
        <p:spPr>
          <a:xfrm>
            <a:off x="3289300" y="268664"/>
            <a:ext cx="6449843" cy="584775"/>
          </a:xfrm>
          <a:prstGeom prst="rect">
            <a:avLst/>
          </a:prstGeom>
          <a:noFill/>
        </p:spPr>
        <p:txBody>
          <a:bodyPr wrap="none" rtlCol="0">
            <a:spAutoFit/>
          </a:bodyPr>
          <a:lstStyle/>
          <a:p>
            <a:r>
              <a:rPr lang="en-GB" sz="3200" b="1" dirty="0">
                <a:solidFill>
                  <a:srgbClr val="0070C0"/>
                </a:solidFill>
                <a:latin typeface="Ariel"/>
              </a:rPr>
              <a:t>Using SOAR for Insight and Oversight</a:t>
            </a:r>
          </a:p>
        </p:txBody>
      </p:sp>
    </p:spTree>
    <p:extLst>
      <p:ext uri="{BB962C8B-B14F-4D97-AF65-F5344CB8AC3E}">
        <p14:creationId xmlns:p14="http://schemas.microsoft.com/office/powerpoint/2010/main" val="35750287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2" descr="blob:https://wmahsn365.sharepoint.com/18a41f26-b25f-4730-b3eb-7c7034afcd9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5" descr="blob:https://wmahsn365.sharepoint.com/a49b9958-155b-4e14-9fed-3441289d292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Rectangle 1">
            <a:extLst>
              <a:ext uri="{FF2B5EF4-FFF2-40B4-BE49-F238E27FC236}">
                <a16:creationId xmlns:a16="http://schemas.microsoft.com/office/drawing/2014/main" id="{6386CE1D-9E9E-2B1D-9988-299595B61FA6}"/>
              </a:ext>
            </a:extLst>
          </p:cNvPr>
          <p:cNvSpPr>
            <a:spLocks noChangeArrowheads="1"/>
          </p:cNvSpPr>
          <p:nvPr/>
        </p:nvSpPr>
        <p:spPr bwMode="auto">
          <a:xfrm>
            <a:off x="2568575" y="1825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2" name="Picture 1">
            <a:extLst>
              <a:ext uri="{FF2B5EF4-FFF2-40B4-BE49-F238E27FC236}">
                <a16:creationId xmlns:a16="http://schemas.microsoft.com/office/drawing/2014/main" id="{4FE239E5-C706-1E9A-BA86-41B72EBF083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rot="-5400000">
            <a:off x="1431846" y="502497"/>
            <a:ext cx="3550582" cy="5972780"/>
          </a:xfrm>
          <a:prstGeom prst="rect">
            <a:avLst/>
          </a:prstGeom>
        </p:spPr>
      </p:pic>
      <p:sp>
        <p:nvSpPr>
          <p:cNvPr id="3" name="TextBox 2">
            <a:extLst>
              <a:ext uri="{FF2B5EF4-FFF2-40B4-BE49-F238E27FC236}">
                <a16:creationId xmlns:a16="http://schemas.microsoft.com/office/drawing/2014/main" id="{F8EB05F4-6E5D-296B-4D20-10BE241D7CB7}"/>
              </a:ext>
            </a:extLst>
          </p:cNvPr>
          <p:cNvSpPr txBox="1"/>
          <p:nvPr/>
        </p:nvSpPr>
        <p:spPr>
          <a:xfrm>
            <a:off x="1913641" y="236268"/>
            <a:ext cx="9970384" cy="1292662"/>
          </a:xfrm>
          <a:prstGeom prst="rect">
            <a:avLst/>
          </a:prstGeom>
          <a:noFill/>
        </p:spPr>
        <p:txBody>
          <a:bodyPr wrap="square" rtlCol="0">
            <a:spAutoFit/>
          </a:bodyPr>
          <a:lstStyle/>
          <a:p>
            <a:r>
              <a:rPr lang="en-GB" sz="2400" b="0" i="0" dirty="0">
                <a:solidFill>
                  <a:srgbClr val="242424"/>
                </a:solidFill>
                <a:effectLst/>
                <a:latin typeface="Calibri" panose="020F0502020204030204" pitchFamily="34" charset="0"/>
              </a:rPr>
              <a:t>Using Appreciative Inquiry to </a:t>
            </a:r>
            <a:r>
              <a:rPr lang="en-GB" sz="2400" dirty="0">
                <a:solidFill>
                  <a:srgbClr val="242424"/>
                </a:solidFill>
                <a:latin typeface="Calibri" panose="020F0502020204030204" pitchFamily="34" charset="0"/>
              </a:rPr>
              <a:t>create a </a:t>
            </a:r>
            <a:r>
              <a:rPr lang="en-GB" sz="2400" b="0" i="0" dirty="0">
                <a:solidFill>
                  <a:srgbClr val="242424"/>
                </a:solidFill>
                <a:effectLst/>
                <a:latin typeface="Calibri" panose="020F0502020204030204" pitchFamily="34" charset="0"/>
              </a:rPr>
              <a:t>Team Eco Garden</a:t>
            </a:r>
          </a:p>
          <a:p>
            <a:endParaRPr lang="en-GB" b="0" i="0" dirty="0">
              <a:solidFill>
                <a:srgbClr val="242424"/>
              </a:solidFill>
              <a:effectLst/>
              <a:highlight>
                <a:srgbClr val="FFFFFF"/>
              </a:highlight>
              <a:latin typeface="Calibri" panose="020F0502020204030204" pitchFamily="34" charset="0"/>
            </a:endParaRPr>
          </a:p>
          <a:p>
            <a:r>
              <a:rPr lang="en-GB" dirty="0"/>
              <a:t>Developed during an AI training course in 2023 with a team at Blackpool hospital. It was further refined and is now referred to often in meetings and is a brilliant visual to support team culture.</a:t>
            </a:r>
          </a:p>
        </p:txBody>
      </p:sp>
      <p:pic>
        <p:nvPicPr>
          <p:cNvPr id="6" name="Picture 5">
            <a:extLst>
              <a:ext uri="{FF2B5EF4-FFF2-40B4-BE49-F238E27FC236}">
                <a16:creationId xmlns:a16="http://schemas.microsoft.com/office/drawing/2014/main" id="{B56B3609-9DF0-5FE9-E995-39D2F4E7AE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4171" y="2156656"/>
            <a:ext cx="5740807" cy="4065417"/>
          </a:xfrm>
          <a:prstGeom prst="rect">
            <a:avLst/>
          </a:prstGeom>
        </p:spPr>
      </p:pic>
      <p:sp>
        <p:nvSpPr>
          <p:cNvPr id="10" name="TextBox 9">
            <a:extLst>
              <a:ext uri="{FF2B5EF4-FFF2-40B4-BE49-F238E27FC236}">
                <a16:creationId xmlns:a16="http://schemas.microsoft.com/office/drawing/2014/main" id="{1C5C52C6-454C-FFF9-0E6E-DBF82E49F78A}"/>
              </a:ext>
            </a:extLst>
          </p:cNvPr>
          <p:cNvSpPr txBox="1"/>
          <p:nvPr/>
        </p:nvSpPr>
        <p:spPr>
          <a:xfrm>
            <a:off x="5704755" y="6344733"/>
            <a:ext cx="3278990" cy="276999"/>
          </a:xfrm>
          <a:prstGeom prst="rect">
            <a:avLst/>
          </a:prstGeom>
          <a:noFill/>
        </p:spPr>
        <p:txBody>
          <a:bodyPr wrap="square">
            <a:spAutoFit/>
          </a:bodyPr>
          <a:lstStyle/>
          <a:p>
            <a:r>
              <a:rPr lang="en-GB" sz="1200" dirty="0"/>
              <a:t>(Appreciating Health and Care: AI in practice)</a:t>
            </a:r>
          </a:p>
        </p:txBody>
      </p:sp>
    </p:spTree>
    <p:extLst>
      <p:ext uri="{BB962C8B-B14F-4D97-AF65-F5344CB8AC3E}">
        <p14:creationId xmlns:p14="http://schemas.microsoft.com/office/powerpoint/2010/main" val="137675435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4EFB-1AC0-EA7B-3368-A88C9DE15F9D}"/>
              </a:ext>
            </a:extLst>
          </p:cNvPr>
          <p:cNvSpPr>
            <a:spLocks noGrp="1"/>
          </p:cNvSpPr>
          <p:nvPr>
            <p:ph type="ctrTitle"/>
          </p:nvPr>
        </p:nvSpPr>
        <p:spPr/>
        <p:txBody>
          <a:bodyPr/>
          <a:lstStyle/>
          <a:p>
            <a:pPr>
              <a:lnSpc>
                <a:spcPct val="107000"/>
              </a:lnSpc>
              <a:spcAft>
                <a:spcPts val="800"/>
              </a:spcAft>
            </a:pPr>
            <a:r>
              <a:rPr lang="en-GB" sz="3200" dirty="0">
                <a:effectLst/>
                <a:latin typeface="Arial" panose="020B0604020202020204" pitchFamily="34" charset="0"/>
                <a:ea typeface="Calibri" panose="020F0502020204030204" pitchFamily="34" charset="0"/>
                <a:cs typeface="Times New Roman" panose="02020603050405020304" pitchFamily="18" charset="0"/>
              </a:rPr>
              <a:t>Welcome to the Family Liaison Service</a:t>
            </a:r>
            <a:endParaRPr lang="en-GB" sz="3200" dirty="0"/>
          </a:p>
        </p:txBody>
      </p:sp>
      <p:sp>
        <p:nvSpPr>
          <p:cNvPr id="3" name="Subtitle 2">
            <a:extLst>
              <a:ext uri="{FF2B5EF4-FFF2-40B4-BE49-F238E27FC236}">
                <a16:creationId xmlns:a16="http://schemas.microsoft.com/office/drawing/2014/main" id="{FB1BC5A0-0ED7-6E12-B1F0-0DCB054433D3}"/>
              </a:ext>
            </a:extLst>
          </p:cNvPr>
          <p:cNvSpPr>
            <a:spLocks noGrp="1"/>
          </p:cNvSpPr>
          <p:nvPr>
            <p:ph type="subTitle" idx="1"/>
          </p:nvPr>
        </p:nvSpPr>
        <p:spPr/>
        <p:txBody>
          <a:bodyPr/>
          <a:lstStyle/>
          <a:p>
            <a:r>
              <a:rPr lang="en-GB" sz="2400" dirty="0">
                <a:effectLst/>
                <a:latin typeface="Arial" panose="020B0604020202020204" pitchFamily="34" charset="0"/>
                <a:ea typeface="Calibri" panose="020F0502020204030204" pitchFamily="34" charset="0"/>
                <a:cs typeface="Times New Roman" panose="02020603050405020304" pitchFamily="18" charset="0"/>
              </a:rPr>
              <a:t>Duncan Kett </a:t>
            </a:r>
            <a:endParaRPr lang="en-GB" dirty="0"/>
          </a:p>
        </p:txBody>
      </p:sp>
      <p:pic>
        <p:nvPicPr>
          <p:cNvPr id="1026" name="Picture 2" descr="MPFT - Have your say (@MPFTHaveYourSay) / X">
            <a:extLst>
              <a:ext uri="{FF2B5EF4-FFF2-40B4-BE49-F238E27FC236}">
                <a16:creationId xmlns:a16="http://schemas.microsoft.com/office/drawing/2014/main" id="{990FBF67-7662-1901-BA63-8C868E8E491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t="34385" r="1190" b="35487"/>
          <a:stretch/>
        </p:blipFill>
        <p:spPr bwMode="auto">
          <a:xfrm>
            <a:off x="8199244" y="79247"/>
            <a:ext cx="3810000" cy="11617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5647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2" name="Online Media 1" title="02 - PSIRF Update - Debbie Widdowson">
            <a:hlinkClick r:id="" action="ppaction://media"/>
            <a:extLst>
              <a:ext uri="{FF2B5EF4-FFF2-40B4-BE49-F238E27FC236}">
                <a16:creationId xmlns:a16="http://schemas.microsoft.com/office/drawing/2014/main" id="{E0808D70-9E33-83B9-2845-91D9BA72C948}"/>
              </a:ext>
            </a:extLst>
          </p:cNvPr>
          <p:cNvPicPr>
            <a:picLocks noRot="1" noChangeAspect="1"/>
          </p:cNvPicPr>
          <p:nvPr>
            <a:videoFile r:link="rId1"/>
          </p:nvPr>
        </p:nvPicPr>
        <p:blipFill>
          <a:blip r:embed="rId4"/>
          <a:stretch>
            <a:fillRect/>
          </a:stretch>
        </p:blipFill>
        <p:spPr>
          <a:xfrm>
            <a:off x="1893917" y="1226185"/>
            <a:ext cx="8575963" cy="4845431"/>
          </a:xfrm>
          <a:prstGeom prst="rect">
            <a:avLst/>
          </a:prstGeom>
        </p:spPr>
      </p:pic>
    </p:spTree>
    <p:extLst>
      <p:ext uri="{BB962C8B-B14F-4D97-AF65-F5344CB8AC3E}">
        <p14:creationId xmlns:p14="http://schemas.microsoft.com/office/powerpoint/2010/main" val="169730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3" name="Online Media 2" title="07 - MPFT Family Liaison Service - Duncan Kett">
            <a:hlinkClick r:id="" action="ppaction://media"/>
            <a:extLst>
              <a:ext uri="{FF2B5EF4-FFF2-40B4-BE49-F238E27FC236}">
                <a16:creationId xmlns:a16="http://schemas.microsoft.com/office/drawing/2014/main" id="{B8763604-95C0-FBD4-4DCB-0C6D6A827922}"/>
              </a:ext>
            </a:extLst>
          </p:cNvPr>
          <p:cNvPicPr>
            <a:picLocks noRot="1" noChangeAspect="1"/>
          </p:cNvPicPr>
          <p:nvPr>
            <a:videoFile r:link="rId1"/>
          </p:nvPr>
        </p:nvPicPr>
        <p:blipFill>
          <a:blip r:embed="rId4"/>
          <a:stretch>
            <a:fillRect/>
          </a:stretch>
        </p:blipFill>
        <p:spPr>
          <a:xfrm>
            <a:off x="2712161" y="1517904"/>
            <a:ext cx="7104791" cy="4014216"/>
          </a:xfrm>
          <a:prstGeom prst="rect">
            <a:avLst/>
          </a:prstGeom>
        </p:spPr>
      </p:pic>
    </p:spTree>
    <p:extLst>
      <p:ext uri="{BB962C8B-B14F-4D97-AF65-F5344CB8AC3E}">
        <p14:creationId xmlns:p14="http://schemas.microsoft.com/office/powerpoint/2010/main" val="364375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B9AAB30-C544-FD13-B8D9-5F5DABF32DD5}"/>
              </a:ext>
            </a:extLst>
          </p:cNvPr>
          <p:cNvSpPr>
            <a:spLocks noGrp="1"/>
          </p:cNvSpPr>
          <p:nvPr>
            <p:ph type="title"/>
          </p:nvPr>
        </p:nvSpPr>
        <p:spPr/>
        <p:txBody>
          <a:bodyPr/>
          <a:lstStyle/>
          <a:p>
            <a:r>
              <a:rPr lang="en-GB" dirty="0"/>
              <a:t>What is a Family Liaison Officer? </a:t>
            </a:r>
          </a:p>
        </p:txBody>
      </p:sp>
      <p:sp>
        <p:nvSpPr>
          <p:cNvPr id="9" name="Content Placeholder 8">
            <a:extLst>
              <a:ext uri="{FF2B5EF4-FFF2-40B4-BE49-F238E27FC236}">
                <a16:creationId xmlns:a16="http://schemas.microsoft.com/office/drawing/2014/main" id="{2F2A0B5E-59F3-E2D9-25B2-F71B5B3C4E60}"/>
              </a:ext>
            </a:extLst>
          </p:cNvPr>
          <p:cNvSpPr>
            <a:spLocks noGrp="1"/>
          </p:cNvSpPr>
          <p:nvPr>
            <p:ph idx="1"/>
          </p:nvPr>
        </p:nvSpPr>
        <p:spPr/>
        <p:txBody>
          <a:bodyPr/>
          <a:lstStyle/>
          <a:p>
            <a:r>
              <a:rPr lang="en-GB" dirty="0"/>
              <a:t>First point of contact after a significant incident </a:t>
            </a:r>
          </a:p>
          <a:p>
            <a:r>
              <a:rPr lang="en-GB" dirty="0"/>
              <a:t>Sensitive and compassionate support throughout any learning response </a:t>
            </a:r>
          </a:p>
          <a:p>
            <a:r>
              <a:rPr lang="en-GB" dirty="0"/>
              <a:t>Opportunity to ask questions</a:t>
            </a:r>
          </a:p>
          <a:p>
            <a:r>
              <a:rPr lang="en-GB" dirty="0"/>
              <a:t>Informed throughout </a:t>
            </a:r>
          </a:p>
          <a:p>
            <a:r>
              <a:rPr lang="en-GB" dirty="0"/>
              <a:t>Shares lessons </a:t>
            </a:r>
          </a:p>
          <a:p>
            <a:r>
              <a:rPr lang="en-GB" dirty="0"/>
              <a:t>Provides information and support about coronial process </a:t>
            </a:r>
          </a:p>
          <a:p>
            <a:r>
              <a:rPr lang="en-GB" dirty="0"/>
              <a:t>Signposting to other support </a:t>
            </a:r>
          </a:p>
        </p:txBody>
      </p:sp>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61</a:t>
            </a:fld>
            <a:endParaRPr lang="en-US"/>
          </a:p>
        </p:txBody>
      </p:sp>
      <p:pic>
        <p:nvPicPr>
          <p:cNvPr id="2" name="Picture 2" descr="MPFT - Have your say (@MPFTHaveYourSay) / X">
            <a:extLst>
              <a:ext uri="{FF2B5EF4-FFF2-40B4-BE49-F238E27FC236}">
                <a16:creationId xmlns:a16="http://schemas.microsoft.com/office/drawing/2014/main" id="{3DFC12EC-F8A8-843D-ABB3-74EC43BA4BF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t="34385" r="1190" b="35487"/>
          <a:stretch/>
        </p:blipFill>
        <p:spPr bwMode="auto">
          <a:xfrm>
            <a:off x="9160297" y="118713"/>
            <a:ext cx="2876193" cy="876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05845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B9AAB30-C544-FD13-B8D9-5F5DABF32DD5}"/>
              </a:ext>
            </a:extLst>
          </p:cNvPr>
          <p:cNvSpPr>
            <a:spLocks noGrp="1"/>
          </p:cNvSpPr>
          <p:nvPr>
            <p:ph type="title"/>
          </p:nvPr>
        </p:nvSpPr>
        <p:spPr>
          <a:xfrm>
            <a:off x="838200" y="681037"/>
            <a:ext cx="10515600" cy="1325563"/>
          </a:xfrm>
        </p:spPr>
        <p:txBody>
          <a:bodyPr/>
          <a:lstStyle/>
          <a:p>
            <a:r>
              <a:rPr lang="en-GB" dirty="0"/>
              <a:t>Why is the Family Liaison Role Important? </a:t>
            </a:r>
          </a:p>
        </p:txBody>
      </p:sp>
      <p:sp>
        <p:nvSpPr>
          <p:cNvPr id="9" name="Content Placeholder 8">
            <a:extLst>
              <a:ext uri="{FF2B5EF4-FFF2-40B4-BE49-F238E27FC236}">
                <a16:creationId xmlns:a16="http://schemas.microsoft.com/office/drawing/2014/main" id="{2F2A0B5E-59F3-E2D9-25B2-F71B5B3C4E60}"/>
              </a:ext>
            </a:extLst>
          </p:cNvPr>
          <p:cNvSpPr>
            <a:spLocks noGrp="1"/>
          </p:cNvSpPr>
          <p:nvPr>
            <p:ph idx="1"/>
          </p:nvPr>
        </p:nvSpPr>
        <p:spPr/>
        <p:txBody>
          <a:bodyPr/>
          <a:lstStyle/>
          <a:p>
            <a:r>
              <a:rPr lang="en-GB" dirty="0"/>
              <a:t>Voices of families at earliest possible point in process.</a:t>
            </a:r>
          </a:p>
          <a:p>
            <a:r>
              <a:rPr lang="en-GB" dirty="0"/>
              <a:t>Promote compassionate engagement </a:t>
            </a:r>
          </a:p>
          <a:p>
            <a:r>
              <a:rPr lang="en-GB" dirty="0"/>
              <a:t>Opens doors for learning opportunities </a:t>
            </a:r>
          </a:p>
          <a:p>
            <a:r>
              <a:rPr lang="en-GB" dirty="0"/>
              <a:t>Builds the confidence of teams to reach out to families</a:t>
            </a:r>
          </a:p>
          <a:p>
            <a:r>
              <a:rPr lang="en-GB" dirty="0"/>
              <a:t>Signposting to early bereavement support</a:t>
            </a:r>
          </a:p>
          <a:p>
            <a:r>
              <a:rPr lang="en-GB" dirty="0"/>
              <a:t>Support families through inquest process</a:t>
            </a:r>
          </a:p>
          <a:p>
            <a:r>
              <a:rPr lang="en-GB" dirty="0"/>
              <a:t>Ability to answer questions early </a:t>
            </a:r>
          </a:p>
          <a:p>
            <a:r>
              <a:rPr lang="en-GB" dirty="0"/>
              <a:t>Ability for grieving families to tell their loved ones story. </a:t>
            </a:r>
          </a:p>
          <a:p>
            <a:endParaRPr lang="en-GB" dirty="0"/>
          </a:p>
        </p:txBody>
      </p:sp>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62</a:t>
            </a:fld>
            <a:endParaRPr lang="en-US"/>
          </a:p>
        </p:txBody>
      </p:sp>
      <p:pic>
        <p:nvPicPr>
          <p:cNvPr id="2" name="Picture 2" descr="MPFT - Have your say (@MPFTHaveYourSay) / X">
            <a:extLst>
              <a:ext uri="{FF2B5EF4-FFF2-40B4-BE49-F238E27FC236}">
                <a16:creationId xmlns:a16="http://schemas.microsoft.com/office/drawing/2014/main" id="{8B5181D4-A2C2-2417-1087-163E774298E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t="34385" r="1190" b="35487"/>
          <a:stretch/>
        </p:blipFill>
        <p:spPr bwMode="auto">
          <a:xfrm>
            <a:off x="9160297" y="118713"/>
            <a:ext cx="2876193" cy="876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466806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B9AAB30-C544-FD13-B8D9-5F5DABF32DD5}"/>
              </a:ext>
            </a:extLst>
          </p:cNvPr>
          <p:cNvSpPr>
            <a:spLocks noGrp="1"/>
          </p:cNvSpPr>
          <p:nvPr>
            <p:ph type="title"/>
          </p:nvPr>
        </p:nvSpPr>
        <p:spPr/>
        <p:txBody>
          <a:bodyPr/>
          <a:lstStyle/>
          <a:p>
            <a:r>
              <a:rPr lang="en-GB" dirty="0"/>
              <a:t>How the service works? </a:t>
            </a:r>
          </a:p>
        </p:txBody>
      </p:sp>
      <p:sp>
        <p:nvSpPr>
          <p:cNvPr id="9" name="Content Placeholder 8">
            <a:extLst>
              <a:ext uri="{FF2B5EF4-FFF2-40B4-BE49-F238E27FC236}">
                <a16:creationId xmlns:a16="http://schemas.microsoft.com/office/drawing/2014/main" id="{2F2A0B5E-59F3-E2D9-25B2-F71B5B3C4E60}"/>
              </a:ext>
            </a:extLst>
          </p:cNvPr>
          <p:cNvSpPr>
            <a:spLocks noGrp="1"/>
          </p:cNvSpPr>
          <p:nvPr>
            <p:ph idx="1"/>
          </p:nvPr>
        </p:nvSpPr>
        <p:spPr/>
        <p:txBody>
          <a:bodyPr>
            <a:normAutofit fontScale="85000" lnSpcReduction="20000"/>
          </a:bodyPr>
          <a:lstStyle/>
          <a:p>
            <a:r>
              <a:rPr lang="en-GB" dirty="0"/>
              <a:t>Incident reports</a:t>
            </a:r>
          </a:p>
          <a:p>
            <a:r>
              <a:rPr lang="en-GB" dirty="0"/>
              <a:t>Agreement from clinical team that FLO support is required</a:t>
            </a:r>
          </a:p>
          <a:p>
            <a:r>
              <a:rPr lang="en-GB" dirty="0"/>
              <a:t>Levels of engagement led by their families according to need</a:t>
            </a:r>
          </a:p>
          <a:p>
            <a:r>
              <a:rPr lang="en-GB" dirty="0"/>
              <a:t>Signposting support provided (incl. foodbanks, mental health support and bereavement support) </a:t>
            </a:r>
          </a:p>
          <a:p>
            <a:r>
              <a:rPr lang="en-GB" dirty="0"/>
              <a:t>Questions and queries brought to learning review / clinical teams for response</a:t>
            </a:r>
          </a:p>
          <a:p>
            <a:r>
              <a:rPr lang="en-GB" dirty="0"/>
              <a:t>Pen portraits requested from families </a:t>
            </a:r>
          </a:p>
          <a:p>
            <a:r>
              <a:rPr lang="en-GB" dirty="0"/>
              <a:t>Pen portraits and responses to queries included within learning responses</a:t>
            </a:r>
          </a:p>
          <a:p>
            <a:r>
              <a:rPr lang="en-GB" dirty="0"/>
              <a:t>FLO offers to meet with families to go through the learning responses with clinical teams </a:t>
            </a:r>
          </a:p>
          <a:p>
            <a:r>
              <a:rPr lang="en-GB" dirty="0"/>
              <a:t>Support provided to families up to day of inquest. </a:t>
            </a:r>
          </a:p>
          <a:p>
            <a:endParaRPr lang="en-GB" dirty="0"/>
          </a:p>
          <a:p>
            <a:endParaRPr lang="en-GB" dirty="0"/>
          </a:p>
        </p:txBody>
      </p:sp>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63</a:t>
            </a:fld>
            <a:endParaRPr lang="en-US"/>
          </a:p>
        </p:txBody>
      </p:sp>
      <p:pic>
        <p:nvPicPr>
          <p:cNvPr id="2" name="Picture 2" descr="MPFT - Have your say (@MPFTHaveYourSay) / X">
            <a:extLst>
              <a:ext uri="{FF2B5EF4-FFF2-40B4-BE49-F238E27FC236}">
                <a16:creationId xmlns:a16="http://schemas.microsoft.com/office/drawing/2014/main" id="{C079B2AE-79EA-DCAD-3752-59671FA8EFD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t="34385" r="1190" b="35487"/>
          <a:stretch/>
        </p:blipFill>
        <p:spPr bwMode="auto">
          <a:xfrm>
            <a:off x="9160297" y="118713"/>
            <a:ext cx="2876193" cy="876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94265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B9AAB30-C544-FD13-B8D9-5F5DABF32DD5}"/>
              </a:ext>
            </a:extLst>
          </p:cNvPr>
          <p:cNvSpPr>
            <a:spLocks noGrp="1"/>
          </p:cNvSpPr>
          <p:nvPr>
            <p:ph type="title"/>
          </p:nvPr>
        </p:nvSpPr>
        <p:spPr>
          <a:xfrm>
            <a:off x="716902" y="747884"/>
            <a:ext cx="10515600" cy="1325563"/>
          </a:xfrm>
        </p:spPr>
        <p:txBody>
          <a:bodyPr/>
          <a:lstStyle/>
          <a:p>
            <a:r>
              <a:rPr lang="en-GB" dirty="0"/>
              <a:t>What’s next for the Family Liaison Service? </a:t>
            </a:r>
          </a:p>
        </p:txBody>
      </p:sp>
      <p:sp>
        <p:nvSpPr>
          <p:cNvPr id="9" name="Content Placeholder 8">
            <a:extLst>
              <a:ext uri="{FF2B5EF4-FFF2-40B4-BE49-F238E27FC236}">
                <a16:creationId xmlns:a16="http://schemas.microsoft.com/office/drawing/2014/main" id="{2F2A0B5E-59F3-E2D9-25B2-F71B5B3C4E60}"/>
              </a:ext>
            </a:extLst>
          </p:cNvPr>
          <p:cNvSpPr>
            <a:spLocks noGrp="1"/>
          </p:cNvSpPr>
          <p:nvPr>
            <p:ph idx="1"/>
          </p:nvPr>
        </p:nvSpPr>
        <p:spPr/>
        <p:txBody>
          <a:bodyPr>
            <a:normAutofit/>
          </a:bodyPr>
          <a:lstStyle/>
          <a:p>
            <a:r>
              <a:rPr lang="en-GB" dirty="0"/>
              <a:t>Use of patient stories </a:t>
            </a:r>
          </a:p>
          <a:p>
            <a:r>
              <a:rPr lang="en-GB" dirty="0"/>
              <a:t>Website development – single point of contact for resources </a:t>
            </a:r>
          </a:p>
          <a:p>
            <a:r>
              <a:rPr lang="en-GB" dirty="0"/>
              <a:t>Continue promotion of the role </a:t>
            </a:r>
          </a:p>
          <a:p>
            <a:r>
              <a:rPr lang="en-GB" dirty="0"/>
              <a:t>Continue culture change of engagement </a:t>
            </a:r>
          </a:p>
          <a:p>
            <a:r>
              <a:rPr lang="en-GB" dirty="0"/>
              <a:t>Supporting role out of Patient Safety Partners</a:t>
            </a:r>
          </a:p>
          <a:p>
            <a:endParaRPr lang="en-GB" dirty="0"/>
          </a:p>
          <a:p>
            <a:endParaRPr lang="en-GB" dirty="0"/>
          </a:p>
          <a:p>
            <a:endParaRPr lang="en-GB" dirty="0"/>
          </a:p>
        </p:txBody>
      </p:sp>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64</a:t>
            </a:fld>
            <a:endParaRPr lang="en-US"/>
          </a:p>
        </p:txBody>
      </p:sp>
      <p:pic>
        <p:nvPicPr>
          <p:cNvPr id="2" name="Picture 2" descr="MPFT - Have your say (@MPFTHaveYourSay) / X">
            <a:extLst>
              <a:ext uri="{FF2B5EF4-FFF2-40B4-BE49-F238E27FC236}">
                <a16:creationId xmlns:a16="http://schemas.microsoft.com/office/drawing/2014/main" id="{0706101A-4EC9-2812-73A2-A90B6717FE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t="34385" r="1190" b="35487"/>
          <a:stretch/>
        </p:blipFill>
        <p:spPr bwMode="auto">
          <a:xfrm>
            <a:off x="9216280" y="89787"/>
            <a:ext cx="2876193" cy="876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85296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4EFB-1AC0-EA7B-3368-A88C9DE15F9D}"/>
              </a:ext>
            </a:extLst>
          </p:cNvPr>
          <p:cNvSpPr>
            <a:spLocks noGrp="1"/>
          </p:cNvSpPr>
          <p:nvPr>
            <p:ph type="ctrTitle"/>
          </p:nvPr>
        </p:nvSpPr>
        <p:spPr/>
        <p:txBody>
          <a:bodyPr/>
          <a:lstStyle/>
          <a:p>
            <a:r>
              <a:rPr lang="en-GB" sz="3200" b="1" dirty="0">
                <a:solidFill>
                  <a:schemeClr val="tx2"/>
                </a:solidFill>
                <a:latin typeface="Arial" panose="020B0604020202020204" pitchFamily="34" charset="0"/>
                <a:cs typeface="Arial" panose="020B0604020202020204" pitchFamily="34" charset="0"/>
              </a:rPr>
              <a:t>The Role of Patient Safety Partners at UHNM</a:t>
            </a:r>
          </a:p>
        </p:txBody>
      </p:sp>
      <p:sp>
        <p:nvSpPr>
          <p:cNvPr id="3" name="Subtitle 2">
            <a:extLst>
              <a:ext uri="{FF2B5EF4-FFF2-40B4-BE49-F238E27FC236}">
                <a16:creationId xmlns:a16="http://schemas.microsoft.com/office/drawing/2014/main" id="{FB1BC5A0-0ED7-6E12-B1F0-0DCB054433D3}"/>
              </a:ext>
            </a:extLst>
          </p:cNvPr>
          <p:cNvSpPr>
            <a:spLocks noGrp="1"/>
          </p:cNvSpPr>
          <p:nvPr>
            <p:ph type="subTitle" idx="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Debra Meehan, Lead Nurse Quality &amp; safety</a:t>
            </a: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Rebecca Pilling, Head of Patient Experience</a:t>
            </a:r>
          </a:p>
        </p:txBody>
      </p:sp>
      <p:pic>
        <p:nvPicPr>
          <p:cNvPr id="4" name="Picture 3">
            <a:extLst>
              <a:ext uri="{FF2B5EF4-FFF2-40B4-BE49-F238E27FC236}">
                <a16:creationId xmlns:a16="http://schemas.microsoft.com/office/drawing/2014/main" id="{1B633C21-911C-8088-63CC-A3F68C92D706}"/>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188226" y="281253"/>
            <a:ext cx="1609725" cy="80962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217625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2" name="Online Media 1" title="08 - UHNM PSP - Rebecca Pilling and Debra Meehan">
            <a:hlinkClick r:id="" action="ppaction://media"/>
            <a:extLst>
              <a:ext uri="{FF2B5EF4-FFF2-40B4-BE49-F238E27FC236}">
                <a16:creationId xmlns:a16="http://schemas.microsoft.com/office/drawing/2014/main" id="{DEFD09CC-D381-E539-4C9F-57741B852019}"/>
              </a:ext>
            </a:extLst>
          </p:cNvPr>
          <p:cNvPicPr>
            <a:picLocks noRot="1" noChangeAspect="1"/>
          </p:cNvPicPr>
          <p:nvPr>
            <a:videoFile r:link="rId1"/>
          </p:nvPr>
        </p:nvPicPr>
        <p:blipFill>
          <a:blip r:embed="rId4"/>
          <a:stretch>
            <a:fillRect/>
          </a:stretch>
        </p:blipFill>
        <p:spPr>
          <a:xfrm>
            <a:off x="3133122" y="1827444"/>
            <a:ext cx="5925756" cy="3348060"/>
          </a:xfrm>
          <a:prstGeom prst="rect">
            <a:avLst/>
          </a:prstGeom>
        </p:spPr>
      </p:pic>
    </p:spTree>
    <p:extLst>
      <p:ext uri="{BB962C8B-B14F-4D97-AF65-F5344CB8AC3E}">
        <p14:creationId xmlns:p14="http://schemas.microsoft.com/office/powerpoint/2010/main" val="368220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DB5ACFD-2ABF-C5A9-EFBE-0D9DF1785BA6}"/>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91431286-27A3-A83C-ABF6-5EF819915B0C}"/>
              </a:ext>
            </a:extLst>
          </p:cNvPr>
          <p:cNvSpPr>
            <a:spLocks noGrp="1"/>
          </p:cNvSpPr>
          <p:nvPr>
            <p:ph type="sldNum" sz="quarter" idx="12"/>
          </p:nvPr>
        </p:nvSpPr>
        <p:spPr/>
        <p:txBody>
          <a:bodyPr/>
          <a:lstStyle/>
          <a:p>
            <a:fld id="{CD8E907E-315C-F745-8CA6-CE49E976B740}" type="slidenum">
              <a:rPr lang="en-US" smtClean="0"/>
              <a:pPr/>
              <a:t>67</a:t>
            </a:fld>
            <a:endParaRPr lang="en-US"/>
          </a:p>
        </p:txBody>
      </p:sp>
      <p:sp>
        <p:nvSpPr>
          <p:cNvPr id="4" name="TextBox 3">
            <a:extLst>
              <a:ext uri="{FF2B5EF4-FFF2-40B4-BE49-F238E27FC236}">
                <a16:creationId xmlns:a16="http://schemas.microsoft.com/office/drawing/2014/main" id="{AD179317-AA60-DE63-D433-B06E3714D095}"/>
              </a:ext>
            </a:extLst>
          </p:cNvPr>
          <p:cNvSpPr txBox="1"/>
          <p:nvPr/>
        </p:nvSpPr>
        <p:spPr>
          <a:xfrm>
            <a:off x="746382" y="2056686"/>
            <a:ext cx="11221814" cy="4801314"/>
          </a:xfrm>
          <a:prstGeom prst="rect">
            <a:avLst/>
          </a:prstGeom>
          <a:noFill/>
        </p:spPr>
        <p:txBody>
          <a:bodyPr wrap="square" lIns="91440" tIns="45720" rIns="91440" bIns="45720" rtlCol="0" anchor="t">
            <a:spAutoFit/>
          </a:bodyPr>
          <a:lstStyle/>
          <a:p>
            <a:pPr marL="285750" indent="-285750">
              <a:buFont typeface="Arial"/>
              <a:buChar char="•"/>
            </a:pPr>
            <a:r>
              <a:rPr lang="en-GB" dirty="0">
                <a:latin typeface="Arial" panose="020B0604020202020204" pitchFamily="34" charset="0"/>
                <a:cs typeface="Arial" panose="020B0604020202020204" pitchFamily="34" charset="0"/>
              </a:rPr>
              <a:t>Prior to the implementation of PSIRF, UHNM had already developed the role of Patient Leader in 2018/2019</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a:buChar char="•"/>
            </a:pPr>
            <a:r>
              <a:rPr lang="en-US" dirty="0">
                <a:latin typeface="Arial" panose="020B0604020202020204" pitchFamily="34" charset="0"/>
                <a:cs typeface="Arial" panose="020B0604020202020204" pitchFamily="34" charset="0"/>
              </a:rPr>
              <a:t>Actively listening to the expertise and lived experience of our patients, their carers and families would enable us to deliver high quality and safe care</a:t>
            </a:r>
            <a:endParaRPr lang="en-GB" dirty="0">
              <a:latin typeface="Arial" panose="020B0604020202020204" pitchFamily="34" charset="0"/>
              <a:cs typeface="Arial" panose="020B0604020202020204" pitchFamily="34" charset="0"/>
            </a:endParaRPr>
          </a:p>
          <a:p>
            <a:pPr marL="285750" indent="-285750">
              <a:buFont typeface="Arial"/>
              <a:buChar char="•"/>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Our Patient Leaders</a:t>
            </a:r>
          </a:p>
          <a:p>
            <a:pPr marL="285750" indent="-285750">
              <a:buFont typeface="Arial"/>
              <a:buChar char="•"/>
            </a:pPr>
            <a:r>
              <a:rPr lang="en-US" dirty="0">
                <a:latin typeface="Arial" panose="020B0604020202020204" pitchFamily="34" charset="0"/>
                <a:cs typeface="Arial" panose="020B0604020202020204" pitchFamily="34" charset="0"/>
              </a:rPr>
              <a:t>Enable the Trust to value, listen and provide meaningful involvement opportunities </a:t>
            </a:r>
          </a:p>
          <a:p>
            <a:pPr marL="285750" indent="-285750">
              <a:buFont typeface="Arial"/>
              <a:buChar char="•"/>
            </a:pPr>
            <a:endParaRPr lang="en-US" dirty="0">
              <a:latin typeface="Arial" panose="020B0604020202020204" pitchFamily="34" charset="0"/>
              <a:cs typeface="Arial" panose="020B0604020202020204" pitchFamily="34" charset="0"/>
            </a:endParaRPr>
          </a:p>
          <a:p>
            <a:pPr marL="285750" indent="-285750">
              <a:buFont typeface="Arial"/>
              <a:buChar char="•"/>
            </a:pPr>
            <a:r>
              <a:rPr lang="en-US" dirty="0">
                <a:latin typeface="Arial" panose="020B0604020202020204" pitchFamily="34" charset="0"/>
                <a:cs typeface="Arial" panose="020B0604020202020204" pitchFamily="34" charset="0"/>
              </a:rPr>
              <a:t>Support a culture which is 'patient-centered ' .</a:t>
            </a:r>
          </a:p>
          <a:p>
            <a:pPr marL="285750" indent="-285750">
              <a:buFont typeface="Arial"/>
              <a:buChar char="•"/>
            </a:pPr>
            <a:endParaRPr lang="en-US" dirty="0">
              <a:latin typeface="Arial" panose="020B0604020202020204" pitchFamily="34" charset="0"/>
              <a:cs typeface="Arial" panose="020B0604020202020204" pitchFamily="34" charset="0"/>
            </a:endParaRPr>
          </a:p>
          <a:p>
            <a:pPr marL="285750" indent="-285750">
              <a:buFont typeface="Arial"/>
              <a:buChar char="•"/>
            </a:pPr>
            <a:r>
              <a:rPr lang="en-US" dirty="0">
                <a:latin typeface="Arial" panose="020B0604020202020204" pitchFamily="34" charset="0"/>
                <a:cs typeface="Arial" panose="020B0604020202020204" pitchFamily="34" charset="0"/>
              </a:rPr>
              <a:t>Support the development of high-quality patient and public engagement.</a:t>
            </a:r>
          </a:p>
          <a:p>
            <a:pPr marL="285750" indent="-285750">
              <a:buFont typeface="Arial"/>
              <a:buChar char="•"/>
            </a:pPr>
            <a:endParaRPr lang="en-US" dirty="0">
              <a:latin typeface="Arial" panose="020B0604020202020204" pitchFamily="34" charset="0"/>
              <a:cs typeface="Arial" panose="020B0604020202020204" pitchFamily="34" charset="0"/>
            </a:endParaRPr>
          </a:p>
          <a:p>
            <a:pPr marL="285750" indent="-285750">
              <a:buFont typeface="Arial"/>
              <a:buChar char="•"/>
            </a:pPr>
            <a:r>
              <a:rPr lang="en-US" dirty="0">
                <a:latin typeface="Arial" panose="020B0604020202020204" pitchFamily="34" charset="0"/>
                <a:cs typeface="Arial" panose="020B0604020202020204" pitchFamily="34" charset="0"/>
              </a:rPr>
              <a:t>Understand the workings of the organisation (clinical and non-clinical services) and work collaboratively with Trust staff to identify problems and apply creative and innovative thinking in developing solutions</a:t>
            </a:r>
          </a:p>
          <a:p>
            <a:pPr marL="285750" indent="-285750">
              <a:buFont typeface="Arial"/>
              <a:buChar char="•"/>
            </a:pPr>
            <a:endParaRPr lang="en-US" dirty="0">
              <a:latin typeface="Arial" panose="020B0604020202020204" pitchFamily="34" charset="0"/>
              <a:cs typeface="Arial" panose="020B0604020202020204" pitchFamily="34" charset="0"/>
            </a:endParaRPr>
          </a:p>
          <a:p>
            <a:pPr marL="285750" indent="-285750">
              <a:buFont typeface="Arial"/>
              <a:buChar char="•"/>
            </a:pPr>
            <a:endParaRPr lang="en-US"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91671202-7E1F-D204-1E47-99CC28D1E8F3}"/>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358471" y="261921"/>
            <a:ext cx="1609725" cy="809625"/>
          </a:xfrm>
          <a:prstGeom prst="rect">
            <a:avLst/>
          </a:prstGeom>
          <a:ln>
            <a:noFill/>
          </a:ln>
          <a:extLst>
            <a:ext uri="{53640926-AAD7-44D8-BBD7-CCE9431645EC}">
              <a14:shadowObscured xmlns:a14="http://schemas.microsoft.com/office/drawing/2010/main"/>
            </a:ext>
          </a:extLst>
        </p:spPr>
      </p:pic>
      <p:pic>
        <p:nvPicPr>
          <p:cNvPr id="6" name="Picture 5" descr="A black background with blue text&#10;&#10;Description automatically generated">
            <a:extLst>
              <a:ext uri="{FF2B5EF4-FFF2-40B4-BE49-F238E27FC236}">
                <a16:creationId xmlns:a16="http://schemas.microsoft.com/office/drawing/2014/main" id="{1CB41E96-D86D-4773-A0B3-39F5150C24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80" y="395319"/>
            <a:ext cx="1956178" cy="539941"/>
          </a:xfrm>
          <a:prstGeom prst="rect">
            <a:avLst/>
          </a:prstGeom>
        </p:spPr>
      </p:pic>
      <p:sp>
        <p:nvSpPr>
          <p:cNvPr id="8" name="TextBox 7">
            <a:extLst>
              <a:ext uri="{FF2B5EF4-FFF2-40B4-BE49-F238E27FC236}">
                <a16:creationId xmlns:a16="http://schemas.microsoft.com/office/drawing/2014/main" id="{45606F4A-B851-14C6-A34E-84EFF450D7DB}"/>
              </a:ext>
            </a:extLst>
          </p:cNvPr>
          <p:cNvSpPr txBox="1"/>
          <p:nvPr/>
        </p:nvSpPr>
        <p:spPr>
          <a:xfrm>
            <a:off x="746382" y="1234363"/>
            <a:ext cx="6096000" cy="523220"/>
          </a:xfrm>
          <a:prstGeom prst="rect">
            <a:avLst/>
          </a:prstGeom>
          <a:noFill/>
        </p:spPr>
        <p:txBody>
          <a:bodyPr wrap="square">
            <a:spAutoFit/>
          </a:bodyPr>
          <a:lstStyle/>
          <a:p>
            <a:r>
              <a:rPr lang="en-GB" sz="2800" b="1" dirty="0">
                <a:solidFill>
                  <a:schemeClr val="tx2"/>
                </a:solidFill>
                <a:latin typeface="Arial" panose="020B0604020202020204" pitchFamily="34" charset="0"/>
                <a:cs typeface="Arial" panose="020B0604020202020204" pitchFamily="34" charset="0"/>
              </a:rPr>
              <a:t>Introduction</a:t>
            </a:r>
          </a:p>
        </p:txBody>
      </p:sp>
    </p:spTree>
    <p:extLst>
      <p:ext uri="{BB962C8B-B14F-4D97-AF65-F5344CB8AC3E}">
        <p14:creationId xmlns:p14="http://schemas.microsoft.com/office/powerpoint/2010/main" val="363160496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7122C1D-BB28-53CC-E9D0-799626B4E070}"/>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B2126F6D-2F5A-681E-75D1-7DB973D0467C}"/>
              </a:ext>
            </a:extLst>
          </p:cNvPr>
          <p:cNvSpPr>
            <a:spLocks noGrp="1"/>
          </p:cNvSpPr>
          <p:nvPr>
            <p:ph type="sldNum" sz="quarter" idx="12"/>
          </p:nvPr>
        </p:nvSpPr>
        <p:spPr/>
        <p:txBody>
          <a:bodyPr/>
          <a:lstStyle/>
          <a:p>
            <a:fld id="{CD8E907E-315C-F745-8CA6-CE49E976B740}" type="slidenum">
              <a:rPr lang="en-US" smtClean="0"/>
              <a:pPr/>
              <a:t>68</a:t>
            </a:fld>
            <a:endParaRPr lang="en-US"/>
          </a:p>
        </p:txBody>
      </p:sp>
      <p:sp>
        <p:nvSpPr>
          <p:cNvPr id="4" name="TextBox 3">
            <a:extLst>
              <a:ext uri="{FF2B5EF4-FFF2-40B4-BE49-F238E27FC236}">
                <a16:creationId xmlns:a16="http://schemas.microsoft.com/office/drawing/2014/main" id="{8B6CBD2E-E944-40E0-DF22-ABAE01509C45}"/>
              </a:ext>
            </a:extLst>
          </p:cNvPr>
          <p:cNvSpPr txBox="1"/>
          <p:nvPr/>
        </p:nvSpPr>
        <p:spPr>
          <a:xfrm>
            <a:off x="837964" y="1949931"/>
            <a:ext cx="10515836" cy="4524315"/>
          </a:xfrm>
          <a:prstGeom prst="rect">
            <a:avLst/>
          </a:prstGeom>
          <a:noFill/>
        </p:spPr>
        <p:txBody>
          <a:bodyPr wrap="square" lIns="91440" tIns="45720" rIns="91440" bIns="45720" rtlCol="0" anchor="t">
            <a:spAutoFit/>
          </a:bodyPr>
          <a:lstStyle/>
          <a:p>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Recruitment process mirrored the UHNM process for safe recruitment of volunteers, managed by the Patient Experience Team</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Role Description</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Advertisement NHS jobs/Interview Process</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Identity/DBS checks</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Flexibility of hours to be worked discussed at Interview</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Corporate Induction</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Local Induction</a:t>
            </a:r>
          </a:p>
          <a:p>
            <a:endParaRPr lang="en-GB" b="1" dirty="0">
              <a:latin typeface="Bahnschrift"/>
            </a:endParaRPr>
          </a:p>
        </p:txBody>
      </p:sp>
      <p:pic>
        <p:nvPicPr>
          <p:cNvPr id="5" name="Picture 4">
            <a:extLst>
              <a:ext uri="{FF2B5EF4-FFF2-40B4-BE49-F238E27FC236}">
                <a16:creationId xmlns:a16="http://schemas.microsoft.com/office/drawing/2014/main" id="{8A9A24B8-9C21-51AD-4816-EC95B8D20F7A}"/>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06072" y="342606"/>
            <a:ext cx="1609725" cy="809625"/>
          </a:xfrm>
          <a:prstGeom prst="rect">
            <a:avLst/>
          </a:prstGeom>
          <a:ln>
            <a:noFill/>
          </a:ln>
          <a:extLst>
            <a:ext uri="{53640926-AAD7-44D8-BBD7-CCE9431645EC}">
              <a14:shadowObscured xmlns:a14="http://schemas.microsoft.com/office/drawing/2010/main"/>
            </a:ext>
          </a:extLst>
        </p:spPr>
      </p:pic>
      <p:pic>
        <p:nvPicPr>
          <p:cNvPr id="6" name="Picture 5" descr="A black background with blue text&#10;&#10;Description automatically generated">
            <a:extLst>
              <a:ext uri="{FF2B5EF4-FFF2-40B4-BE49-F238E27FC236}">
                <a16:creationId xmlns:a16="http://schemas.microsoft.com/office/drawing/2014/main" id="{D7E06A0A-D9B7-E756-D02F-DD605ADA52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203" y="383754"/>
            <a:ext cx="1956178" cy="539941"/>
          </a:xfrm>
          <a:prstGeom prst="rect">
            <a:avLst/>
          </a:prstGeom>
        </p:spPr>
      </p:pic>
      <p:sp>
        <p:nvSpPr>
          <p:cNvPr id="9" name="TextBox 8">
            <a:extLst>
              <a:ext uri="{FF2B5EF4-FFF2-40B4-BE49-F238E27FC236}">
                <a16:creationId xmlns:a16="http://schemas.microsoft.com/office/drawing/2014/main" id="{37EC89DF-82A2-A72A-A408-BBACE24EB91D}"/>
              </a:ext>
            </a:extLst>
          </p:cNvPr>
          <p:cNvSpPr txBox="1"/>
          <p:nvPr/>
        </p:nvSpPr>
        <p:spPr>
          <a:xfrm>
            <a:off x="838200" y="1353045"/>
            <a:ext cx="6096000" cy="523220"/>
          </a:xfrm>
          <a:prstGeom prst="rect">
            <a:avLst/>
          </a:prstGeom>
          <a:noFill/>
        </p:spPr>
        <p:txBody>
          <a:bodyPr wrap="square">
            <a:spAutoFit/>
          </a:bodyPr>
          <a:lstStyle/>
          <a:p>
            <a:r>
              <a:rPr lang="en-GB" sz="2800" b="1" dirty="0">
                <a:solidFill>
                  <a:schemeClr val="tx2"/>
                </a:solidFill>
                <a:latin typeface="Arial" panose="020B0604020202020204" pitchFamily="34" charset="0"/>
                <a:cs typeface="Arial" panose="020B0604020202020204" pitchFamily="34" charset="0"/>
              </a:rPr>
              <a:t>Recruitment Process</a:t>
            </a:r>
          </a:p>
        </p:txBody>
      </p:sp>
    </p:spTree>
    <p:extLst>
      <p:ext uri="{BB962C8B-B14F-4D97-AF65-F5344CB8AC3E}">
        <p14:creationId xmlns:p14="http://schemas.microsoft.com/office/powerpoint/2010/main" val="2554389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2F73563-A1D7-2E74-1F8D-32011725C755}"/>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6BD62CE8-9A70-1081-A8DD-431D1A123202}"/>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pPr/>
              <a:t>69</a:t>
            </a:fld>
            <a:endParaRPr lang="en-US"/>
          </a:p>
        </p:txBody>
      </p:sp>
      <p:sp>
        <p:nvSpPr>
          <p:cNvPr id="4" name="TextBox 3">
            <a:extLst>
              <a:ext uri="{FF2B5EF4-FFF2-40B4-BE49-F238E27FC236}">
                <a16:creationId xmlns:a16="http://schemas.microsoft.com/office/drawing/2014/main" id="{0CD0AF13-A55A-4929-3EA6-C1D4DC30D67E}"/>
              </a:ext>
            </a:extLst>
          </p:cNvPr>
          <p:cNvSpPr txBox="1"/>
          <p:nvPr/>
        </p:nvSpPr>
        <p:spPr>
          <a:xfrm>
            <a:off x="511629" y="1027115"/>
            <a:ext cx="8534400" cy="461665"/>
          </a:xfrm>
          <a:prstGeom prst="rect">
            <a:avLst/>
          </a:prstGeom>
          <a:noFill/>
        </p:spPr>
        <p:txBody>
          <a:bodyPr wrap="square" lIns="91440" tIns="45720" rIns="91440" bIns="45720" rtlCol="0" anchor="t">
            <a:spAutoFit/>
          </a:bodyPr>
          <a:lstStyle/>
          <a:p>
            <a:r>
              <a:rPr lang="en-GB" sz="2400" b="1" dirty="0">
                <a:solidFill>
                  <a:schemeClr val="tx2"/>
                </a:solidFill>
                <a:latin typeface="Arial" panose="020B0604020202020204" pitchFamily="34" charset="0"/>
                <a:cs typeface="Arial" panose="020B0604020202020204" pitchFamily="34" charset="0"/>
              </a:rPr>
              <a:t>Meet our Patient Safety Partners &amp; Leaders </a:t>
            </a:r>
          </a:p>
        </p:txBody>
      </p:sp>
      <p:pic>
        <p:nvPicPr>
          <p:cNvPr id="5" name="Picture 4" descr="A person smiling in front of a bush of pink flowers&#10;&#10;Description automatically generated">
            <a:extLst>
              <a:ext uri="{FF2B5EF4-FFF2-40B4-BE49-F238E27FC236}">
                <a16:creationId xmlns:a16="http://schemas.microsoft.com/office/drawing/2014/main" id="{A4AB3D0A-BCDA-BDD6-ED51-874EC2CED72A}"/>
              </a:ext>
            </a:extLst>
          </p:cNvPr>
          <p:cNvPicPr>
            <a:picLocks noChangeAspect="1"/>
          </p:cNvPicPr>
          <p:nvPr/>
        </p:nvPicPr>
        <p:blipFill>
          <a:blip r:embed="rId2"/>
          <a:stretch>
            <a:fillRect/>
          </a:stretch>
        </p:blipFill>
        <p:spPr>
          <a:xfrm>
            <a:off x="1119008" y="1936300"/>
            <a:ext cx="1422823" cy="1422823"/>
          </a:xfrm>
          <a:prstGeom prst="rect">
            <a:avLst/>
          </a:prstGeom>
        </p:spPr>
      </p:pic>
      <p:pic>
        <p:nvPicPr>
          <p:cNvPr id="6" name="Picture 5" descr="A person with blonde hair&#10;&#10;Description automatically generated">
            <a:extLst>
              <a:ext uri="{FF2B5EF4-FFF2-40B4-BE49-F238E27FC236}">
                <a16:creationId xmlns:a16="http://schemas.microsoft.com/office/drawing/2014/main" id="{A848796C-E655-1559-37B2-F94210E29AAE}"/>
              </a:ext>
            </a:extLst>
          </p:cNvPr>
          <p:cNvPicPr>
            <a:picLocks noChangeAspect="1"/>
          </p:cNvPicPr>
          <p:nvPr/>
        </p:nvPicPr>
        <p:blipFill>
          <a:blip r:embed="rId3"/>
          <a:stretch>
            <a:fillRect/>
          </a:stretch>
        </p:blipFill>
        <p:spPr>
          <a:xfrm>
            <a:off x="3322011" y="1971070"/>
            <a:ext cx="1667136" cy="1388053"/>
          </a:xfrm>
          <a:prstGeom prst="rect">
            <a:avLst/>
          </a:prstGeom>
        </p:spPr>
      </p:pic>
      <p:pic>
        <p:nvPicPr>
          <p:cNvPr id="7" name="Picture 6" descr="A person smiling for a picture&#10;&#10;Description automatically generated">
            <a:extLst>
              <a:ext uri="{FF2B5EF4-FFF2-40B4-BE49-F238E27FC236}">
                <a16:creationId xmlns:a16="http://schemas.microsoft.com/office/drawing/2014/main" id="{E8A0F47D-E820-41FB-7355-718034B83F15}"/>
              </a:ext>
            </a:extLst>
          </p:cNvPr>
          <p:cNvPicPr>
            <a:picLocks noChangeAspect="1"/>
          </p:cNvPicPr>
          <p:nvPr/>
        </p:nvPicPr>
        <p:blipFill rotWithShape="1">
          <a:blip r:embed="rId4"/>
          <a:srcRect t="434"/>
          <a:stretch/>
        </p:blipFill>
        <p:spPr>
          <a:xfrm>
            <a:off x="5678680" y="1780962"/>
            <a:ext cx="1163504" cy="1629162"/>
          </a:xfrm>
          <a:prstGeom prst="rect">
            <a:avLst/>
          </a:prstGeom>
        </p:spPr>
      </p:pic>
      <p:pic>
        <p:nvPicPr>
          <p:cNvPr id="8" name="Picture 7" descr="A person with long curly hair&#10;&#10;Description automatically generated">
            <a:extLst>
              <a:ext uri="{FF2B5EF4-FFF2-40B4-BE49-F238E27FC236}">
                <a16:creationId xmlns:a16="http://schemas.microsoft.com/office/drawing/2014/main" id="{CAAFB42A-B3E4-0762-B428-B8435EB40799}"/>
              </a:ext>
            </a:extLst>
          </p:cNvPr>
          <p:cNvPicPr>
            <a:picLocks noChangeAspect="1"/>
          </p:cNvPicPr>
          <p:nvPr/>
        </p:nvPicPr>
        <p:blipFill>
          <a:blip r:embed="rId5"/>
          <a:stretch>
            <a:fillRect/>
          </a:stretch>
        </p:blipFill>
        <p:spPr>
          <a:xfrm>
            <a:off x="1119009" y="3910618"/>
            <a:ext cx="1422824" cy="1760405"/>
          </a:xfrm>
          <a:prstGeom prst="rect">
            <a:avLst/>
          </a:prstGeom>
        </p:spPr>
      </p:pic>
      <p:pic>
        <p:nvPicPr>
          <p:cNvPr id="9" name="Picture 8" descr="A person wearing glasses smiling&#10;&#10;Description automatically generated">
            <a:extLst>
              <a:ext uri="{FF2B5EF4-FFF2-40B4-BE49-F238E27FC236}">
                <a16:creationId xmlns:a16="http://schemas.microsoft.com/office/drawing/2014/main" id="{FA569780-BAF7-BCE7-AECD-3B8A3FF00FC7}"/>
              </a:ext>
            </a:extLst>
          </p:cNvPr>
          <p:cNvPicPr>
            <a:picLocks noChangeAspect="1"/>
          </p:cNvPicPr>
          <p:nvPr/>
        </p:nvPicPr>
        <p:blipFill>
          <a:blip r:embed="rId6"/>
          <a:stretch>
            <a:fillRect/>
          </a:stretch>
        </p:blipFill>
        <p:spPr>
          <a:xfrm>
            <a:off x="3205427" y="3936249"/>
            <a:ext cx="1629237" cy="1753945"/>
          </a:xfrm>
          <a:prstGeom prst="rect">
            <a:avLst/>
          </a:prstGeom>
        </p:spPr>
      </p:pic>
      <p:pic>
        <p:nvPicPr>
          <p:cNvPr id="10" name="Picture 9" descr="A person wearing sunglasses and a white shirt&#10;&#10;Description automatically generated">
            <a:extLst>
              <a:ext uri="{FF2B5EF4-FFF2-40B4-BE49-F238E27FC236}">
                <a16:creationId xmlns:a16="http://schemas.microsoft.com/office/drawing/2014/main" id="{9FE6D8D4-ECBC-1C79-9A39-12E4CC9D3B86}"/>
              </a:ext>
            </a:extLst>
          </p:cNvPr>
          <p:cNvPicPr>
            <a:picLocks noChangeAspect="1"/>
          </p:cNvPicPr>
          <p:nvPr/>
        </p:nvPicPr>
        <p:blipFill>
          <a:blip r:embed="rId7"/>
          <a:stretch>
            <a:fillRect/>
          </a:stretch>
        </p:blipFill>
        <p:spPr>
          <a:xfrm>
            <a:off x="5705540" y="3985541"/>
            <a:ext cx="1134511" cy="1753945"/>
          </a:xfrm>
          <a:prstGeom prst="rect">
            <a:avLst/>
          </a:prstGeom>
        </p:spPr>
      </p:pic>
      <p:sp>
        <p:nvSpPr>
          <p:cNvPr id="11" name="TextBox 10">
            <a:extLst>
              <a:ext uri="{FF2B5EF4-FFF2-40B4-BE49-F238E27FC236}">
                <a16:creationId xmlns:a16="http://schemas.microsoft.com/office/drawing/2014/main" id="{44FEEE7A-6776-1263-4838-307934DC6C75}"/>
              </a:ext>
            </a:extLst>
          </p:cNvPr>
          <p:cNvSpPr txBox="1"/>
          <p:nvPr/>
        </p:nvSpPr>
        <p:spPr>
          <a:xfrm>
            <a:off x="376203" y="3469236"/>
            <a:ext cx="257877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ea typeface="Calibri"/>
                <a:cs typeface="Calibri"/>
              </a:rPr>
              <a:t>Alexia </a:t>
            </a:r>
            <a:endParaRPr lang="en-US" dirty="0"/>
          </a:p>
        </p:txBody>
      </p:sp>
      <p:sp>
        <p:nvSpPr>
          <p:cNvPr id="12" name="TextBox 11">
            <a:extLst>
              <a:ext uri="{FF2B5EF4-FFF2-40B4-BE49-F238E27FC236}">
                <a16:creationId xmlns:a16="http://schemas.microsoft.com/office/drawing/2014/main" id="{08477E1A-13AC-D937-DA39-1172019C255E}"/>
              </a:ext>
            </a:extLst>
          </p:cNvPr>
          <p:cNvSpPr txBox="1"/>
          <p:nvPr/>
        </p:nvSpPr>
        <p:spPr>
          <a:xfrm>
            <a:off x="3174960" y="3380817"/>
            <a:ext cx="176281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ea typeface="Calibri"/>
                <a:cs typeface="Calibri"/>
              </a:rPr>
              <a:t>Lydia</a:t>
            </a:r>
          </a:p>
        </p:txBody>
      </p:sp>
      <p:sp>
        <p:nvSpPr>
          <p:cNvPr id="13" name="TextBox 12">
            <a:extLst>
              <a:ext uri="{FF2B5EF4-FFF2-40B4-BE49-F238E27FC236}">
                <a16:creationId xmlns:a16="http://schemas.microsoft.com/office/drawing/2014/main" id="{B9F693B4-F667-05EE-9F81-176D28179FE8}"/>
              </a:ext>
            </a:extLst>
          </p:cNvPr>
          <p:cNvSpPr txBox="1"/>
          <p:nvPr/>
        </p:nvSpPr>
        <p:spPr>
          <a:xfrm>
            <a:off x="1025747" y="5799086"/>
            <a:ext cx="191773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ea typeface="Calibri"/>
                <a:cs typeface="Calibri"/>
              </a:rPr>
              <a:t>Marie-France</a:t>
            </a:r>
          </a:p>
        </p:txBody>
      </p:sp>
      <p:sp>
        <p:nvSpPr>
          <p:cNvPr id="14" name="TextBox 13">
            <a:extLst>
              <a:ext uri="{FF2B5EF4-FFF2-40B4-BE49-F238E27FC236}">
                <a16:creationId xmlns:a16="http://schemas.microsoft.com/office/drawing/2014/main" id="{4B1B8E88-F329-444F-0E72-1F31F4D03125}"/>
              </a:ext>
            </a:extLst>
          </p:cNvPr>
          <p:cNvSpPr txBox="1"/>
          <p:nvPr/>
        </p:nvSpPr>
        <p:spPr>
          <a:xfrm>
            <a:off x="3508659" y="5799086"/>
            <a:ext cx="127017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ea typeface="Calibri"/>
                <a:cs typeface="Calibri"/>
              </a:rPr>
              <a:t>John (PL)</a:t>
            </a:r>
          </a:p>
        </p:txBody>
      </p:sp>
      <p:sp>
        <p:nvSpPr>
          <p:cNvPr id="15" name="TextBox 14">
            <a:extLst>
              <a:ext uri="{FF2B5EF4-FFF2-40B4-BE49-F238E27FC236}">
                <a16:creationId xmlns:a16="http://schemas.microsoft.com/office/drawing/2014/main" id="{66838273-EBA1-532B-24A8-4622B72297F2}"/>
              </a:ext>
            </a:extLst>
          </p:cNvPr>
          <p:cNvSpPr txBox="1"/>
          <p:nvPr/>
        </p:nvSpPr>
        <p:spPr>
          <a:xfrm>
            <a:off x="5538282" y="3420692"/>
            <a:ext cx="14442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ea typeface="Calibri"/>
                <a:cs typeface="Calibri"/>
              </a:rPr>
              <a:t>Jill</a:t>
            </a:r>
          </a:p>
        </p:txBody>
      </p:sp>
      <p:sp>
        <p:nvSpPr>
          <p:cNvPr id="16" name="TextBox 15">
            <a:extLst>
              <a:ext uri="{FF2B5EF4-FFF2-40B4-BE49-F238E27FC236}">
                <a16:creationId xmlns:a16="http://schemas.microsoft.com/office/drawing/2014/main" id="{742AC36B-D78F-8F21-95A7-8EC2D8EE11A0}"/>
              </a:ext>
            </a:extLst>
          </p:cNvPr>
          <p:cNvSpPr txBox="1"/>
          <p:nvPr/>
        </p:nvSpPr>
        <p:spPr>
          <a:xfrm>
            <a:off x="5144129" y="5799086"/>
            <a:ext cx="225733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ea typeface="Calibri"/>
                <a:cs typeface="Calibri"/>
              </a:rPr>
              <a:t>Dianne (PL)</a:t>
            </a:r>
            <a:endParaRPr lang="en-US" dirty="0"/>
          </a:p>
        </p:txBody>
      </p:sp>
      <p:pic>
        <p:nvPicPr>
          <p:cNvPr id="17" name="Picture 16">
            <a:extLst>
              <a:ext uri="{FF2B5EF4-FFF2-40B4-BE49-F238E27FC236}">
                <a16:creationId xmlns:a16="http://schemas.microsoft.com/office/drawing/2014/main" id="{8217B6B7-27D1-0BF9-BC12-C44F158F113D}"/>
              </a:ext>
            </a:extLst>
          </p:cNvPr>
          <p:cNvPicPr/>
          <p:nvPr/>
        </p:nvPicPr>
        <p:blipFill rotWithShape="1">
          <a:blip r:embed="rId8" cstate="print">
            <a:extLst>
              <a:ext uri="{28A0092B-C50C-407E-A947-70E740481C1C}">
                <a14:useLocalDpi xmlns:a14="http://schemas.microsoft.com/office/drawing/2010/main" val="0"/>
              </a:ext>
            </a:extLst>
          </a:blip>
          <a:srcRect l="30797" t="15323" r="7971" b="16127"/>
          <a:stretch/>
        </p:blipFill>
        <p:spPr bwMode="auto">
          <a:xfrm>
            <a:off x="10206072" y="340235"/>
            <a:ext cx="1609725" cy="809625"/>
          </a:xfrm>
          <a:prstGeom prst="rect">
            <a:avLst/>
          </a:prstGeom>
          <a:ln>
            <a:noFill/>
          </a:ln>
          <a:extLst>
            <a:ext uri="{53640926-AAD7-44D8-BBD7-CCE9431645EC}">
              <a14:shadowObscured xmlns:a14="http://schemas.microsoft.com/office/drawing/2010/main"/>
            </a:ext>
          </a:extLst>
        </p:spPr>
      </p:pic>
      <p:pic>
        <p:nvPicPr>
          <p:cNvPr id="18" name="Picture 17" descr="A black background with blue text&#10;&#10;Description automatically generated">
            <a:extLst>
              <a:ext uri="{FF2B5EF4-FFF2-40B4-BE49-F238E27FC236}">
                <a16:creationId xmlns:a16="http://schemas.microsoft.com/office/drawing/2014/main" id="{72F7D03F-27D2-B1EA-C303-0A6F4A195E9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6203" y="345549"/>
            <a:ext cx="1833597" cy="506106"/>
          </a:xfrm>
          <a:prstGeom prst="rect">
            <a:avLst/>
          </a:prstGeom>
        </p:spPr>
      </p:pic>
    </p:spTree>
    <p:extLst>
      <p:ext uri="{BB962C8B-B14F-4D97-AF65-F5344CB8AC3E}">
        <p14:creationId xmlns:p14="http://schemas.microsoft.com/office/powerpoint/2010/main" val="1412138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4EFB-1AC0-EA7B-3368-A88C9DE15F9D}"/>
              </a:ext>
            </a:extLst>
          </p:cNvPr>
          <p:cNvSpPr>
            <a:spLocks noGrp="1"/>
          </p:cNvSpPr>
          <p:nvPr>
            <p:ph type="ctrTitle"/>
          </p:nvPr>
        </p:nvSpPr>
        <p:spPr/>
        <p:txBody>
          <a:bodyPr/>
          <a:lstStyle/>
          <a:p>
            <a:pPr>
              <a:lnSpc>
                <a:spcPct val="107000"/>
              </a:lnSpc>
              <a:spcAft>
                <a:spcPts val="800"/>
              </a:spcAft>
            </a:pPr>
            <a:r>
              <a:rPr lang="en-GB" sz="3200" dirty="0">
                <a:effectLst/>
                <a:latin typeface="Arial" panose="020B0604020202020204" pitchFamily="34" charset="0"/>
                <a:ea typeface="Calibri" panose="020F0502020204030204" pitchFamily="34" charset="0"/>
                <a:cs typeface="Times New Roman" panose="02020603050405020304" pitchFamily="18" charset="0"/>
              </a:rPr>
              <a:t>Patient Safety Oversight Not Scrutiny the SSOT Way </a:t>
            </a:r>
            <a:br>
              <a:rPr lang="en-GB" sz="3200" dirty="0">
                <a:effectLst/>
                <a:latin typeface="Arial" panose="020B0604020202020204" pitchFamily="34" charset="0"/>
                <a:ea typeface="Calibri" panose="020F0502020204030204" pitchFamily="34" charset="0"/>
                <a:cs typeface="Times New Roman" panose="02020603050405020304" pitchFamily="18" charset="0"/>
              </a:rPr>
            </a:br>
            <a:endParaRPr lang="en-GB" sz="3200" dirty="0"/>
          </a:p>
        </p:txBody>
      </p:sp>
      <p:sp>
        <p:nvSpPr>
          <p:cNvPr id="3" name="Subtitle 2">
            <a:extLst>
              <a:ext uri="{FF2B5EF4-FFF2-40B4-BE49-F238E27FC236}">
                <a16:creationId xmlns:a16="http://schemas.microsoft.com/office/drawing/2014/main" id="{FB1BC5A0-0ED7-6E12-B1F0-0DCB054433D3}"/>
              </a:ext>
            </a:extLst>
          </p:cNvPr>
          <p:cNvSpPr>
            <a:spLocks noGrp="1"/>
          </p:cNvSpPr>
          <p:nvPr>
            <p:ph type="subTitle" idx="1"/>
          </p:nvPr>
        </p:nvSpPr>
        <p:spPr/>
        <p:txBody>
          <a:bodyPr/>
          <a:lstStyle/>
          <a:p>
            <a:r>
              <a:rPr lang="en-GB" sz="2400" dirty="0">
                <a:effectLst/>
                <a:latin typeface="Arial" panose="020B0604020202020204" pitchFamily="34" charset="0"/>
                <a:ea typeface="Calibri" panose="020F0502020204030204" pitchFamily="34" charset="0"/>
                <a:cs typeface="Times New Roman" panose="02020603050405020304" pitchFamily="18" charset="0"/>
              </a:rPr>
              <a:t>Mary Barlow and Kellie Johnson, Staffordshire and Stoke-on-Trent ICB</a:t>
            </a:r>
            <a:endParaRPr lang="en-GB" dirty="0"/>
          </a:p>
        </p:txBody>
      </p:sp>
    </p:spTree>
    <p:extLst>
      <p:ext uri="{BB962C8B-B14F-4D97-AF65-F5344CB8AC3E}">
        <p14:creationId xmlns:p14="http://schemas.microsoft.com/office/powerpoint/2010/main" val="403175830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4427F0B-572B-B558-9C41-B96F5D4DDF68}"/>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121661CA-F339-0803-C098-45FE625F7156}"/>
              </a:ext>
            </a:extLst>
          </p:cNvPr>
          <p:cNvSpPr>
            <a:spLocks noGrp="1"/>
          </p:cNvSpPr>
          <p:nvPr>
            <p:ph type="sldNum" sz="quarter" idx="12"/>
          </p:nvPr>
        </p:nvSpPr>
        <p:spPr/>
        <p:txBody>
          <a:bodyPr/>
          <a:lstStyle/>
          <a:p>
            <a:fld id="{CD8E907E-315C-F745-8CA6-CE49E976B740}" type="slidenum">
              <a:rPr lang="en-US" smtClean="0"/>
              <a:pPr/>
              <a:t>70</a:t>
            </a:fld>
            <a:endParaRPr lang="en-US"/>
          </a:p>
        </p:txBody>
      </p:sp>
      <p:sp>
        <p:nvSpPr>
          <p:cNvPr id="4" name="TextBox 3">
            <a:extLst>
              <a:ext uri="{FF2B5EF4-FFF2-40B4-BE49-F238E27FC236}">
                <a16:creationId xmlns:a16="http://schemas.microsoft.com/office/drawing/2014/main" id="{3ED6C995-806D-7B35-583F-3F94B99A3765}"/>
              </a:ext>
            </a:extLst>
          </p:cNvPr>
          <p:cNvSpPr txBox="1"/>
          <p:nvPr/>
        </p:nvSpPr>
        <p:spPr>
          <a:xfrm>
            <a:off x="685800" y="2217476"/>
            <a:ext cx="9873343" cy="3170099"/>
          </a:xfrm>
          <a:prstGeom prst="rect">
            <a:avLst/>
          </a:prstGeom>
          <a:noFill/>
        </p:spPr>
        <p:txBody>
          <a:bodyPr wrap="square" lIns="91440" tIns="45720" rIns="91440" bIns="45720" rtlCol="0" anchor="t">
            <a:spAutoFit/>
          </a:bodyPr>
          <a:lstStyle/>
          <a:p>
            <a:endParaRPr lang="en-GB" sz="2000" dirty="0">
              <a:latin typeface="Arial" panose="020B0604020202020204" pitchFamily="34" charset="0"/>
              <a:cs typeface="Arial" panose="020B0604020202020204" pitchFamily="34" charset="0"/>
            </a:endParaRPr>
          </a:p>
          <a:p>
            <a:pPr marL="457200" indent="-457200">
              <a:buFont typeface="Arial"/>
              <a:buChar char="•"/>
            </a:pPr>
            <a:r>
              <a:rPr lang="en-GB" sz="2000" dirty="0">
                <a:latin typeface="Arial" panose="020B0604020202020204" pitchFamily="34" charset="0"/>
                <a:cs typeface="Arial" panose="020B0604020202020204" pitchFamily="34" charset="0"/>
              </a:rPr>
              <a:t>CEF- supporting with caring domain &amp; patient feedback</a:t>
            </a:r>
          </a:p>
          <a:p>
            <a:pPr marL="457200" indent="-457200">
              <a:buFont typeface="Arial"/>
              <a:buChar char="•"/>
            </a:pPr>
            <a:r>
              <a:rPr lang="en-GB" sz="2000" dirty="0">
                <a:latin typeface="Arial" panose="020B0604020202020204" pitchFamily="34" charset="0"/>
                <a:cs typeface="Arial" panose="020B0604020202020204" pitchFamily="34" charset="0"/>
              </a:rPr>
              <a:t>CEF bronze support meetings</a:t>
            </a:r>
          </a:p>
          <a:p>
            <a:pPr marL="457200" indent="-457200">
              <a:buFont typeface="Arial"/>
              <a:buChar char="•"/>
            </a:pPr>
            <a:r>
              <a:rPr lang="en-GB" sz="2000" dirty="0">
                <a:latin typeface="Arial" panose="020B0604020202020204" pitchFamily="34" charset="0"/>
                <a:cs typeface="Arial" panose="020B0604020202020204" pitchFamily="34" charset="0"/>
              </a:rPr>
              <a:t>Harms steering groups</a:t>
            </a:r>
          </a:p>
          <a:p>
            <a:pPr marL="457200" indent="-457200">
              <a:buFont typeface="Arial"/>
              <a:buChar char="•"/>
            </a:pPr>
            <a:r>
              <a:rPr lang="en-GB" sz="2000" dirty="0">
                <a:latin typeface="Arial" panose="020B0604020202020204" pitchFamily="34" charset="0"/>
                <a:cs typeface="Arial" panose="020B0604020202020204" pitchFamily="34" charset="0"/>
              </a:rPr>
              <a:t>Inequalities project looking at DNA's</a:t>
            </a:r>
          </a:p>
          <a:p>
            <a:pPr marL="457200" indent="-457200">
              <a:buFont typeface="Arial"/>
              <a:buChar char="•"/>
            </a:pPr>
            <a:r>
              <a:rPr lang="en-GB" sz="2000" dirty="0">
                <a:latin typeface="Arial" panose="020B0604020202020204" pitchFamily="34" charset="0"/>
                <a:cs typeface="Arial" panose="020B0604020202020204" pitchFamily="34" charset="0"/>
              </a:rPr>
              <a:t>PLACE</a:t>
            </a:r>
          </a:p>
          <a:p>
            <a:pPr marL="457200" indent="-457200">
              <a:buFont typeface="Arial"/>
              <a:buChar char="•"/>
            </a:pPr>
            <a:r>
              <a:rPr lang="en-GB" sz="2000" dirty="0">
                <a:latin typeface="Arial" panose="020B0604020202020204" pitchFamily="34" charset="0"/>
                <a:cs typeface="Arial" panose="020B0604020202020204" pitchFamily="34" charset="0"/>
              </a:rPr>
              <a:t>Hospital User Group</a:t>
            </a:r>
          </a:p>
          <a:p>
            <a:pPr marL="457200" indent="-457200">
              <a:buFont typeface="Arial"/>
              <a:buChar char="•"/>
            </a:pPr>
            <a:r>
              <a:rPr lang="en-GB" sz="2000" dirty="0">
                <a:latin typeface="Arial" panose="020B0604020202020204" pitchFamily="34" charset="0"/>
                <a:cs typeface="Arial" panose="020B0604020202020204" pitchFamily="34" charset="0"/>
              </a:rPr>
              <a:t>Post Discharge Surveys</a:t>
            </a:r>
          </a:p>
          <a:p>
            <a:pPr marL="457200" indent="-457200">
              <a:buFont typeface="Arial"/>
              <a:buChar char="•"/>
            </a:pPr>
            <a:r>
              <a:rPr lang="en-GB" sz="2000" dirty="0">
                <a:latin typeface="Arial" panose="020B0604020202020204" pitchFamily="34" charset="0"/>
                <a:cs typeface="Arial" panose="020B0604020202020204" pitchFamily="34" charset="0"/>
              </a:rPr>
              <a:t>Project around improving the referral process from primary to secondary care</a:t>
            </a:r>
          </a:p>
          <a:p>
            <a:pPr marL="457200" indent="-457200">
              <a:buFont typeface="Arial"/>
              <a:buChar char="•"/>
            </a:pPr>
            <a:r>
              <a:rPr lang="en-GB" sz="2000" dirty="0">
                <a:latin typeface="Arial" panose="020B0604020202020204" pitchFamily="34" charset="0"/>
                <a:cs typeface="Arial" panose="020B0604020202020204" pitchFamily="34" charset="0"/>
              </a:rPr>
              <a:t>Patient Priority Project- Parkinson's medication</a:t>
            </a:r>
          </a:p>
        </p:txBody>
      </p:sp>
      <p:pic>
        <p:nvPicPr>
          <p:cNvPr id="6" name="Picture 5">
            <a:extLst>
              <a:ext uri="{FF2B5EF4-FFF2-40B4-BE49-F238E27FC236}">
                <a16:creationId xmlns:a16="http://schemas.microsoft.com/office/drawing/2014/main" id="{227D3961-8215-F58D-5924-AE7D81B9A783}"/>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06072" y="342606"/>
            <a:ext cx="1609725" cy="809625"/>
          </a:xfrm>
          <a:prstGeom prst="rect">
            <a:avLst/>
          </a:prstGeom>
          <a:ln>
            <a:noFill/>
          </a:ln>
          <a:extLst>
            <a:ext uri="{53640926-AAD7-44D8-BBD7-CCE9431645EC}">
              <a14:shadowObscured xmlns:a14="http://schemas.microsoft.com/office/drawing/2010/main"/>
            </a:ext>
          </a:extLst>
        </p:spPr>
      </p:pic>
      <p:pic>
        <p:nvPicPr>
          <p:cNvPr id="7" name="Picture 6" descr="A black background with blue text&#10;&#10;Description automatically generated">
            <a:extLst>
              <a:ext uri="{FF2B5EF4-FFF2-40B4-BE49-F238E27FC236}">
                <a16:creationId xmlns:a16="http://schemas.microsoft.com/office/drawing/2014/main" id="{5442E7BF-E6D3-B562-759E-44BB4F74CA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203" y="383754"/>
            <a:ext cx="1956178" cy="539941"/>
          </a:xfrm>
          <a:prstGeom prst="rect">
            <a:avLst/>
          </a:prstGeom>
        </p:spPr>
      </p:pic>
      <p:sp>
        <p:nvSpPr>
          <p:cNvPr id="9" name="TextBox 8">
            <a:extLst>
              <a:ext uri="{FF2B5EF4-FFF2-40B4-BE49-F238E27FC236}">
                <a16:creationId xmlns:a16="http://schemas.microsoft.com/office/drawing/2014/main" id="{6229E81A-FADC-F635-D1B2-995598C485D7}"/>
              </a:ext>
            </a:extLst>
          </p:cNvPr>
          <p:cNvSpPr txBox="1"/>
          <p:nvPr/>
        </p:nvSpPr>
        <p:spPr>
          <a:xfrm>
            <a:off x="838200" y="1285389"/>
            <a:ext cx="6096000" cy="523220"/>
          </a:xfrm>
          <a:prstGeom prst="rect">
            <a:avLst/>
          </a:prstGeom>
          <a:noFill/>
        </p:spPr>
        <p:txBody>
          <a:bodyPr wrap="square">
            <a:spAutoFit/>
          </a:bodyPr>
          <a:lstStyle/>
          <a:p>
            <a:r>
              <a:rPr lang="en-GB" sz="2800" b="1" dirty="0">
                <a:solidFill>
                  <a:schemeClr val="tx2"/>
                </a:solidFill>
                <a:latin typeface="Arial" panose="020B0604020202020204" pitchFamily="34" charset="0"/>
                <a:cs typeface="Arial" panose="020B0604020202020204" pitchFamily="34" charset="0"/>
              </a:rPr>
              <a:t>Current Areas of Involvement</a:t>
            </a:r>
          </a:p>
        </p:txBody>
      </p:sp>
    </p:spTree>
    <p:extLst>
      <p:ext uri="{BB962C8B-B14F-4D97-AF65-F5344CB8AC3E}">
        <p14:creationId xmlns:p14="http://schemas.microsoft.com/office/powerpoint/2010/main" val="429332096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2182792-6818-65D8-61D5-9A15F9F20E53}"/>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5B6C6D0B-DE34-1F51-1E88-8CB1B3EC315D}"/>
              </a:ext>
            </a:extLst>
          </p:cNvPr>
          <p:cNvSpPr>
            <a:spLocks noGrp="1"/>
          </p:cNvSpPr>
          <p:nvPr>
            <p:ph type="sldNum" sz="quarter" idx="12"/>
          </p:nvPr>
        </p:nvSpPr>
        <p:spPr/>
        <p:txBody>
          <a:bodyPr/>
          <a:lstStyle/>
          <a:p>
            <a:fld id="{CD8E907E-315C-F745-8CA6-CE49E976B740}" type="slidenum">
              <a:rPr lang="en-US" smtClean="0"/>
              <a:pPr/>
              <a:t>71</a:t>
            </a:fld>
            <a:endParaRPr lang="en-US"/>
          </a:p>
        </p:txBody>
      </p:sp>
      <p:sp>
        <p:nvSpPr>
          <p:cNvPr id="4" name="TextBox 3">
            <a:extLst>
              <a:ext uri="{FF2B5EF4-FFF2-40B4-BE49-F238E27FC236}">
                <a16:creationId xmlns:a16="http://schemas.microsoft.com/office/drawing/2014/main" id="{1CB3A6C6-B2E5-57BA-12EC-3D6AF8AC5D02}"/>
              </a:ext>
            </a:extLst>
          </p:cNvPr>
          <p:cNvSpPr txBox="1"/>
          <p:nvPr/>
        </p:nvSpPr>
        <p:spPr>
          <a:xfrm>
            <a:off x="638961" y="2311282"/>
            <a:ext cx="9658923" cy="3170099"/>
          </a:xfrm>
          <a:prstGeom prst="rect">
            <a:avLst/>
          </a:prstGeom>
          <a:noFill/>
        </p:spPr>
        <p:txBody>
          <a:bodyPr wrap="square" lIns="91440" tIns="45720" rIns="91440" bIns="45720" rtlCol="0" anchor="t">
            <a:spAutoFit/>
          </a:bodyPr>
          <a:lstStyle/>
          <a:p>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Our annual review of our plan takes place in early October.</a:t>
            </a:r>
          </a:p>
          <a:p>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A review of a selection of PSIRF incident response tools will take place with a panel of clinical, non-clinical staff and Patient Safety Partners present to review different aspects of the tools including ease of completion, learning and staff and patient involvement.</a:t>
            </a:r>
          </a:p>
          <a:p>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This review will shape improvements to the toolkits going forward to ensure learning is maximised</a:t>
            </a:r>
          </a:p>
        </p:txBody>
      </p:sp>
      <p:pic>
        <p:nvPicPr>
          <p:cNvPr id="5" name="Picture 4">
            <a:extLst>
              <a:ext uri="{FF2B5EF4-FFF2-40B4-BE49-F238E27FC236}">
                <a16:creationId xmlns:a16="http://schemas.microsoft.com/office/drawing/2014/main" id="{2459EB61-B7EA-1771-C1F1-52DDE39DDE13}"/>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06072" y="342606"/>
            <a:ext cx="1609725" cy="809625"/>
          </a:xfrm>
          <a:prstGeom prst="rect">
            <a:avLst/>
          </a:prstGeom>
          <a:ln>
            <a:noFill/>
          </a:ln>
          <a:extLst>
            <a:ext uri="{53640926-AAD7-44D8-BBD7-CCE9431645EC}">
              <a14:shadowObscured xmlns:a14="http://schemas.microsoft.com/office/drawing/2010/main"/>
            </a:ext>
          </a:extLst>
        </p:spPr>
      </p:pic>
      <p:pic>
        <p:nvPicPr>
          <p:cNvPr id="6" name="Picture 5" descr="A black background with blue text&#10;&#10;Description automatically generated">
            <a:extLst>
              <a:ext uri="{FF2B5EF4-FFF2-40B4-BE49-F238E27FC236}">
                <a16:creationId xmlns:a16="http://schemas.microsoft.com/office/drawing/2014/main" id="{5A5FC0CB-D855-9DB3-5659-668901AF67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203" y="383754"/>
            <a:ext cx="1956178" cy="539941"/>
          </a:xfrm>
          <a:prstGeom prst="rect">
            <a:avLst/>
          </a:prstGeom>
        </p:spPr>
      </p:pic>
      <p:sp>
        <p:nvSpPr>
          <p:cNvPr id="8" name="TextBox 7">
            <a:extLst>
              <a:ext uri="{FF2B5EF4-FFF2-40B4-BE49-F238E27FC236}">
                <a16:creationId xmlns:a16="http://schemas.microsoft.com/office/drawing/2014/main" id="{22802B45-4DA1-2F9F-52EB-C405E089912F}"/>
              </a:ext>
            </a:extLst>
          </p:cNvPr>
          <p:cNvSpPr txBox="1"/>
          <p:nvPr/>
        </p:nvSpPr>
        <p:spPr>
          <a:xfrm>
            <a:off x="638961" y="1574305"/>
            <a:ext cx="9060209" cy="523220"/>
          </a:xfrm>
          <a:prstGeom prst="rect">
            <a:avLst/>
          </a:prstGeom>
          <a:noFill/>
        </p:spPr>
        <p:txBody>
          <a:bodyPr wrap="square">
            <a:spAutoFit/>
          </a:bodyPr>
          <a:lstStyle/>
          <a:p>
            <a:r>
              <a:rPr lang="en-GB" sz="2800" b="1" dirty="0">
                <a:solidFill>
                  <a:schemeClr val="tx2"/>
                </a:solidFill>
                <a:latin typeface="Arial" panose="020B0604020202020204" pitchFamily="34" charset="0"/>
                <a:cs typeface="Arial" panose="020B0604020202020204" pitchFamily="34" charset="0"/>
              </a:rPr>
              <a:t>Involvement in Table-Top Exercise as part of PSIRP</a:t>
            </a:r>
          </a:p>
        </p:txBody>
      </p:sp>
    </p:spTree>
    <p:extLst>
      <p:ext uri="{BB962C8B-B14F-4D97-AF65-F5344CB8AC3E}">
        <p14:creationId xmlns:p14="http://schemas.microsoft.com/office/powerpoint/2010/main" val="383700046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C4AD8A2-16DD-A219-2848-DEF93695BF1E}"/>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68AB4DC8-F596-3FAE-879A-D0850BC306D9}"/>
              </a:ext>
            </a:extLst>
          </p:cNvPr>
          <p:cNvSpPr>
            <a:spLocks noGrp="1"/>
          </p:cNvSpPr>
          <p:nvPr>
            <p:ph type="sldNum" sz="quarter" idx="12"/>
          </p:nvPr>
        </p:nvSpPr>
        <p:spPr/>
        <p:txBody>
          <a:bodyPr/>
          <a:lstStyle/>
          <a:p>
            <a:fld id="{CD8E907E-315C-F745-8CA6-CE49E976B740}" type="slidenum">
              <a:rPr lang="en-US" smtClean="0"/>
              <a:pPr/>
              <a:t>72</a:t>
            </a:fld>
            <a:endParaRPr lang="en-US"/>
          </a:p>
        </p:txBody>
      </p:sp>
      <p:pic>
        <p:nvPicPr>
          <p:cNvPr id="4" name="Picture 3">
            <a:extLst>
              <a:ext uri="{FF2B5EF4-FFF2-40B4-BE49-F238E27FC236}">
                <a16:creationId xmlns:a16="http://schemas.microsoft.com/office/drawing/2014/main" id="{932F6F6C-890B-190A-9731-325B26F12046}"/>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06072" y="342606"/>
            <a:ext cx="1609725" cy="809625"/>
          </a:xfrm>
          <a:prstGeom prst="rect">
            <a:avLst/>
          </a:prstGeom>
          <a:ln>
            <a:noFill/>
          </a:ln>
          <a:extLst>
            <a:ext uri="{53640926-AAD7-44D8-BBD7-CCE9431645EC}">
              <a14:shadowObscured xmlns:a14="http://schemas.microsoft.com/office/drawing/2010/main"/>
            </a:ext>
          </a:extLst>
        </p:spPr>
      </p:pic>
      <p:pic>
        <p:nvPicPr>
          <p:cNvPr id="5" name="Picture 4" descr="A black background with blue text&#10;&#10;Description automatically generated">
            <a:extLst>
              <a:ext uri="{FF2B5EF4-FFF2-40B4-BE49-F238E27FC236}">
                <a16:creationId xmlns:a16="http://schemas.microsoft.com/office/drawing/2014/main" id="{046880EF-49D8-ADB1-4812-2B810BAC8E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203" y="383754"/>
            <a:ext cx="1956178" cy="539941"/>
          </a:xfrm>
          <a:prstGeom prst="rect">
            <a:avLst/>
          </a:prstGeom>
        </p:spPr>
      </p:pic>
      <p:sp>
        <p:nvSpPr>
          <p:cNvPr id="6" name="TextBox 5">
            <a:extLst>
              <a:ext uri="{FF2B5EF4-FFF2-40B4-BE49-F238E27FC236}">
                <a16:creationId xmlns:a16="http://schemas.microsoft.com/office/drawing/2014/main" id="{FD3B6167-09D9-9CF2-9AC0-362B5F3526B2}"/>
              </a:ext>
            </a:extLst>
          </p:cNvPr>
          <p:cNvSpPr txBox="1"/>
          <p:nvPr/>
        </p:nvSpPr>
        <p:spPr>
          <a:xfrm>
            <a:off x="723350" y="2221366"/>
            <a:ext cx="9683393" cy="3170099"/>
          </a:xfrm>
          <a:prstGeom prst="rect">
            <a:avLst/>
          </a:prstGeom>
          <a:noFill/>
        </p:spPr>
        <p:txBody>
          <a:bodyPr wrap="square" lIns="91440" tIns="45720" rIns="91440" bIns="45720" rtlCol="0" anchor="t">
            <a:spAutoFit/>
          </a:bodyPr>
          <a:lstStyle/>
          <a:p>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Learning from Table Top Exercise- Implementation of Learning</a:t>
            </a:r>
          </a:p>
          <a:p>
            <a:pPr marL="285750" indent="-285750">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Review of the role  of Patient Leader – </a:t>
            </a:r>
            <a:r>
              <a:rPr lang="en-GB" sz="2000" i="1" dirty="0">
                <a:latin typeface="Arial" panose="020B0604020202020204" pitchFamily="34" charset="0"/>
                <a:cs typeface="Arial" panose="020B0604020202020204" pitchFamily="34" charset="0"/>
              </a:rPr>
              <a:t>Is it the same as PSP or is it different?</a:t>
            </a:r>
          </a:p>
          <a:p>
            <a:pPr marL="285750" indent="-285750">
              <a:buFont typeface="Arial" panose="020B0604020202020204" pitchFamily="34" charset="0"/>
              <a:buChar char="•"/>
            </a:pPr>
            <a:endParaRPr lang="en-GB" sz="2000" i="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Report activity of PSP’s through Patient Experience Group</a:t>
            </a:r>
          </a:p>
          <a:p>
            <a:pPr marL="285750" indent="-285750">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Celebrate achievements of the PSP’s</a:t>
            </a:r>
          </a:p>
          <a:p>
            <a:pPr marL="285750" indent="-285750">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Trust Board Stories</a:t>
            </a:r>
          </a:p>
        </p:txBody>
      </p:sp>
      <p:sp>
        <p:nvSpPr>
          <p:cNvPr id="10" name="TextBox 9">
            <a:extLst>
              <a:ext uri="{FF2B5EF4-FFF2-40B4-BE49-F238E27FC236}">
                <a16:creationId xmlns:a16="http://schemas.microsoft.com/office/drawing/2014/main" id="{B317E35E-0C78-0402-CFF9-0A5CB56A84A1}"/>
              </a:ext>
            </a:extLst>
          </p:cNvPr>
          <p:cNvSpPr txBox="1"/>
          <p:nvPr/>
        </p:nvSpPr>
        <p:spPr>
          <a:xfrm>
            <a:off x="723350" y="1346499"/>
            <a:ext cx="6096000" cy="461665"/>
          </a:xfrm>
          <a:prstGeom prst="rect">
            <a:avLst/>
          </a:prstGeom>
          <a:noFill/>
        </p:spPr>
        <p:txBody>
          <a:bodyPr wrap="square">
            <a:spAutoFit/>
          </a:bodyPr>
          <a:lstStyle/>
          <a:p>
            <a:r>
              <a:rPr lang="en-GB" sz="2400" b="1" dirty="0">
                <a:solidFill>
                  <a:schemeClr val="tx2"/>
                </a:solidFill>
              </a:rPr>
              <a:t>Next Steps/Future Plans</a:t>
            </a:r>
          </a:p>
        </p:txBody>
      </p:sp>
    </p:spTree>
    <p:extLst>
      <p:ext uri="{BB962C8B-B14F-4D97-AF65-F5344CB8AC3E}">
        <p14:creationId xmlns:p14="http://schemas.microsoft.com/office/powerpoint/2010/main" val="217193734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1DB1E6-9958-6C40-CC4F-EC7B2A0744E2}"/>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D5AA70F0-5337-8A50-1A22-2225557E19AD}"/>
              </a:ext>
            </a:extLst>
          </p:cNvPr>
          <p:cNvSpPr>
            <a:spLocks noGrp="1"/>
          </p:cNvSpPr>
          <p:nvPr>
            <p:ph type="sldNum" sz="quarter" idx="12"/>
          </p:nvPr>
        </p:nvSpPr>
        <p:spPr/>
        <p:txBody>
          <a:bodyPr/>
          <a:lstStyle/>
          <a:p>
            <a:fld id="{CD8E907E-315C-F745-8CA6-CE49E976B740}" type="slidenum">
              <a:rPr lang="en-US" smtClean="0"/>
              <a:pPr/>
              <a:t>73</a:t>
            </a:fld>
            <a:endParaRPr lang="en-US"/>
          </a:p>
        </p:txBody>
      </p:sp>
      <p:pic>
        <p:nvPicPr>
          <p:cNvPr id="4" name="Picture 3">
            <a:extLst>
              <a:ext uri="{FF2B5EF4-FFF2-40B4-BE49-F238E27FC236}">
                <a16:creationId xmlns:a16="http://schemas.microsoft.com/office/drawing/2014/main" id="{FF640985-DED8-CE2A-962F-F0B317009E36}"/>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06072" y="248911"/>
            <a:ext cx="1609725" cy="809625"/>
          </a:xfrm>
          <a:prstGeom prst="rect">
            <a:avLst/>
          </a:prstGeom>
          <a:ln>
            <a:noFill/>
          </a:ln>
          <a:extLst>
            <a:ext uri="{53640926-AAD7-44D8-BBD7-CCE9431645EC}">
              <a14:shadowObscured xmlns:a14="http://schemas.microsoft.com/office/drawing/2010/main"/>
            </a:ext>
          </a:extLst>
        </p:spPr>
      </p:pic>
      <p:pic>
        <p:nvPicPr>
          <p:cNvPr id="5" name="Picture 4" descr="A black background with blue text&#10;&#10;Description automatically generated">
            <a:extLst>
              <a:ext uri="{FF2B5EF4-FFF2-40B4-BE49-F238E27FC236}">
                <a16:creationId xmlns:a16="http://schemas.microsoft.com/office/drawing/2014/main" id="{6EB63B15-795C-67AB-B35B-10DDCE7123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203" y="383754"/>
            <a:ext cx="1956178" cy="539941"/>
          </a:xfrm>
          <a:prstGeom prst="rect">
            <a:avLst/>
          </a:prstGeom>
        </p:spPr>
      </p:pic>
      <p:sp>
        <p:nvSpPr>
          <p:cNvPr id="6" name="TextBox 5">
            <a:extLst>
              <a:ext uri="{FF2B5EF4-FFF2-40B4-BE49-F238E27FC236}">
                <a16:creationId xmlns:a16="http://schemas.microsoft.com/office/drawing/2014/main" id="{22CF1BE1-5B69-C577-550D-3C9952AFED76}"/>
              </a:ext>
            </a:extLst>
          </p:cNvPr>
          <p:cNvSpPr txBox="1"/>
          <p:nvPr/>
        </p:nvSpPr>
        <p:spPr>
          <a:xfrm>
            <a:off x="713724" y="2625042"/>
            <a:ext cx="7711819" cy="2308324"/>
          </a:xfrm>
          <a:prstGeom prst="rect">
            <a:avLst/>
          </a:prstGeom>
          <a:noFill/>
        </p:spPr>
        <p:txBody>
          <a:bodyPr wrap="square" lIns="91440" tIns="45720" rIns="91440" bIns="45720" rtlCol="0" anchor="t">
            <a:spAutoFit/>
          </a:bodyPr>
          <a:lstStyle/>
          <a:p>
            <a:endParaRPr lang="en-GB" dirty="0">
              <a:latin typeface="Arial" panose="020B0604020202020204" pitchFamily="34" charset="0"/>
              <a:cs typeface="Arial" panose="020B0604020202020204" pitchFamily="34" charset="0"/>
            </a:endParaRPr>
          </a:p>
          <a:p>
            <a:pPr marL="457200" indent="-457200">
              <a:buFont typeface="Arial"/>
              <a:buChar char="•"/>
            </a:pPr>
            <a:r>
              <a:rPr lang="en-GB" dirty="0">
                <a:latin typeface="Arial" panose="020B0604020202020204" pitchFamily="34" charset="0"/>
                <a:cs typeface="Arial" panose="020B0604020202020204" pitchFamily="34" charset="0"/>
              </a:rPr>
              <a:t>Lewis is our first Corporate Safety Champion in the Trust</a:t>
            </a:r>
          </a:p>
          <a:p>
            <a:endParaRPr lang="en-GB" dirty="0">
              <a:latin typeface="Arial" panose="020B0604020202020204" pitchFamily="34" charset="0"/>
              <a:cs typeface="Arial" panose="020B0604020202020204" pitchFamily="34" charset="0"/>
            </a:endParaRPr>
          </a:p>
          <a:p>
            <a:pPr marL="457200" indent="-457200">
              <a:buFont typeface="Arial"/>
              <a:buChar char="•"/>
            </a:pPr>
            <a:r>
              <a:rPr lang="en-GB" dirty="0">
                <a:latin typeface="Arial" panose="020B0604020202020204" pitchFamily="34" charset="0"/>
                <a:cs typeface="Arial" panose="020B0604020202020204" pitchFamily="34" charset="0"/>
              </a:rPr>
              <a:t>His primary role is to look at accessibility and inclusivity within the Trust and suggest improvements</a:t>
            </a:r>
          </a:p>
          <a:p>
            <a:pPr marL="457200" indent="-457200">
              <a:buFont typeface="Arial"/>
              <a:buChar char="•"/>
            </a:pPr>
            <a:endParaRPr lang="en-GB" dirty="0">
              <a:latin typeface="Arial" panose="020B0604020202020204" pitchFamily="34" charset="0"/>
              <a:cs typeface="Arial" panose="020B0604020202020204" pitchFamily="34" charset="0"/>
            </a:endParaRPr>
          </a:p>
          <a:p>
            <a:pPr marL="457200" indent="-457200">
              <a:buFont typeface="Arial"/>
              <a:buChar char="•"/>
            </a:pPr>
            <a:r>
              <a:rPr lang="en-GB" dirty="0">
                <a:latin typeface="Arial" panose="020B0604020202020204" pitchFamily="34" charset="0"/>
                <a:cs typeface="Arial" panose="020B0604020202020204" pitchFamily="34" charset="0"/>
              </a:rPr>
              <a:t>Lewis is a full-time wheelchair user and identifies as having a mild learning disability</a:t>
            </a:r>
          </a:p>
        </p:txBody>
      </p:sp>
      <p:pic>
        <p:nvPicPr>
          <p:cNvPr id="7" name="Picture 6" descr="A group of people in wheelchairs on a sidewalk&#10;&#10;Description automatically generated">
            <a:extLst>
              <a:ext uri="{FF2B5EF4-FFF2-40B4-BE49-F238E27FC236}">
                <a16:creationId xmlns:a16="http://schemas.microsoft.com/office/drawing/2014/main" id="{24EEB211-B77D-267B-1181-FB7E9B86922C}"/>
              </a:ext>
            </a:extLst>
          </p:cNvPr>
          <p:cNvPicPr>
            <a:picLocks noChangeAspect="1"/>
          </p:cNvPicPr>
          <p:nvPr/>
        </p:nvPicPr>
        <p:blipFill>
          <a:blip r:embed="rId4"/>
          <a:stretch>
            <a:fillRect/>
          </a:stretch>
        </p:blipFill>
        <p:spPr>
          <a:xfrm rot="5400000">
            <a:off x="8682571" y="2794355"/>
            <a:ext cx="2660986" cy="1995740"/>
          </a:xfrm>
          <a:prstGeom prst="rect">
            <a:avLst/>
          </a:prstGeom>
        </p:spPr>
      </p:pic>
      <p:sp>
        <p:nvSpPr>
          <p:cNvPr id="9" name="TextBox 8">
            <a:extLst>
              <a:ext uri="{FF2B5EF4-FFF2-40B4-BE49-F238E27FC236}">
                <a16:creationId xmlns:a16="http://schemas.microsoft.com/office/drawing/2014/main" id="{63B4077F-1C9F-0A9E-DE12-F6B93E81697E}"/>
              </a:ext>
            </a:extLst>
          </p:cNvPr>
          <p:cNvSpPr txBox="1"/>
          <p:nvPr/>
        </p:nvSpPr>
        <p:spPr>
          <a:xfrm>
            <a:off x="838199" y="1297315"/>
            <a:ext cx="8055429" cy="954107"/>
          </a:xfrm>
          <a:prstGeom prst="rect">
            <a:avLst/>
          </a:prstGeom>
          <a:noFill/>
        </p:spPr>
        <p:txBody>
          <a:bodyPr wrap="square">
            <a:spAutoFit/>
          </a:bodyPr>
          <a:lstStyle/>
          <a:p>
            <a:r>
              <a:rPr lang="en-GB" sz="2800" b="1" dirty="0">
                <a:solidFill>
                  <a:schemeClr val="tx2"/>
                </a:solidFill>
                <a:latin typeface="Arial" panose="020B0604020202020204" pitchFamily="34" charset="0"/>
                <a:cs typeface="Arial" panose="020B0604020202020204" pitchFamily="34" charset="0"/>
              </a:rPr>
              <a:t>Corporate Safety Champion for lived experience – Mr Lewis Bunn</a:t>
            </a:r>
          </a:p>
        </p:txBody>
      </p:sp>
    </p:spTree>
    <p:extLst>
      <p:ext uri="{BB962C8B-B14F-4D97-AF65-F5344CB8AC3E}">
        <p14:creationId xmlns:p14="http://schemas.microsoft.com/office/powerpoint/2010/main" val="130481565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86DA3D-E901-2EF3-F9DC-9AFE465D3DBB}"/>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5FCF28C9-A0D7-0D31-BEF9-3381137D3B8F}"/>
              </a:ext>
            </a:extLst>
          </p:cNvPr>
          <p:cNvSpPr>
            <a:spLocks noGrp="1"/>
          </p:cNvSpPr>
          <p:nvPr>
            <p:ph type="sldNum" sz="quarter" idx="12"/>
          </p:nvPr>
        </p:nvSpPr>
        <p:spPr/>
        <p:txBody>
          <a:bodyPr/>
          <a:lstStyle/>
          <a:p>
            <a:fld id="{CD8E907E-315C-F745-8CA6-CE49E976B740}" type="slidenum">
              <a:rPr lang="en-US" smtClean="0"/>
              <a:pPr/>
              <a:t>74</a:t>
            </a:fld>
            <a:endParaRPr lang="en-US"/>
          </a:p>
        </p:txBody>
      </p:sp>
      <p:sp>
        <p:nvSpPr>
          <p:cNvPr id="4" name="TextBox 3">
            <a:extLst>
              <a:ext uri="{FF2B5EF4-FFF2-40B4-BE49-F238E27FC236}">
                <a16:creationId xmlns:a16="http://schemas.microsoft.com/office/drawing/2014/main" id="{131DB0AA-3F8B-4CE5-2B7F-9D085BAAD522}"/>
              </a:ext>
            </a:extLst>
          </p:cNvPr>
          <p:cNvSpPr txBox="1"/>
          <p:nvPr/>
        </p:nvSpPr>
        <p:spPr>
          <a:xfrm>
            <a:off x="468086" y="1611376"/>
            <a:ext cx="9122229" cy="4862870"/>
          </a:xfrm>
          <a:prstGeom prst="rect">
            <a:avLst/>
          </a:prstGeom>
          <a:noFill/>
        </p:spPr>
        <p:txBody>
          <a:bodyPr wrap="square" lIns="91440" tIns="45720" rIns="91440" bIns="45720" rtlCol="0" anchor="t">
            <a:spAutoFit/>
          </a:bodyPr>
          <a:lstStyle/>
          <a:p>
            <a:endParaRPr lang="en-GB" sz="2000" dirty="0">
              <a:latin typeface="Arial" panose="020B0604020202020204" pitchFamily="34" charset="0"/>
              <a:cs typeface="Arial" panose="020B0604020202020204" pitchFamily="34" charset="0"/>
            </a:endParaRPr>
          </a:p>
          <a:p>
            <a:pPr marL="457200" indent="-457200">
              <a:buFont typeface="Arial,Sans-Serif"/>
              <a:buChar char="•"/>
            </a:pPr>
            <a:r>
              <a:rPr lang="en-GB" sz="2000" dirty="0">
                <a:latin typeface="Arial" panose="020B0604020202020204" pitchFamily="34" charset="0"/>
                <a:cs typeface="Arial" panose="020B0604020202020204" pitchFamily="34" charset="0"/>
              </a:rPr>
              <a:t>Lewis has led a tour of the site with some of our Exec team to show them the challenges that wheelchair users face</a:t>
            </a:r>
          </a:p>
          <a:p>
            <a:pPr marL="457200" indent="-457200">
              <a:buFont typeface="Arial,Sans-Serif"/>
              <a:buChar char="•"/>
            </a:pPr>
            <a:endParaRPr lang="en-GB" sz="2000" dirty="0">
              <a:latin typeface="Arial" panose="020B0604020202020204" pitchFamily="34" charset="0"/>
              <a:cs typeface="Arial" panose="020B0604020202020204" pitchFamily="34" charset="0"/>
            </a:endParaRPr>
          </a:p>
          <a:p>
            <a:pPr marL="457200" indent="-457200">
              <a:buFont typeface="Arial,Sans-Serif"/>
              <a:buChar char="•"/>
            </a:pPr>
            <a:r>
              <a:rPr lang="en-GB" sz="2000" dirty="0">
                <a:latin typeface="Arial" panose="020B0604020202020204" pitchFamily="34" charset="0"/>
                <a:cs typeface="Arial" panose="020B0604020202020204" pitchFamily="34" charset="0"/>
              </a:rPr>
              <a:t>Lewis is keen to demonstrate the difficulties of navigating the grounds and buildings for relatives, patients and staff- and he is already making simple but meaningful changes </a:t>
            </a:r>
            <a:endParaRPr lang="en-US" sz="2000" dirty="0">
              <a:latin typeface="Arial" panose="020B0604020202020204" pitchFamily="34" charset="0"/>
              <a:cs typeface="Arial" panose="020B0604020202020204" pitchFamily="34" charset="0"/>
            </a:endParaRPr>
          </a:p>
          <a:p>
            <a:pPr marL="457200" indent="-457200">
              <a:buFont typeface="Arial,Sans-Serif"/>
              <a:buChar char="•"/>
            </a:pPr>
            <a:endParaRPr lang="en-GB" sz="2000" dirty="0">
              <a:latin typeface="Arial" panose="020B0604020202020204" pitchFamily="34" charset="0"/>
              <a:cs typeface="Arial" panose="020B0604020202020204" pitchFamily="34" charset="0"/>
            </a:endParaRPr>
          </a:p>
          <a:p>
            <a:pPr marL="457200" indent="-457200">
              <a:buFont typeface="Arial,Sans-Serif"/>
              <a:buChar char="•"/>
            </a:pPr>
            <a:r>
              <a:rPr lang="en-GB" sz="2000" dirty="0">
                <a:latin typeface="Arial" panose="020B0604020202020204" pitchFamily="34" charset="0"/>
                <a:cs typeface="Arial" panose="020B0604020202020204" pitchFamily="34" charset="0"/>
              </a:rPr>
              <a:t>Lewis is also leading on creating an app that will help patients find their ward or department</a:t>
            </a:r>
          </a:p>
          <a:p>
            <a:pPr marL="457200" indent="-457200">
              <a:buFont typeface="Arial,Sans-Serif"/>
              <a:buChar char="•"/>
            </a:pPr>
            <a:endParaRPr lang="en-GB" sz="2000" dirty="0">
              <a:latin typeface="Arial" panose="020B0604020202020204" pitchFamily="34" charset="0"/>
              <a:cs typeface="Arial" panose="020B0604020202020204" pitchFamily="34" charset="0"/>
            </a:endParaRPr>
          </a:p>
          <a:p>
            <a:pPr marL="457200" indent="-457200">
              <a:buFont typeface="Arial,Sans-Serif"/>
              <a:buChar char="•"/>
            </a:pPr>
            <a:r>
              <a:rPr lang="en-GB" sz="2000" dirty="0">
                <a:latin typeface="Arial" panose="020B0604020202020204" pitchFamily="34" charset="0"/>
                <a:cs typeface="Arial" panose="020B0604020202020204" pitchFamily="34" charset="0"/>
              </a:rPr>
              <a:t>Lewis' idea is that there will be a QR code on the letters patients receive so that the app can take patients directly to their destination, maintaining independence and reducing anxiety</a:t>
            </a:r>
          </a:p>
          <a:p>
            <a:endParaRPr lang="en-GB" sz="20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C04A05CE-BCDE-F28D-A86D-889BAA22F56C}"/>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06072" y="342606"/>
            <a:ext cx="1609725" cy="809625"/>
          </a:xfrm>
          <a:prstGeom prst="rect">
            <a:avLst/>
          </a:prstGeom>
          <a:ln>
            <a:noFill/>
          </a:ln>
          <a:extLst>
            <a:ext uri="{53640926-AAD7-44D8-BBD7-CCE9431645EC}">
              <a14:shadowObscured xmlns:a14="http://schemas.microsoft.com/office/drawing/2010/main"/>
            </a:ext>
          </a:extLst>
        </p:spPr>
      </p:pic>
      <p:pic>
        <p:nvPicPr>
          <p:cNvPr id="6" name="Picture 5" descr="A black background with blue text&#10;&#10;Description automatically generated">
            <a:extLst>
              <a:ext uri="{FF2B5EF4-FFF2-40B4-BE49-F238E27FC236}">
                <a16:creationId xmlns:a16="http://schemas.microsoft.com/office/drawing/2014/main" id="{4924E7C2-8467-CFF7-BD34-5A1E425B9C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203" y="383754"/>
            <a:ext cx="1956178" cy="539941"/>
          </a:xfrm>
          <a:prstGeom prst="rect">
            <a:avLst/>
          </a:prstGeom>
        </p:spPr>
      </p:pic>
    </p:spTree>
    <p:extLst>
      <p:ext uri="{BB962C8B-B14F-4D97-AF65-F5344CB8AC3E}">
        <p14:creationId xmlns:p14="http://schemas.microsoft.com/office/powerpoint/2010/main" val="345649556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2EAC29-2BF8-0664-B9CC-E44EAFACA48F}"/>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3" name="Slide Number Placeholder 2">
            <a:extLst>
              <a:ext uri="{FF2B5EF4-FFF2-40B4-BE49-F238E27FC236}">
                <a16:creationId xmlns:a16="http://schemas.microsoft.com/office/drawing/2014/main" id="{E5A2B845-101E-6AF1-DC25-894751DDE23D}"/>
              </a:ext>
            </a:extLst>
          </p:cNvPr>
          <p:cNvSpPr>
            <a:spLocks noGrp="1"/>
          </p:cNvSpPr>
          <p:nvPr>
            <p:ph type="sldNum" sz="quarter" idx="12"/>
          </p:nvPr>
        </p:nvSpPr>
        <p:spPr/>
        <p:txBody>
          <a:bodyPr/>
          <a:lstStyle/>
          <a:p>
            <a:fld id="{CD8E907E-315C-F745-8CA6-CE49E976B740}" type="slidenum">
              <a:rPr lang="en-US" smtClean="0"/>
              <a:pPr/>
              <a:t>75</a:t>
            </a:fld>
            <a:endParaRPr lang="en-US"/>
          </a:p>
        </p:txBody>
      </p:sp>
      <p:sp>
        <p:nvSpPr>
          <p:cNvPr id="5" name="TextBox 4">
            <a:extLst>
              <a:ext uri="{FF2B5EF4-FFF2-40B4-BE49-F238E27FC236}">
                <a16:creationId xmlns:a16="http://schemas.microsoft.com/office/drawing/2014/main" id="{56EC8211-1D4A-005D-9A73-FC77AC81738F}"/>
              </a:ext>
            </a:extLst>
          </p:cNvPr>
          <p:cNvSpPr txBox="1"/>
          <p:nvPr/>
        </p:nvSpPr>
        <p:spPr>
          <a:xfrm>
            <a:off x="838200" y="1437304"/>
            <a:ext cx="6096000" cy="369332"/>
          </a:xfrm>
          <a:prstGeom prst="rect">
            <a:avLst/>
          </a:prstGeom>
          <a:noFill/>
        </p:spPr>
        <p:txBody>
          <a:bodyPr wrap="square">
            <a:spAutoFit/>
          </a:bodyPr>
          <a:lstStyle/>
          <a:p>
            <a:r>
              <a:rPr lang="en-GB" dirty="0">
                <a:hlinkClick r:id="rId3"/>
              </a:rPr>
              <a:t>08a Video - Media1.mp4 (sharepoint.com)</a:t>
            </a:r>
            <a:endParaRPr lang="en-GB" dirty="0"/>
          </a:p>
        </p:txBody>
      </p:sp>
      <p:pic>
        <p:nvPicPr>
          <p:cNvPr id="4" name="Online Media 3" title="08a Video - Media1.mp4">
            <a:hlinkClick r:id="" action="ppaction://media"/>
            <a:extLst>
              <a:ext uri="{FF2B5EF4-FFF2-40B4-BE49-F238E27FC236}">
                <a16:creationId xmlns:a16="http://schemas.microsoft.com/office/drawing/2014/main" id="{1CFCE712-F69E-C771-420E-4E2206426D49}"/>
              </a:ext>
            </a:extLst>
          </p:cNvPr>
          <p:cNvPicPr>
            <a:picLocks noRot="1" noChangeAspect="1"/>
          </p:cNvPicPr>
          <p:nvPr>
            <a:videoFile r:link="rId1"/>
          </p:nvPr>
        </p:nvPicPr>
        <p:blipFill>
          <a:blip r:embed="rId4"/>
          <a:stretch>
            <a:fillRect/>
          </a:stretch>
        </p:blipFill>
        <p:spPr>
          <a:xfrm>
            <a:off x="5380167" y="765111"/>
            <a:ext cx="2448217" cy="4534852"/>
          </a:xfrm>
          <a:prstGeom prst="rect">
            <a:avLst/>
          </a:prstGeom>
        </p:spPr>
      </p:pic>
    </p:spTree>
    <p:extLst>
      <p:ext uri="{BB962C8B-B14F-4D97-AF65-F5344CB8AC3E}">
        <p14:creationId xmlns:p14="http://schemas.microsoft.com/office/powerpoint/2010/main" val="1057742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4EFB-1AC0-EA7B-3368-A88C9DE15F9D}"/>
              </a:ext>
            </a:extLst>
          </p:cNvPr>
          <p:cNvSpPr>
            <a:spLocks noGrp="1"/>
          </p:cNvSpPr>
          <p:nvPr>
            <p:ph type="ctrTitle"/>
          </p:nvPr>
        </p:nvSpPr>
        <p:spPr/>
        <p:txBody>
          <a:bodyPr/>
          <a:lstStyle/>
          <a:p>
            <a:pPr>
              <a:lnSpc>
                <a:spcPct val="107000"/>
              </a:lnSpc>
              <a:spcAft>
                <a:spcPts val="800"/>
              </a:spcAft>
            </a:pPr>
            <a:r>
              <a:rPr lang="en-GB" sz="3200" dirty="0">
                <a:effectLst/>
                <a:latin typeface="Arial" panose="020B0604020202020204" pitchFamily="34" charset="0"/>
                <a:ea typeface="Calibri" panose="020F0502020204030204" pitchFamily="34" charset="0"/>
                <a:cs typeface="Times New Roman" panose="02020603050405020304" pitchFamily="18" charset="0"/>
              </a:rPr>
              <a:t>Harm Free Care </a:t>
            </a:r>
            <a:endParaRPr lang="en-GB" sz="3200" dirty="0"/>
          </a:p>
        </p:txBody>
      </p:sp>
      <p:sp>
        <p:nvSpPr>
          <p:cNvPr id="3" name="Subtitle 2">
            <a:extLst>
              <a:ext uri="{FF2B5EF4-FFF2-40B4-BE49-F238E27FC236}">
                <a16:creationId xmlns:a16="http://schemas.microsoft.com/office/drawing/2014/main" id="{FB1BC5A0-0ED7-6E12-B1F0-0DCB054433D3}"/>
              </a:ext>
            </a:extLst>
          </p:cNvPr>
          <p:cNvSpPr>
            <a:spLocks noGrp="1"/>
          </p:cNvSpPr>
          <p:nvPr>
            <p:ph type="subTitle" idx="1"/>
          </p:nvPr>
        </p:nvSpPr>
        <p:spPr/>
        <p:txBody>
          <a:bodyPr/>
          <a:lstStyle/>
          <a:p>
            <a:r>
              <a:rPr lang="en-GB" dirty="0">
                <a:ea typeface="Calibri" panose="020F0502020204030204" pitchFamily="34" charset="0"/>
                <a:cs typeface="Times New Roman" panose="02020603050405020304" pitchFamily="18" charset="0"/>
              </a:rPr>
              <a:t>Andy McGovern, Kettering General Hospital </a:t>
            </a:r>
            <a:endParaRPr lang="en-GB" dirty="0"/>
          </a:p>
        </p:txBody>
      </p:sp>
    </p:spTree>
    <p:extLst>
      <p:ext uri="{BB962C8B-B14F-4D97-AF65-F5344CB8AC3E}">
        <p14:creationId xmlns:p14="http://schemas.microsoft.com/office/powerpoint/2010/main" val="2979987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3" name="Online Media 2" title="09 - KGH Harm Free Care - Andy McGovern">
            <a:hlinkClick r:id="" action="ppaction://media"/>
            <a:extLst>
              <a:ext uri="{FF2B5EF4-FFF2-40B4-BE49-F238E27FC236}">
                <a16:creationId xmlns:a16="http://schemas.microsoft.com/office/drawing/2014/main" id="{DC988F56-79E4-B96B-3B3C-A542D917D9C7}"/>
              </a:ext>
            </a:extLst>
          </p:cNvPr>
          <p:cNvPicPr>
            <a:picLocks noRot="1" noChangeAspect="1"/>
          </p:cNvPicPr>
          <p:nvPr>
            <a:videoFile r:link="rId1"/>
          </p:nvPr>
        </p:nvPicPr>
        <p:blipFill>
          <a:blip r:embed="rId4"/>
          <a:stretch>
            <a:fillRect/>
          </a:stretch>
        </p:blipFill>
        <p:spPr>
          <a:xfrm>
            <a:off x="2303844" y="1371600"/>
            <a:ext cx="7282815" cy="4114800"/>
          </a:xfrm>
          <a:prstGeom prst="rect">
            <a:avLst/>
          </a:prstGeom>
        </p:spPr>
      </p:pic>
    </p:spTree>
    <p:extLst>
      <p:ext uri="{BB962C8B-B14F-4D97-AF65-F5344CB8AC3E}">
        <p14:creationId xmlns:p14="http://schemas.microsoft.com/office/powerpoint/2010/main" val="3078284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4EFB-1AC0-EA7B-3368-A88C9DE15F9D}"/>
              </a:ext>
            </a:extLst>
          </p:cNvPr>
          <p:cNvSpPr>
            <a:spLocks noGrp="1"/>
          </p:cNvSpPr>
          <p:nvPr>
            <p:ph type="ctrTitle"/>
          </p:nvPr>
        </p:nvSpPr>
        <p:spPr/>
        <p:txBody>
          <a:bodyPr/>
          <a:lstStyle/>
          <a:p>
            <a:pPr>
              <a:lnSpc>
                <a:spcPct val="107000"/>
              </a:lnSpc>
              <a:spcAft>
                <a:spcPts val="800"/>
              </a:spcAft>
            </a:pPr>
            <a:r>
              <a:rPr lang="en-GB" sz="3200" dirty="0">
                <a:effectLst/>
                <a:latin typeface="Arial" panose="020B0604020202020204" pitchFamily="34" charset="0"/>
                <a:ea typeface="Calibri" panose="020F0502020204030204" pitchFamily="34" charset="0"/>
                <a:cs typeface="Times New Roman" panose="02020603050405020304" pitchFamily="18" charset="0"/>
              </a:rPr>
              <a:t>Patient Safety Incident Response Framework. What have UHNM done and learned? </a:t>
            </a:r>
            <a:endParaRPr lang="en-GB" sz="3200" dirty="0"/>
          </a:p>
        </p:txBody>
      </p:sp>
      <p:sp>
        <p:nvSpPr>
          <p:cNvPr id="3" name="Subtitle 2">
            <a:extLst>
              <a:ext uri="{FF2B5EF4-FFF2-40B4-BE49-F238E27FC236}">
                <a16:creationId xmlns:a16="http://schemas.microsoft.com/office/drawing/2014/main" id="{FB1BC5A0-0ED7-6E12-B1F0-0DCB054433D3}"/>
              </a:ext>
            </a:extLst>
          </p:cNvPr>
          <p:cNvSpPr>
            <a:spLocks noGrp="1"/>
          </p:cNvSpPr>
          <p:nvPr>
            <p:ph type="subTitle" idx="1"/>
          </p:nvPr>
        </p:nvSpPr>
        <p:spPr/>
        <p:txBody>
          <a:bodyPr/>
          <a:lstStyle/>
          <a:p>
            <a:r>
              <a:rPr lang="en-GB" dirty="0">
                <a:ea typeface="Calibri" panose="020F0502020204030204" pitchFamily="34" charset="0"/>
                <a:cs typeface="Times New Roman" panose="02020603050405020304" pitchFamily="18" charset="0"/>
              </a:rPr>
              <a:t>Jamie Maxwell </a:t>
            </a:r>
            <a:endParaRPr lang="en-GB" dirty="0"/>
          </a:p>
        </p:txBody>
      </p:sp>
      <p:pic>
        <p:nvPicPr>
          <p:cNvPr id="4" name="Picture 3">
            <a:extLst>
              <a:ext uri="{FF2B5EF4-FFF2-40B4-BE49-F238E27FC236}">
                <a16:creationId xmlns:a16="http://schemas.microsoft.com/office/drawing/2014/main" id="{ECB0ADD9-FA1B-F44D-B55A-B820B80A2ABA}"/>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302093" y="165280"/>
            <a:ext cx="1609725" cy="80962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8864267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2" name="Online Media 1" title="10 - UHNM PSIRF - Jamie Maxwell">
            <a:hlinkClick r:id="" action="ppaction://media"/>
            <a:extLst>
              <a:ext uri="{FF2B5EF4-FFF2-40B4-BE49-F238E27FC236}">
                <a16:creationId xmlns:a16="http://schemas.microsoft.com/office/drawing/2014/main" id="{C11461A0-F459-4F39-C962-684B48B11A48}"/>
              </a:ext>
            </a:extLst>
          </p:cNvPr>
          <p:cNvPicPr>
            <a:picLocks noRot="1" noChangeAspect="1"/>
          </p:cNvPicPr>
          <p:nvPr>
            <a:videoFile r:link="rId1"/>
          </p:nvPr>
        </p:nvPicPr>
        <p:blipFill>
          <a:blip r:embed="rId4"/>
          <a:stretch>
            <a:fillRect/>
          </a:stretch>
        </p:blipFill>
        <p:spPr>
          <a:xfrm>
            <a:off x="2474754" y="1449247"/>
            <a:ext cx="7242492" cy="4092017"/>
          </a:xfrm>
          <a:prstGeom prst="rect">
            <a:avLst/>
          </a:prstGeom>
        </p:spPr>
      </p:pic>
    </p:spTree>
    <p:extLst>
      <p:ext uri="{BB962C8B-B14F-4D97-AF65-F5344CB8AC3E}">
        <p14:creationId xmlns:p14="http://schemas.microsoft.com/office/powerpoint/2010/main" val="491447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3" name="Online Media 2" title="03 - Patient Safety Oversight - Mary Barlow">
            <a:hlinkClick r:id="" action="ppaction://media"/>
            <a:extLst>
              <a:ext uri="{FF2B5EF4-FFF2-40B4-BE49-F238E27FC236}">
                <a16:creationId xmlns:a16="http://schemas.microsoft.com/office/drawing/2014/main" id="{B4E7749D-BFA5-ADE4-B5DA-0321E9B61A6C}"/>
              </a:ext>
            </a:extLst>
          </p:cNvPr>
          <p:cNvPicPr>
            <a:picLocks noRot="1" noChangeAspect="1"/>
          </p:cNvPicPr>
          <p:nvPr>
            <a:videoFile r:link="rId1"/>
          </p:nvPr>
        </p:nvPicPr>
        <p:blipFill>
          <a:blip r:embed="rId4"/>
          <a:stretch>
            <a:fillRect/>
          </a:stretch>
        </p:blipFill>
        <p:spPr>
          <a:xfrm>
            <a:off x="2111820" y="1345278"/>
            <a:ext cx="8138604" cy="4598322"/>
          </a:xfrm>
          <a:prstGeom prst="rect">
            <a:avLst/>
          </a:prstGeom>
        </p:spPr>
      </p:pic>
    </p:spTree>
    <p:extLst>
      <p:ext uri="{BB962C8B-B14F-4D97-AF65-F5344CB8AC3E}">
        <p14:creationId xmlns:p14="http://schemas.microsoft.com/office/powerpoint/2010/main" val="708973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1DEBD36-A9A1-DB00-0C2F-EC1189FBA4B5}"/>
              </a:ext>
            </a:extLst>
          </p:cNvPr>
          <p:cNvGrpSpPr/>
          <p:nvPr/>
        </p:nvGrpSpPr>
        <p:grpSpPr>
          <a:xfrm>
            <a:off x="0" y="0"/>
            <a:ext cx="432048" cy="6858000"/>
            <a:chOff x="0" y="0"/>
            <a:chExt cx="432048" cy="6858000"/>
          </a:xfrm>
        </p:grpSpPr>
        <p:sp>
          <p:nvSpPr>
            <p:cNvPr id="5" name="Rectangle 4">
              <a:extLst>
                <a:ext uri="{FF2B5EF4-FFF2-40B4-BE49-F238E27FC236}">
                  <a16:creationId xmlns:a16="http://schemas.microsoft.com/office/drawing/2014/main" id="{FEAD92F2-EA42-F1AA-C8CB-8073F9EA788C}"/>
                </a:ext>
              </a:extLst>
            </p:cNvPr>
            <p:cNvSpPr/>
            <p:nvPr/>
          </p:nvSpPr>
          <p:spPr>
            <a:xfrm>
              <a:off x="0" y="0"/>
              <a:ext cx="432048" cy="11247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9D1A47D2-A685-8813-5E62-A3D30EFFD5A3}"/>
                </a:ext>
              </a:extLst>
            </p:cNvPr>
            <p:cNvSpPr/>
            <p:nvPr/>
          </p:nvSpPr>
          <p:spPr>
            <a:xfrm>
              <a:off x="0" y="1124744"/>
              <a:ext cx="432048" cy="1080120"/>
            </a:xfrm>
            <a:prstGeom prst="rect">
              <a:avLst/>
            </a:prstGeom>
            <a:solidFill>
              <a:srgbClr val="F82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8898F1D4-A12C-F773-E925-C7C9DBBF62AE}"/>
                </a:ext>
              </a:extLst>
            </p:cNvPr>
            <p:cNvSpPr/>
            <p:nvPr/>
          </p:nvSpPr>
          <p:spPr>
            <a:xfrm>
              <a:off x="0" y="2204864"/>
              <a:ext cx="432048" cy="11521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30D7AB1-4493-0714-6CCB-68EAFEA7F8D4}"/>
                </a:ext>
              </a:extLst>
            </p:cNvPr>
            <p:cNvSpPr/>
            <p:nvPr/>
          </p:nvSpPr>
          <p:spPr>
            <a:xfrm>
              <a:off x="0" y="3356992"/>
              <a:ext cx="432048" cy="115212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2B5F01B-DAAA-8F8E-581D-9F16D3FB82F1}"/>
                </a:ext>
              </a:extLst>
            </p:cNvPr>
            <p:cNvSpPr/>
            <p:nvPr/>
          </p:nvSpPr>
          <p:spPr>
            <a:xfrm>
              <a:off x="0" y="4509120"/>
              <a:ext cx="432048" cy="115212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87279568-6436-67A7-C5C0-38167E40DD33}"/>
                </a:ext>
              </a:extLst>
            </p:cNvPr>
            <p:cNvSpPr/>
            <p:nvPr/>
          </p:nvSpPr>
          <p:spPr>
            <a:xfrm>
              <a:off x="0" y="5661248"/>
              <a:ext cx="432048" cy="1196752"/>
            </a:xfrm>
            <a:prstGeom prst="rect">
              <a:avLst/>
            </a:prstGeom>
            <a:solidFill>
              <a:srgbClr val="2F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37" name="Picture 36">
            <a:extLst>
              <a:ext uri="{FF2B5EF4-FFF2-40B4-BE49-F238E27FC236}">
                <a16:creationId xmlns:a16="http://schemas.microsoft.com/office/drawing/2014/main" id="{9485808C-68F2-456B-EB8C-10E9C6C4D1AB}"/>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28941" y="64696"/>
            <a:ext cx="1609725" cy="809625"/>
          </a:xfrm>
          <a:prstGeom prst="rect">
            <a:avLst/>
          </a:prstGeom>
          <a:ln>
            <a:noFill/>
          </a:ln>
          <a:extLst>
            <a:ext uri="{53640926-AAD7-44D8-BBD7-CCE9431645EC}">
              <a14:shadowObscured xmlns:a14="http://schemas.microsoft.com/office/drawing/2010/main"/>
            </a:ext>
          </a:extLst>
        </p:spPr>
      </p:pic>
      <p:sp>
        <p:nvSpPr>
          <p:cNvPr id="49" name="TextBox 48">
            <a:extLst>
              <a:ext uri="{FF2B5EF4-FFF2-40B4-BE49-F238E27FC236}">
                <a16:creationId xmlns:a16="http://schemas.microsoft.com/office/drawing/2014/main" id="{CACFA3E5-D319-113A-5A2C-B0D03627CA9C}"/>
              </a:ext>
            </a:extLst>
          </p:cNvPr>
          <p:cNvSpPr txBox="1"/>
          <p:nvPr/>
        </p:nvSpPr>
        <p:spPr>
          <a:xfrm>
            <a:off x="0" y="6560192"/>
            <a:ext cx="460735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Arial" panose="020B0604020202020204" pitchFamily="34" charset="0"/>
              </a:rPr>
              <a:t>Delivering Exceptional Care with Exceptional People </a:t>
            </a:r>
          </a:p>
        </p:txBody>
      </p:sp>
      <p:grpSp>
        <p:nvGrpSpPr>
          <p:cNvPr id="3" name="Group 2">
            <a:extLst>
              <a:ext uri="{FF2B5EF4-FFF2-40B4-BE49-F238E27FC236}">
                <a16:creationId xmlns:a16="http://schemas.microsoft.com/office/drawing/2014/main" id="{B7B32AD7-F8E1-B3C8-E4F6-D8E559677E5B}"/>
              </a:ext>
            </a:extLst>
          </p:cNvPr>
          <p:cNvGrpSpPr/>
          <p:nvPr/>
        </p:nvGrpSpPr>
        <p:grpSpPr>
          <a:xfrm>
            <a:off x="10434383" y="6533491"/>
            <a:ext cx="1670932" cy="259813"/>
            <a:chOff x="5564358" y="6248524"/>
            <a:chExt cx="3474817" cy="582918"/>
          </a:xfrm>
        </p:grpSpPr>
        <p:grpSp>
          <p:nvGrpSpPr>
            <p:cNvPr id="24" name="Group 23">
              <a:extLst>
                <a:ext uri="{FF2B5EF4-FFF2-40B4-BE49-F238E27FC236}">
                  <a16:creationId xmlns:a16="http://schemas.microsoft.com/office/drawing/2014/main" id="{8FAAAB0E-21D1-AE95-50C9-51F650D22C6B}"/>
                </a:ext>
              </a:extLst>
            </p:cNvPr>
            <p:cNvGrpSpPr/>
            <p:nvPr/>
          </p:nvGrpSpPr>
          <p:grpSpPr>
            <a:xfrm>
              <a:off x="5564358" y="6265028"/>
              <a:ext cx="560687" cy="548586"/>
              <a:chOff x="0" y="0"/>
              <a:chExt cx="1141301" cy="1120416"/>
            </a:xfrm>
          </p:grpSpPr>
          <p:sp>
            <p:nvSpPr>
              <p:cNvPr id="32" name="Oval 31">
                <a:extLst>
                  <a:ext uri="{FF2B5EF4-FFF2-40B4-BE49-F238E27FC236}">
                    <a16:creationId xmlns:a16="http://schemas.microsoft.com/office/drawing/2014/main" id="{113F4748-C9C1-EC14-6377-D28C9C5904CD}"/>
                  </a:ext>
                </a:extLst>
              </p:cNvPr>
              <p:cNvSpPr/>
              <p:nvPr/>
            </p:nvSpPr>
            <p:spPr>
              <a:xfrm>
                <a:off x="0" y="0"/>
                <a:ext cx="1141301" cy="11204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Plus 92">
                <a:extLst>
                  <a:ext uri="{FF2B5EF4-FFF2-40B4-BE49-F238E27FC236}">
                    <a16:creationId xmlns:a16="http://schemas.microsoft.com/office/drawing/2014/main" id="{EA76132F-B4CE-C8F7-4430-AAB8FD6DD9BC}"/>
                  </a:ext>
                </a:extLst>
              </p:cNvPr>
              <p:cNvSpPr/>
              <p:nvPr/>
            </p:nvSpPr>
            <p:spPr>
              <a:xfrm>
                <a:off x="43933" y="61385"/>
                <a:ext cx="1017637" cy="965777"/>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C8A69519-0BED-FEF6-2B70-ED8F0D7476E3}"/>
                </a:ext>
              </a:extLst>
            </p:cNvPr>
            <p:cNvGrpSpPr/>
            <p:nvPr/>
          </p:nvGrpSpPr>
          <p:grpSpPr>
            <a:xfrm>
              <a:off x="6133254" y="6259624"/>
              <a:ext cx="576065" cy="566547"/>
              <a:chOff x="0" y="0"/>
              <a:chExt cx="1139022" cy="1065433"/>
            </a:xfrm>
          </p:grpSpPr>
          <p:sp>
            <p:nvSpPr>
              <p:cNvPr id="30" name="Oval 29">
                <a:extLst>
                  <a:ext uri="{FF2B5EF4-FFF2-40B4-BE49-F238E27FC236}">
                    <a16:creationId xmlns:a16="http://schemas.microsoft.com/office/drawing/2014/main" id="{71FEE712-3FED-FC18-004A-26B1666E68C5}"/>
                  </a:ext>
                </a:extLst>
              </p:cNvPr>
              <p:cNvSpPr/>
              <p:nvPr/>
            </p:nvSpPr>
            <p:spPr>
              <a:xfrm>
                <a:off x="0" y="0"/>
                <a:ext cx="1139022" cy="1065433"/>
              </a:xfrm>
              <a:prstGeom prst="ellipse">
                <a:avLst/>
              </a:prstGeom>
              <a:solidFill>
                <a:srgbClr val="D75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1" name="Picture 30">
                <a:extLst>
                  <a:ext uri="{FF2B5EF4-FFF2-40B4-BE49-F238E27FC236}">
                    <a16:creationId xmlns:a16="http://schemas.microsoft.com/office/drawing/2014/main" id="{36CAD528-8511-AB51-2FD3-8DA1AC423139}"/>
                  </a:ext>
                </a:extLst>
              </p:cNvPr>
              <p:cNvPicPr>
                <a:picLocks noChangeAspect="1" noChangeArrowheads="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flipH="1">
                <a:off x="220798" y="14134"/>
                <a:ext cx="693619" cy="1023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6" name="Picture 25">
              <a:extLst>
                <a:ext uri="{FF2B5EF4-FFF2-40B4-BE49-F238E27FC236}">
                  <a16:creationId xmlns:a16="http://schemas.microsoft.com/office/drawing/2014/main" id="{45765F88-EDFD-7962-1F8A-86CB0FABF82E}"/>
                </a:ext>
              </a:extLst>
            </p:cNvPr>
            <p:cNvPicPr/>
            <p:nvPr/>
          </p:nvPicPr>
          <p:blipFill rotWithShape="1">
            <a:blip r:embed="rId4">
              <a:extLst>
                <a:ext uri="{28A0092B-C50C-407E-A947-70E740481C1C}">
                  <a14:useLocalDpi xmlns:a14="http://schemas.microsoft.com/office/drawing/2010/main" val="0"/>
                </a:ext>
              </a:extLst>
            </a:blip>
            <a:srcRect l="10596" r="9533"/>
            <a:stretch/>
          </p:blipFill>
          <p:spPr bwMode="auto">
            <a:xfrm>
              <a:off x="6695057" y="6248524"/>
              <a:ext cx="648072" cy="568250"/>
            </a:xfrm>
            <a:prstGeom prst="rect">
              <a:avLst/>
            </a:prstGeom>
            <a:noFill/>
            <a:ln>
              <a:noFill/>
            </a:ln>
            <a:extLst>
              <a:ext uri="{53640926-AAD7-44D8-BBD7-CCE9431645EC}">
                <a14:shadowObscured xmlns:a14="http://schemas.microsoft.com/office/drawing/2010/main"/>
              </a:ext>
            </a:extLst>
          </p:spPr>
        </p:pic>
        <p:pic>
          <p:nvPicPr>
            <p:cNvPr id="27" name="Picture 26">
              <a:extLst>
                <a:ext uri="{FF2B5EF4-FFF2-40B4-BE49-F238E27FC236}">
                  <a16:creationId xmlns:a16="http://schemas.microsoft.com/office/drawing/2014/main" id="{170EE702-0ED5-AD9D-0E26-21D97CDE0CB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308304" y="6259624"/>
              <a:ext cx="576064" cy="571818"/>
            </a:xfrm>
            <a:prstGeom prst="rect">
              <a:avLst/>
            </a:prstGeom>
            <a:noFill/>
          </p:spPr>
        </p:pic>
        <p:pic>
          <p:nvPicPr>
            <p:cNvPr id="28" name="Picture 27">
              <a:extLst>
                <a:ext uri="{FF2B5EF4-FFF2-40B4-BE49-F238E27FC236}">
                  <a16:creationId xmlns:a16="http://schemas.microsoft.com/office/drawing/2014/main" id="{D5923995-CB24-9BF4-58DD-91012F54F3F7}"/>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884368" y="6259623"/>
              <a:ext cx="576064" cy="539835"/>
            </a:xfrm>
            <a:prstGeom prst="rect">
              <a:avLst/>
            </a:prstGeom>
            <a:noFill/>
          </p:spPr>
        </p:pic>
        <p:pic>
          <p:nvPicPr>
            <p:cNvPr id="29" name="Picture 28">
              <a:extLst>
                <a:ext uri="{FF2B5EF4-FFF2-40B4-BE49-F238E27FC236}">
                  <a16:creationId xmlns:a16="http://schemas.microsoft.com/office/drawing/2014/main" id="{27385450-2C05-2844-C934-A4F3A6E11F3D}"/>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460432" y="6259624"/>
              <a:ext cx="578743" cy="566546"/>
            </a:xfrm>
            <a:prstGeom prst="rect">
              <a:avLst/>
            </a:prstGeom>
            <a:noFill/>
          </p:spPr>
        </p:pic>
      </p:grpSp>
      <p:grpSp>
        <p:nvGrpSpPr>
          <p:cNvPr id="34" name="Group 33">
            <a:extLst>
              <a:ext uri="{FF2B5EF4-FFF2-40B4-BE49-F238E27FC236}">
                <a16:creationId xmlns:a16="http://schemas.microsoft.com/office/drawing/2014/main" id="{2C73F9EF-3043-461A-FDA3-6B75D701F465}"/>
              </a:ext>
            </a:extLst>
          </p:cNvPr>
          <p:cNvGrpSpPr/>
          <p:nvPr/>
        </p:nvGrpSpPr>
        <p:grpSpPr>
          <a:xfrm>
            <a:off x="494183" y="-8098"/>
            <a:ext cx="9216333" cy="955212"/>
            <a:chOff x="451922" y="-1043"/>
            <a:chExt cx="9216333" cy="955212"/>
          </a:xfrm>
        </p:grpSpPr>
        <p:sp>
          <p:nvSpPr>
            <p:cNvPr id="2" name="TextBox 1">
              <a:extLst>
                <a:ext uri="{FF2B5EF4-FFF2-40B4-BE49-F238E27FC236}">
                  <a16:creationId xmlns:a16="http://schemas.microsoft.com/office/drawing/2014/main" id="{3CA30C97-4FEE-1415-21E0-CCB681B93159}"/>
                </a:ext>
              </a:extLst>
            </p:cNvPr>
            <p:cNvSpPr txBox="1"/>
            <p:nvPr/>
          </p:nvSpPr>
          <p:spPr>
            <a:xfrm>
              <a:off x="1191859" y="-1043"/>
              <a:ext cx="847639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PSIRF | </a:t>
              </a:r>
              <a:r>
                <a:rPr kumimoji="0" lang="en-GB" sz="4000" b="1" i="0" u="none" strike="noStrike" kern="1200" cap="none" spc="0" normalizeH="0" baseline="0" noProof="0" dirty="0">
                  <a:ln>
                    <a:noFill/>
                  </a:ln>
                  <a:solidFill>
                    <a:srgbClr val="002060"/>
                  </a:solidFill>
                  <a:effectLst/>
                  <a:uLnTx/>
                  <a:uFillTx/>
                  <a:latin typeface="Bahnschrift" panose="020B0502040204020203" pitchFamily="34" charset="0"/>
                  <a:ea typeface="+mn-ea"/>
                  <a:cs typeface="+mn-cs"/>
                </a:rPr>
                <a:t>Our journey</a:t>
              </a:r>
            </a:p>
          </p:txBody>
        </p:sp>
        <p:sp>
          <p:nvSpPr>
            <p:cNvPr id="20" name="TextBox 19">
              <a:extLst>
                <a:ext uri="{FF2B5EF4-FFF2-40B4-BE49-F238E27FC236}">
                  <a16:creationId xmlns:a16="http://schemas.microsoft.com/office/drawing/2014/main" id="{2BAD6ABC-D369-614F-F97A-ADC1B010B11A}"/>
                </a:ext>
              </a:extLst>
            </p:cNvPr>
            <p:cNvSpPr txBox="1"/>
            <p:nvPr/>
          </p:nvSpPr>
          <p:spPr>
            <a:xfrm>
              <a:off x="1191859" y="584837"/>
              <a:ext cx="84763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Provide safe, effective and caring services </a:t>
              </a:r>
              <a:endParaRPr kumimoji="0" lang="en-GB" sz="32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endParaRPr>
            </a:p>
          </p:txBody>
        </p:sp>
        <p:pic>
          <p:nvPicPr>
            <p:cNvPr id="23" name="Picture 22">
              <a:extLst>
                <a:ext uri="{FF2B5EF4-FFF2-40B4-BE49-F238E27FC236}">
                  <a16:creationId xmlns:a16="http://schemas.microsoft.com/office/drawing/2014/main" id="{DA93FA05-E33A-EBC1-0960-76C117ED095A}"/>
                </a:ext>
              </a:extLst>
            </p:cNvPr>
            <p:cNvPicPr>
              <a:picLocks noChangeAspect="1"/>
            </p:cNvPicPr>
            <p:nvPr/>
          </p:nvPicPr>
          <p:blipFill>
            <a:blip r:embed="rId8"/>
            <a:stretch>
              <a:fillRect/>
            </a:stretch>
          </p:blipFill>
          <p:spPr>
            <a:xfrm>
              <a:off x="451922" y="144237"/>
              <a:ext cx="782198" cy="774454"/>
            </a:xfrm>
            <a:prstGeom prst="rect">
              <a:avLst/>
            </a:prstGeom>
          </p:spPr>
        </p:pic>
      </p:grpSp>
      <p:sp>
        <p:nvSpPr>
          <p:cNvPr id="48" name="Rectangle 47">
            <a:extLst>
              <a:ext uri="{FF2B5EF4-FFF2-40B4-BE49-F238E27FC236}">
                <a16:creationId xmlns:a16="http://schemas.microsoft.com/office/drawing/2014/main" id="{A99A5A6B-6309-7394-04B1-D905802A0DEF}"/>
              </a:ext>
            </a:extLst>
          </p:cNvPr>
          <p:cNvSpPr/>
          <p:nvPr/>
        </p:nvSpPr>
        <p:spPr>
          <a:xfrm>
            <a:off x="536205" y="1109162"/>
            <a:ext cx="11490954" cy="3693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prstClr val="white"/>
              </a:solidFill>
              <a:effectLst/>
              <a:uLnTx/>
              <a:uFillTx/>
              <a:latin typeface="Bahnschrift" panose="020B0502040204020203" pitchFamily="34" charset="0"/>
              <a:ea typeface="+mn-ea"/>
              <a:cs typeface="+mn-cs"/>
            </a:endParaRPr>
          </a:p>
        </p:txBody>
      </p:sp>
      <p:sp>
        <p:nvSpPr>
          <p:cNvPr id="53" name="Rectangle 52">
            <a:extLst>
              <a:ext uri="{FF2B5EF4-FFF2-40B4-BE49-F238E27FC236}">
                <a16:creationId xmlns:a16="http://schemas.microsoft.com/office/drawing/2014/main" id="{EEB5003D-BB57-7180-7A31-361FA08C9C14}"/>
              </a:ext>
            </a:extLst>
          </p:cNvPr>
          <p:cNvSpPr/>
          <p:nvPr/>
        </p:nvSpPr>
        <p:spPr>
          <a:xfrm>
            <a:off x="536205" y="1598732"/>
            <a:ext cx="11490954" cy="4913950"/>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p:txBody>
      </p:sp>
      <p:pic>
        <p:nvPicPr>
          <p:cNvPr id="12" name="Picture 11" descr="A road with a sun shining through it&#10;&#10;Description automatically generated">
            <a:extLst>
              <a:ext uri="{FF2B5EF4-FFF2-40B4-BE49-F238E27FC236}">
                <a16:creationId xmlns:a16="http://schemas.microsoft.com/office/drawing/2014/main" id="{8E7830AB-21F8-5870-80B4-EB78D5DC8756}"/>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2057656" y="1684841"/>
            <a:ext cx="8507307" cy="4785360"/>
          </a:xfrm>
          <a:prstGeom prst="rect">
            <a:avLst/>
          </a:prstGeom>
        </p:spPr>
      </p:pic>
    </p:spTree>
    <p:extLst>
      <p:ext uri="{BB962C8B-B14F-4D97-AF65-F5344CB8AC3E}">
        <p14:creationId xmlns:p14="http://schemas.microsoft.com/office/powerpoint/2010/main" val="380818694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1DEBD36-A9A1-DB00-0C2F-EC1189FBA4B5}"/>
              </a:ext>
            </a:extLst>
          </p:cNvPr>
          <p:cNvGrpSpPr/>
          <p:nvPr/>
        </p:nvGrpSpPr>
        <p:grpSpPr>
          <a:xfrm>
            <a:off x="0" y="0"/>
            <a:ext cx="432048" cy="6858000"/>
            <a:chOff x="0" y="0"/>
            <a:chExt cx="432048" cy="6858000"/>
          </a:xfrm>
        </p:grpSpPr>
        <p:sp>
          <p:nvSpPr>
            <p:cNvPr id="5" name="Rectangle 4">
              <a:extLst>
                <a:ext uri="{FF2B5EF4-FFF2-40B4-BE49-F238E27FC236}">
                  <a16:creationId xmlns:a16="http://schemas.microsoft.com/office/drawing/2014/main" id="{FEAD92F2-EA42-F1AA-C8CB-8073F9EA788C}"/>
                </a:ext>
              </a:extLst>
            </p:cNvPr>
            <p:cNvSpPr/>
            <p:nvPr/>
          </p:nvSpPr>
          <p:spPr>
            <a:xfrm>
              <a:off x="0" y="0"/>
              <a:ext cx="432048" cy="11247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9D1A47D2-A685-8813-5E62-A3D30EFFD5A3}"/>
                </a:ext>
              </a:extLst>
            </p:cNvPr>
            <p:cNvSpPr/>
            <p:nvPr/>
          </p:nvSpPr>
          <p:spPr>
            <a:xfrm>
              <a:off x="0" y="1124744"/>
              <a:ext cx="432048" cy="1080120"/>
            </a:xfrm>
            <a:prstGeom prst="rect">
              <a:avLst/>
            </a:prstGeom>
            <a:solidFill>
              <a:srgbClr val="F82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8898F1D4-A12C-F773-E925-C7C9DBBF62AE}"/>
                </a:ext>
              </a:extLst>
            </p:cNvPr>
            <p:cNvSpPr/>
            <p:nvPr/>
          </p:nvSpPr>
          <p:spPr>
            <a:xfrm>
              <a:off x="0" y="2204864"/>
              <a:ext cx="432048" cy="11521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30D7AB1-4493-0714-6CCB-68EAFEA7F8D4}"/>
                </a:ext>
              </a:extLst>
            </p:cNvPr>
            <p:cNvSpPr/>
            <p:nvPr/>
          </p:nvSpPr>
          <p:spPr>
            <a:xfrm>
              <a:off x="0" y="3356992"/>
              <a:ext cx="432048" cy="115212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2B5F01B-DAAA-8F8E-581D-9F16D3FB82F1}"/>
                </a:ext>
              </a:extLst>
            </p:cNvPr>
            <p:cNvSpPr/>
            <p:nvPr/>
          </p:nvSpPr>
          <p:spPr>
            <a:xfrm>
              <a:off x="0" y="4509120"/>
              <a:ext cx="432048" cy="115212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87279568-6436-67A7-C5C0-38167E40DD33}"/>
                </a:ext>
              </a:extLst>
            </p:cNvPr>
            <p:cNvSpPr/>
            <p:nvPr/>
          </p:nvSpPr>
          <p:spPr>
            <a:xfrm>
              <a:off x="0" y="5661248"/>
              <a:ext cx="432048" cy="1196752"/>
            </a:xfrm>
            <a:prstGeom prst="rect">
              <a:avLst/>
            </a:prstGeom>
            <a:solidFill>
              <a:srgbClr val="2F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37" name="Picture 36">
            <a:extLst>
              <a:ext uri="{FF2B5EF4-FFF2-40B4-BE49-F238E27FC236}">
                <a16:creationId xmlns:a16="http://schemas.microsoft.com/office/drawing/2014/main" id="{9485808C-68F2-456B-EB8C-10E9C6C4D1AB}"/>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28941" y="64696"/>
            <a:ext cx="1609725" cy="809625"/>
          </a:xfrm>
          <a:prstGeom prst="rect">
            <a:avLst/>
          </a:prstGeom>
          <a:ln>
            <a:noFill/>
          </a:ln>
          <a:extLst>
            <a:ext uri="{53640926-AAD7-44D8-BBD7-CCE9431645EC}">
              <a14:shadowObscured xmlns:a14="http://schemas.microsoft.com/office/drawing/2010/main"/>
            </a:ext>
          </a:extLst>
        </p:spPr>
      </p:pic>
      <p:sp>
        <p:nvSpPr>
          <p:cNvPr id="49" name="TextBox 48">
            <a:extLst>
              <a:ext uri="{FF2B5EF4-FFF2-40B4-BE49-F238E27FC236}">
                <a16:creationId xmlns:a16="http://schemas.microsoft.com/office/drawing/2014/main" id="{CACFA3E5-D319-113A-5A2C-B0D03627CA9C}"/>
              </a:ext>
            </a:extLst>
          </p:cNvPr>
          <p:cNvSpPr txBox="1"/>
          <p:nvPr/>
        </p:nvSpPr>
        <p:spPr>
          <a:xfrm>
            <a:off x="0" y="6560192"/>
            <a:ext cx="460735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Arial" panose="020B0604020202020204" pitchFamily="34" charset="0"/>
              </a:rPr>
              <a:t>Delivering Exceptional Care with Exceptional People </a:t>
            </a:r>
          </a:p>
        </p:txBody>
      </p:sp>
      <p:grpSp>
        <p:nvGrpSpPr>
          <p:cNvPr id="3" name="Group 2">
            <a:extLst>
              <a:ext uri="{FF2B5EF4-FFF2-40B4-BE49-F238E27FC236}">
                <a16:creationId xmlns:a16="http://schemas.microsoft.com/office/drawing/2014/main" id="{B7B32AD7-F8E1-B3C8-E4F6-D8E559677E5B}"/>
              </a:ext>
            </a:extLst>
          </p:cNvPr>
          <p:cNvGrpSpPr/>
          <p:nvPr/>
        </p:nvGrpSpPr>
        <p:grpSpPr>
          <a:xfrm>
            <a:off x="10434383" y="6533491"/>
            <a:ext cx="1670932" cy="259813"/>
            <a:chOff x="5564358" y="6248524"/>
            <a:chExt cx="3474817" cy="582918"/>
          </a:xfrm>
        </p:grpSpPr>
        <p:grpSp>
          <p:nvGrpSpPr>
            <p:cNvPr id="24" name="Group 23">
              <a:extLst>
                <a:ext uri="{FF2B5EF4-FFF2-40B4-BE49-F238E27FC236}">
                  <a16:creationId xmlns:a16="http://schemas.microsoft.com/office/drawing/2014/main" id="{8FAAAB0E-21D1-AE95-50C9-51F650D22C6B}"/>
                </a:ext>
              </a:extLst>
            </p:cNvPr>
            <p:cNvGrpSpPr/>
            <p:nvPr/>
          </p:nvGrpSpPr>
          <p:grpSpPr>
            <a:xfrm>
              <a:off x="5564358" y="6265028"/>
              <a:ext cx="560687" cy="548586"/>
              <a:chOff x="0" y="0"/>
              <a:chExt cx="1141301" cy="1120416"/>
            </a:xfrm>
          </p:grpSpPr>
          <p:sp>
            <p:nvSpPr>
              <p:cNvPr id="32" name="Oval 31">
                <a:extLst>
                  <a:ext uri="{FF2B5EF4-FFF2-40B4-BE49-F238E27FC236}">
                    <a16:creationId xmlns:a16="http://schemas.microsoft.com/office/drawing/2014/main" id="{113F4748-C9C1-EC14-6377-D28C9C5904CD}"/>
                  </a:ext>
                </a:extLst>
              </p:cNvPr>
              <p:cNvSpPr/>
              <p:nvPr/>
            </p:nvSpPr>
            <p:spPr>
              <a:xfrm>
                <a:off x="0" y="0"/>
                <a:ext cx="1141301" cy="11204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Plus 92">
                <a:extLst>
                  <a:ext uri="{FF2B5EF4-FFF2-40B4-BE49-F238E27FC236}">
                    <a16:creationId xmlns:a16="http://schemas.microsoft.com/office/drawing/2014/main" id="{EA76132F-B4CE-C8F7-4430-AAB8FD6DD9BC}"/>
                  </a:ext>
                </a:extLst>
              </p:cNvPr>
              <p:cNvSpPr/>
              <p:nvPr/>
            </p:nvSpPr>
            <p:spPr>
              <a:xfrm>
                <a:off x="43933" y="61385"/>
                <a:ext cx="1017637" cy="965777"/>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C8A69519-0BED-FEF6-2B70-ED8F0D7476E3}"/>
                </a:ext>
              </a:extLst>
            </p:cNvPr>
            <p:cNvGrpSpPr/>
            <p:nvPr/>
          </p:nvGrpSpPr>
          <p:grpSpPr>
            <a:xfrm>
              <a:off x="6133254" y="6259624"/>
              <a:ext cx="576065" cy="566547"/>
              <a:chOff x="0" y="0"/>
              <a:chExt cx="1139022" cy="1065433"/>
            </a:xfrm>
          </p:grpSpPr>
          <p:sp>
            <p:nvSpPr>
              <p:cNvPr id="30" name="Oval 29">
                <a:extLst>
                  <a:ext uri="{FF2B5EF4-FFF2-40B4-BE49-F238E27FC236}">
                    <a16:creationId xmlns:a16="http://schemas.microsoft.com/office/drawing/2014/main" id="{71FEE712-3FED-FC18-004A-26B1666E68C5}"/>
                  </a:ext>
                </a:extLst>
              </p:cNvPr>
              <p:cNvSpPr/>
              <p:nvPr/>
            </p:nvSpPr>
            <p:spPr>
              <a:xfrm>
                <a:off x="0" y="0"/>
                <a:ext cx="1139022" cy="1065433"/>
              </a:xfrm>
              <a:prstGeom prst="ellipse">
                <a:avLst/>
              </a:prstGeom>
              <a:solidFill>
                <a:srgbClr val="D75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1" name="Picture 30">
                <a:extLst>
                  <a:ext uri="{FF2B5EF4-FFF2-40B4-BE49-F238E27FC236}">
                    <a16:creationId xmlns:a16="http://schemas.microsoft.com/office/drawing/2014/main" id="{36CAD528-8511-AB51-2FD3-8DA1AC423139}"/>
                  </a:ext>
                </a:extLst>
              </p:cNvPr>
              <p:cNvPicPr>
                <a:picLocks noChangeAspect="1" noChangeArrowheads="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flipH="1">
                <a:off x="220798" y="14134"/>
                <a:ext cx="693619" cy="1023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6" name="Picture 25">
              <a:extLst>
                <a:ext uri="{FF2B5EF4-FFF2-40B4-BE49-F238E27FC236}">
                  <a16:creationId xmlns:a16="http://schemas.microsoft.com/office/drawing/2014/main" id="{45765F88-EDFD-7962-1F8A-86CB0FABF82E}"/>
                </a:ext>
              </a:extLst>
            </p:cNvPr>
            <p:cNvPicPr/>
            <p:nvPr/>
          </p:nvPicPr>
          <p:blipFill rotWithShape="1">
            <a:blip r:embed="rId4">
              <a:extLst>
                <a:ext uri="{28A0092B-C50C-407E-A947-70E740481C1C}">
                  <a14:useLocalDpi xmlns:a14="http://schemas.microsoft.com/office/drawing/2010/main" val="0"/>
                </a:ext>
              </a:extLst>
            </a:blip>
            <a:srcRect l="10596" r="9533"/>
            <a:stretch/>
          </p:blipFill>
          <p:spPr bwMode="auto">
            <a:xfrm>
              <a:off x="6695057" y="6248524"/>
              <a:ext cx="648072" cy="568250"/>
            </a:xfrm>
            <a:prstGeom prst="rect">
              <a:avLst/>
            </a:prstGeom>
            <a:noFill/>
            <a:ln>
              <a:noFill/>
            </a:ln>
            <a:extLst>
              <a:ext uri="{53640926-AAD7-44D8-BBD7-CCE9431645EC}">
                <a14:shadowObscured xmlns:a14="http://schemas.microsoft.com/office/drawing/2010/main"/>
              </a:ext>
            </a:extLst>
          </p:spPr>
        </p:pic>
        <p:pic>
          <p:nvPicPr>
            <p:cNvPr id="27" name="Picture 26">
              <a:extLst>
                <a:ext uri="{FF2B5EF4-FFF2-40B4-BE49-F238E27FC236}">
                  <a16:creationId xmlns:a16="http://schemas.microsoft.com/office/drawing/2014/main" id="{170EE702-0ED5-AD9D-0E26-21D97CDE0CB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308304" y="6259624"/>
              <a:ext cx="576064" cy="571818"/>
            </a:xfrm>
            <a:prstGeom prst="rect">
              <a:avLst/>
            </a:prstGeom>
            <a:noFill/>
          </p:spPr>
        </p:pic>
        <p:pic>
          <p:nvPicPr>
            <p:cNvPr id="28" name="Picture 27">
              <a:extLst>
                <a:ext uri="{FF2B5EF4-FFF2-40B4-BE49-F238E27FC236}">
                  <a16:creationId xmlns:a16="http://schemas.microsoft.com/office/drawing/2014/main" id="{D5923995-CB24-9BF4-58DD-91012F54F3F7}"/>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884368" y="6259623"/>
              <a:ext cx="576064" cy="539835"/>
            </a:xfrm>
            <a:prstGeom prst="rect">
              <a:avLst/>
            </a:prstGeom>
            <a:noFill/>
          </p:spPr>
        </p:pic>
        <p:pic>
          <p:nvPicPr>
            <p:cNvPr id="29" name="Picture 28">
              <a:extLst>
                <a:ext uri="{FF2B5EF4-FFF2-40B4-BE49-F238E27FC236}">
                  <a16:creationId xmlns:a16="http://schemas.microsoft.com/office/drawing/2014/main" id="{27385450-2C05-2844-C934-A4F3A6E11F3D}"/>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460432" y="6259624"/>
              <a:ext cx="578743" cy="566546"/>
            </a:xfrm>
            <a:prstGeom prst="rect">
              <a:avLst/>
            </a:prstGeom>
            <a:noFill/>
          </p:spPr>
        </p:pic>
      </p:grpSp>
      <p:grpSp>
        <p:nvGrpSpPr>
          <p:cNvPr id="34" name="Group 33">
            <a:extLst>
              <a:ext uri="{FF2B5EF4-FFF2-40B4-BE49-F238E27FC236}">
                <a16:creationId xmlns:a16="http://schemas.microsoft.com/office/drawing/2014/main" id="{2C73F9EF-3043-461A-FDA3-6B75D701F465}"/>
              </a:ext>
            </a:extLst>
          </p:cNvPr>
          <p:cNvGrpSpPr/>
          <p:nvPr/>
        </p:nvGrpSpPr>
        <p:grpSpPr>
          <a:xfrm>
            <a:off x="494183" y="-8098"/>
            <a:ext cx="9216333" cy="955212"/>
            <a:chOff x="451922" y="-1043"/>
            <a:chExt cx="9216333" cy="955212"/>
          </a:xfrm>
        </p:grpSpPr>
        <p:sp>
          <p:nvSpPr>
            <p:cNvPr id="2" name="TextBox 1">
              <a:extLst>
                <a:ext uri="{FF2B5EF4-FFF2-40B4-BE49-F238E27FC236}">
                  <a16:creationId xmlns:a16="http://schemas.microsoft.com/office/drawing/2014/main" id="{3CA30C97-4FEE-1415-21E0-CCB681B93159}"/>
                </a:ext>
              </a:extLst>
            </p:cNvPr>
            <p:cNvSpPr txBox="1"/>
            <p:nvPr/>
          </p:nvSpPr>
          <p:spPr>
            <a:xfrm>
              <a:off x="1191859" y="-1043"/>
              <a:ext cx="847639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PSIRF | </a:t>
              </a:r>
              <a:r>
                <a:rPr kumimoji="0" lang="en-GB" sz="4000" b="1" i="0" u="none" strike="noStrike" kern="1200" cap="none" spc="0" normalizeH="0" baseline="0" noProof="0" dirty="0">
                  <a:ln>
                    <a:noFill/>
                  </a:ln>
                  <a:solidFill>
                    <a:srgbClr val="002060"/>
                  </a:solidFill>
                  <a:effectLst/>
                  <a:uLnTx/>
                  <a:uFillTx/>
                  <a:latin typeface="Bahnschrift" panose="020B0502040204020203" pitchFamily="34" charset="0"/>
                  <a:ea typeface="+mn-ea"/>
                  <a:cs typeface="+mn-cs"/>
                </a:rPr>
                <a:t>Overview</a:t>
              </a:r>
            </a:p>
          </p:txBody>
        </p:sp>
        <p:sp>
          <p:nvSpPr>
            <p:cNvPr id="20" name="TextBox 19">
              <a:extLst>
                <a:ext uri="{FF2B5EF4-FFF2-40B4-BE49-F238E27FC236}">
                  <a16:creationId xmlns:a16="http://schemas.microsoft.com/office/drawing/2014/main" id="{2BAD6ABC-D369-614F-F97A-ADC1B010B11A}"/>
                </a:ext>
              </a:extLst>
            </p:cNvPr>
            <p:cNvSpPr txBox="1"/>
            <p:nvPr/>
          </p:nvSpPr>
          <p:spPr>
            <a:xfrm>
              <a:off x="1191859" y="584837"/>
              <a:ext cx="84763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Provide safe, effective and caring services </a:t>
              </a:r>
              <a:endParaRPr kumimoji="0" lang="en-GB" sz="32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endParaRPr>
            </a:p>
          </p:txBody>
        </p:sp>
        <p:pic>
          <p:nvPicPr>
            <p:cNvPr id="23" name="Picture 22">
              <a:extLst>
                <a:ext uri="{FF2B5EF4-FFF2-40B4-BE49-F238E27FC236}">
                  <a16:creationId xmlns:a16="http://schemas.microsoft.com/office/drawing/2014/main" id="{DA93FA05-E33A-EBC1-0960-76C117ED095A}"/>
                </a:ext>
              </a:extLst>
            </p:cNvPr>
            <p:cNvPicPr>
              <a:picLocks noChangeAspect="1"/>
            </p:cNvPicPr>
            <p:nvPr/>
          </p:nvPicPr>
          <p:blipFill>
            <a:blip r:embed="rId8"/>
            <a:stretch>
              <a:fillRect/>
            </a:stretch>
          </p:blipFill>
          <p:spPr>
            <a:xfrm>
              <a:off x="451922" y="144237"/>
              <a:ext cx="782198" cy="774454"/>
            </a:xfrm>
            <a:prstGeom prst="rect">
              <a:avLst/>
            </a:prstGeom>
          </p:spPr>
        </p:pic>
      </p:grpSp>
      <p:sp>
        <p:nvSpPr>
          <p:cNvPr id="48" name="Rectangle 47">
            <a:extLst>
              <a:ext uri="{FF2B5EF4-FFF2-40B4-BE49-F238E27FC236}">
                <a16:creationId xmlns:a16="http://schemas.microsoft.com/office/drawing/2014/main" id="{A99A5A6B-6309-7394-04B1-D905802A0DEF}"/>
              </a:ext>
            </a:extLst>
          </p:cNvPr>
          <p:cNvSpPr/>
          <p:nvPr/>
        </p:nvSpPr>
        <p:spPr>
          <a:xfrm>
            <a:off x="536205" y="1109162"/>
            <a:ext cx="11490954" cy="3693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Bahnschrift" panose="020B0502040204020203" pitchFamily="34" charset="0"/>
                <a:ea typeface="+mn-ea"/>
                <a:cs typeface="+mn-cs"/>
              </a:rPr>
              <a:t>What did we do prior to formal launch?</a:t>
            </a:r>
          </a:p>
        </p:txBody>
      </p:sp>
      <p:sp>
        <p:nvSpPr>
          <p:cNvPr id="53" name="Rectangle 52">
            <a:extLst>
              <a:ext uri="{FF2B5EF4-FFF2-40B4-BE49-F238E27FC236}">
                <a16:creationId xmlns:a16="http://schemas.microsoft.com/office/drawing/2014/main" id="{EEB5003D-BB57-7180-7A31-361FA08C9C14}"/>
              </a:ext>
            </a:extLst>
          </p:cNvPr>
          <p:cNvSpPr/>
          <p:nvPr/>
        </p:nvSpPr>
        <p:spPr>
          <a:xfrm>
            <a:off x="536205" y="1598732"/>
            <a:ext cx="11490954" cy="4913950"/>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Established key working group with identified individuals from across the Trust</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Set up Teams channel to share information</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Developed organisational Delivery Plan (based on national guidance)</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Developed PSIRP and our local templates</a:t>
            </a:r>
          </a:p>
          <a:p>
            <a:pPr marL="628650" marR="0" lvl="1"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PSII / AAR / Thematic Review / Transaction Audit / Observational Audit / Falls Toolkit / PU Toolkit</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Trialled the templates and shared approaches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Presented to QSOG and Quality Governance Committee to ensure senior ‘buy-in’ and ownership / support</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Identified and agreed key staff for external accredited training – ICS wide consistent training</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Shared communications across the Trust (formal / informal)</a:t>
            </a:r>
          </a:p>
          <a:p>
            <a:pPr marL="628650" marR="0" lvl="1"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Included in Trust Communications / Social Media</a:t>
            </a:r>
          </a:p>
          <a:p>
            <a:pPr marL="628650" marR="0" lvl="1"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Promoted during World Patient Safety Day</a:t>
            </a:r>
          </a:p>
        </p:txBody>
      </p:sp>
      <p:pic>
        <p:nvPicPr>
          <p:cNvPr id="12" name="Picture 11" descr="A person looking at a rocket&#10;&#10;Description automatically generated">
            <a:extLst>
              <a:ext uri="{FF2B5EF4-FFF2-40B4-BE49-F238E27FC236}">
                <a16:creationId xmlns:a16="http://schemas.microsoft.com/office/drawing/2014/main" id="{57397F50-4831-B7A1-F2B0-332FE320B70F}"/>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8559885" y="1713335"/>
            <a:ext cx="3128624" cy="1936958"/>
          </a:xfrm>
          <a:prstGeom prst="rect">
            <a:avLst/>
          </a:prstGeom>
        </p:spPr>
      </p:pic>
    </p:spTree>
    <p:extLst>
      <p:ext uri="{BB962C8B-B14F-4D97-AF65-F5344CB8AC3E}">
        <p14:creationId xmlns:p14="http://schemas.microsoft.com/office/powerpoint/2010/main" val="194641149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1DEBD36-A9A1-DB00-0C2F-EC1189FBA4B5}"/>
              </a:ext>
            </a:extLst>
          </p:cNvPr>
          <p:cNvGrpSpPr/>
          <p:nvPr/>
        </p:nvGrpSpPr>
        <p:grpSpPr>
          <a:xfrm>
            <a:off x="0" y="0"/>
            <a:ext cx="432048" cy="6858000"/>
            <a:chOff x="0" y="0"/>
            <a:chExt cx="432048" cy="6858000"/>
          </a:xfrm>
        </p:grpSpPr>
        <p:sp>
          <p:nvSpPr>
            <p:cNvPr id="5" name="Rectangle 4">
              <a:extLst>
                <a:ext uri="{FF2B5EF4-FFF2-40B4-BE49-F238E27FC236}">
                  <a16:creationId xmlns:a16="http://schemas.microsoft.com/office/drawing/2014/main" id="{FEAD92F2-EA42-F1AA-C8CB-8073F9EA788C}"/>
                </a:ext>
              </a:extLst>
            </p:cNvPr>
            <p:cNvSpPr/>
            <p:nvPr/>
          </p:nvSpPr>
          <p:spPr>
            <a:xfrm>
              <a:off x="0" y="0"/>
              <a:ext cx="432048" cy="11247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9D1A47D2-A685-8813-5E62-A3D30EFFD5A3}"/>
                </a:ext>
              </a:extLst>
            </p:cNvPr>
            <p:cNvSpPr/>
            <p:nvPr/>
          </p:nvSpPr>
          <p:spPr>
            <a:xfrm>
              <a:off x="0" y="1124744"/>
              <a:ext cx="432048" cy="1080120"/>
            </a:xfrm>
            <a:prstGeom prst="rect">
              <a:avLst/>
            </a:prstGeom>
            <a:solidFill>
              <a:srgbClr val="F82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8898F1D4-A12C-F773-E925-C7C9DBBF62AE}"/>
                </a:ext>
              </a:extLst>
            </p:cNvPr>
            <p:cNvSpPr/>
            <p:nvPr/>
          </p:nvSpPr>
          <p:spPr>
            <a:xfrm>
              <a:off x="0" y="2204864"/>
              <a:ext cx="432048" cy="11521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30D7AB1-4493-0714-6CCB-68EAFEA7F8D4}"/>
                </a:ext>
              </a:extLst>
            </p:cNvPr>
            <p:cNvSpPr/>
            <p:nvPr/>
          </p:nvSpPr>
          <p:spPr>
            <a:xfrm>
              <a:off x="0" y="3356992"/>
              <a:ext cx="432048" cy="115212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2B5F01B-DAAA-8F8E-581D-9F16D3FB82F1}"/>
                </a:ext>
              </a:extLst>
            </p:cNvPr>
            <p:cNvSpPr/>
            <p:nvPr/>
          </p:nvSpPr>
          <p:spPr>
            <a:xfrm>
              <a:off x="0" y="4509120"/>
              <a:ext cx="432048" cy="115212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87279568-6436-67A7-C5C0-38167E40DD33}"/>
                </a:ext>
              </a:extLst>
            </p:cNvPr>
            <p:cNvSpPr/>
            <p:nvPr/>
          </p:nvSpPr>
          <p:spPr>
            <a:xfrm>
              <a:off x="0" y="5661248"/>
              <a:ext cx="432048" cy="1196752"/>
            </a:xfrm>
            <a:prstGeom prst="rect">
              <a:avLst/>
            </a:prstGeom>
            <a:solidFill>
              <a:srgbClr val="2F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37" name="Picture 36">
            <a:extLst>
              <a:ext uri="{FF2B5EF4-FFF2-40B4-BE49-F238E27FC236}">
                <a16:creationId xmlns:a16="http://schemas.microsoft.com/office/drawing/2014/main" id="{9485808C-68F2-456B-EB8C-10E9C6C4D1AB}"/>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28941" y="64696"/>
            <a:ext cx="1609725" cy="809625"/>
          </a:xfrm>
          <a:prstGeom prst="rect">
            <a:avLst/>
          </a:prstGeom>
          <a:ln>
            <a:noFill/>
          </a:ln>
          <a:extLst>
            <a:ext uri="{53640926-AAD7-44D8-BBD7-CCE9431645EC}">
              <a14:shadowObscured xmlns:a14="http://schemas.microsoft.com/office/drawing/2010/main"/>
            </a:ext>
          </a:extLst>
        </p:spPr>
      </p:pic>
      <p:sp>
        <p:nvSpPr>
          <p:cNvPr id="49" name="TextBox 48">
            <a:extLst>
              <a:ext uri="{FF2B5EF4-FFF2-40B4-BE49-F238E27FC236}">
                <a16:creationId xmlns:a16="http://schemas.microsoft.com/office/drawing/2014/main" id="{CACFA3E5-D319-113A-5A2C-B0D03627CA9C}"/>
              </a:ext>
            </a:extLst>
          </p:cNvPr>
          <p:cNvSpPr txBox="1"/>
          <p:nvPr/>
        </p:nvSpPr>
        <p:spPr>
          <a:xfrm>
            <a:off x="0" y="6560192"/>
            <a:ext cx="460735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Arial" panose="020B0604020202020204" pitchFamily="34" charset="0"/>
              </a:rPr>
              <a:t>Delivering Exceptional Care with Exceptional People </a:t>
            </a:r>
          </a:p>
        </p:txBody>
      </p:sp>
      <p:grpSp>
        <p:nvGrpSpPr>
          <p:cNvPr id="3" name="Group 2">
            <a:extLst>
              <a:ext uri="{FF2B5EF4-FFF2-40B4-BE49-F238E27FC236}">
                <a16:creationId xmlns:a16="http://schemas.microsoft.com/office/drawing/2014/main" id="{B7B32AD7-F8E1-B3C8-E4F6-D8E559677E5B}"/>
              </a:ext>
            </a:extLst>
          </p:cNvPr>
          <p:cNvGrpSpPr/>
          <p:nvPr/>
        </p:nvGrpSpPr>
        <p:grpSpPr>
          <a:xfrm>
            <a:off x="10434383" y="6533491"/>
            <a:ext cx="1670932" cy="259813"/>
            <a:chOff x="5564358" y="6248524"/>
            <a:chExt cx="3474817" cy="582918"/>
          </a:xfrm>
        </p:grpSpPr>
        <p:grpSp>
          <p:nvGrpSpPr>
            <p:cNvPr id="24" name="Group 23">
              <a:extLst>
                <a:ext uri="{FF2B5EF4-FFF2-40B4-BE49-F238E27FC236}">
                  <a16:creationId xmlns:a16="http://schemas.microsoft.com/office/drawing/2014/main" id="{8FAAAB0E-21D1-AE95-50C9-51F650D22C6B}"/>
                </a:ext>
              </a:extLst>
            </p:cNvPr>
            <p:cNvGrpSpPr/>
            <p:nvPr/>
          </p:nvGrpSpPr>
          <p:grpSpPr>
            <a:xfrm>
              <a:off x="5564358" y="6265028"/>
              <a:ext cx="560687" cy="548586"/>
              <a:chOff x="0" y="0"/>
              <a:chExt cx="1141301" cy="1120416"/>
            </a:xfrm>
          </p:grpSpPr>
          <p:sp>
            <p:nvSpPr>
              <p:cNvPr id="32" name="Oval 31">
                <a:extLst>
                  <a:ext uri="{FF2B5EF4-FFF2-40B4-BE49-F238E27FC236}">
                    <a16:creationId xmlns:a16="http://schemas.microsoft.com/office/drawing/2014/main" id="{113F4748-C9C1-EC14-6377-D28C9C5904CD}"/>
                  </a:ext>
                </a:extLst>
              </p:cNvPr>
              <p:cNvSpPr/>
              <p:nvPr/>
            </p:nvSpPr>
            <p:spPr>
              <a:xfrm>
                <a:off x="0" y="0"/>
                <a:ext cx="1141301" cy="11204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Plus 92">
                <a:extLst>
                  <a:ext uri="{FF2B5EF4-FFF2-40B4-BE49-F238E27FC236}">
                    <a16:creationId xmlns:a16="http://schemas.microsoft.com/office/drawing/2014/main" id="{EA76132F-B4CE-C8F7-4430-AAB8FD6DD9BC}"/>
                  </a:ext>
                </a:extLst>
              </p:cNvPr>
              <p:cNvSpPr/>
              <p:nvPr/>
            </p:nvSpPr>
            <p:spPr>
              <a:xfrm>
                <a:off x="43933" y="61385"/>
                <a:ext cx="1017637" cy="965777"/>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C8A69519-0BED-FEF6-2B70-ED8F0D7476E3}"/>
                </a:ext>
              </a:extLst>
            </p:cNvPr>
            <p:cNvGrpSpPr/>
            <p:nvPr/>
          </p:nvGrpSpPr>
          <p:grpSpPr>
            <a:xfrm>
              <a:off x="6133254" y="6259624"/>
              <a:ext cx="576065" cy="566547"/>
              <a:chOff x="0" y="0"/>
              <a:chExt cx="1139022" cy="1065433"/>
            </a:xfrm>
          </p:grpSpPr>
          <p:sp>
            <p:nvSpPr>
              <p:cNvPr id="30" name="Oval 29">
                <a:extLst>
                  <a:ext uri="{FF2B5EF4-FFF2-40B4-BE49-F238E27FC236}">
                    <a16:creationId xmlns:a16="http://schemas.microsoft.com/office/drawing/2014/main" id="{71FEE712-3FED-FC18-004A-26B1666E68C5}"/>
                  </a:ext>
                </a:extLst>
              </p:cNvPr>
              <p:cNvSpPr/>
              <p:nvPr/>
            </p:nvSpPr>
            <p:spPr>
              <a:xfrm>
                <a:off x="0" y="0"/>
                <a:ext cx="1139022" cy="1065433"/>
              </a:xfrm>
              <a:prstGeom prst="ellipse">
                <a:avLst/>
              </a:prstGeom>
              <a:solidFill>
                <a:srgbClr val="D75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1" name="Picture 30">
                <a:extLst>
                  <a:ext uri="{FF2B5EF4-FFF2-40B4-BE49-F238E27FC236}">
                    <a16:creationId xmlns:a16="http://schemas.microsoft.com/office/drawing/2014/main" id="{36CAD528-8511-AB51-2FD3-8DA1AC423139}"/>
                  </a:ext>
                </a:extLst>
              </p:cNvPr>
              <p:cNvPicPr>
                <a:picLocks noChangeAspect="1" noChangeArrowheads="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flipH="1">
                <a:off x="220798" y="14134"/>
                <a:ext cx="693619" cy="1023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6" name="Picture 25">
              <a:extLst>
                <a:ext uri="{FF2B5EF4-FFF2-40B4-BE49-F238E27FC236}">
                  <a16:creationId xmlns:a16="http://schemas.microsoft.com/office/drawing/2014/main" id="{45765F88-EDFD-7962-1F8A-86CB0FABF82E}"/>
                </a:ext>
              </a:extLst>
            </p:cNvPr>
            <p:cNvPicPr/>
            <p:nvPr/>
          </p:nvPicPr>
          <p:blipFill rotWithShape="1">
            <a:blip r:embed="rId4">
              <a:extLst>
                <a:ext uri="{28A0092B-C50C-407E-A947-70E740481C1C}">
                  <a14:useLocalDpi xmlns:a14="http://schemas.microsoft.com/office/drawing/2010/main" val="0"/>
                </a:ext>
              </a:extLst>
            </a:blip>
            <a:srcRect l="10596" r="9533"/>
            <a:stretch/>
          </p:blipFill>
          <p:spPr bwMode="auto">
            <a:xfrm>
              <a:off x="6695057" y="6248524"/>
              <a:ext cx="648072" cy="568250"/>
            </a:xfrm>
            <a:prstGeom prst="rect">
              <a:avLst/>
            </a:prstGeom>
            <a:noFill/>
            <a:ln>
              <a:noFill/>
            </a:ln>
            <a:extLst>
              <a:ext uri="{53640926-AAD7-44D8-BBD7-CCE9431645EC}">
                <a14:shadowObscured xmlns:a14="http://schemas.microsoft.com/office/drawing/2010/main"/>
              </a:ext>
            </a:extLst>
          </p:spPr>
        </p:pic>
        <p:pic>
          <p:nvPicPr>
            <p:cNvPr id="27" name="Picture 26">
              <a:extLst>
                <a:ext uri="{FF2B5EF4-FFF2-40B4-BE49-F238E27FC236}">
                  <a16:creationId xmlns:a16="http://schemas.microsoft.com/office/drawing/2014/main" id="{170EE702-0ED5-AD9D-0E26-21D97CDE0CB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308304" y="6259624"/>
              <a:ext cx="576064" cy="571818"/>
            </a:xfrm>
            <a:prstGeom prst="rect">
              <a:avLst/>
            </a:prstGeom>
            <a:noFill/>
          </p:spPr>
        </p:pic>
        <p:pic>
          <p:nvPicPr>
            <p:cNvPr id="28" name="Picture 27">
              <a:extLst>
                <a:ext uri="{FF2B5EF4-FFF2-40B4-BE49-F238E27FC236}">
                  <a16:creationId xmlns:a16="http://schemas.microsoft.com/office/drawing/2014/main" id="{D5923995-CB24-9BF4-58DD-91012F54F3F7}"/>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884368" y="6259623"/>
              <a:ext cx="576064" cy="539835"/>
            </a:xfrm>
            <a:prstGeom prst="rect">
              <a:avLst/>
            </a:prstGeom>
            <a:noFill/>
          </p:spPr>
        </p:pic>
        <p:pic>
          <p:nvPicPr>
            <p:cNvPr id="29" name="Picture 28">
              <a:extLst>
                <a:ext uri="{FF2B5EF4-FFF2-40B4-BE49-F238E27FC236}">
                  <a16:creationId xmlns:a16="http://schemas.microsoft.com/office/drawing/2014/main" id="{27385450-2C05-2844-C934-A4F3A6E11F3D}"/>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460432" y="6259624"/>
              <a:ext cx="578743" cy="566546"/>
            </a:xfrm>
            <a:prstGeom prst="rect">
              <a:avLst/>
            </a:prstGeom>
            <a:noFill/>
          </p:spPr>
        </p:pic>
      </p:grpSp>
      <p:grpSp>
        <p:nvGrpSpPr>
          <p:cNvPr id="34" name="Group 33">
            <a:extLst>
              <a:ext uri="{FF2B5EF4-FFF2-40B4-BE49-F238E27FC236}">
                <a16:creationId xmlns:a16="http://schemas.microsoft.com/office/drawing/2014/main" id="{2C73F9EF-3043-461A-FDA3-6B75D701F465}"/>
              </a:ext>
            </a:extLst>
          </p:cNvPr>
          <p:cNvGrpSpPr/>
          <p:nvPr/>
        </p:nvGrpSpPr>
        <p:grpSpPr>
          <a:xfrm>
            <a:off x="494183" y="-8098"/>
            <a:ext cx="9216333" cy="955212"/>
            <a:chOff x="451922" y="-1043"/>
            <a:chExt cx="9216333" cy="955212"/>
          </a:xfrm>
        </p:grpSpPr>
        <p:sp>
          <p:nvSpPr>
            <p:cNvPr id="2" name="TextBox 1">
              <a:extLst>
                <a:ext uri="{FF2B5EF4-FFF2-40B4-BE49-F238E27FC236}">
                  <a16:creationId xmlns:a16="http://schemas.microsoft.com/office/drawing/2014/main" id="{3CA30C97-4FEE-1415-21E0-CCB681B93159}"/>
                </a:ext>
              </a:extLst>
            </p:cNvPr>
            <p:cNvSpPr txBox="1"/>
            <p:nvPr/>
          </p:nvSpPr>
          <p:spPr>
            <a:xfrm>
              <a:off x="1191859" y="-1043"/>
              <a:ext cx="847639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PSIRF | </a:t>
              </a:r>
              <a:r>
                <a:rPr kumimoji="0" lang="en-GB" sz="4000" b="1" i="0" u="none" strike="noStrike" kern="1200" cap="none" spc="0" normalizeH="0" baseline="0" noProof="0" dirty="0">
                  <a:ln>
                    <a:noFill/>
                  </a:ln>
                  <a:solidFill>
                    <a:srgbClr val="002060"/>
                  </a:solidFill>
                  <a:effectLst/>
                  <a:uLnTx/>
                  <a:uFillTx/>
                  <a:latin typeface="Bahnschrift" panose="020B0502040204020203" pitchFamily="34" charset="0"/>
                  <a:ea typeface="+mn-ea"/>
                  <a:cs typeface="+mn-cs"/>
                </a:rPr>
                <a:t>Overview</a:t>
              </a:r>
            </a:p>
          </p:txBody>
        </p:sp>
        <p:sp>
          <p:nvSpPr>
            <p:cNvPr id="20" name="TextBox 19">
              <a:extLst>
                <a:ext uri="{FF2B5EF4-FFF2-40B4-BE49-F238E27FC236}">
                  <a16:creationId xmlns:a16="http://schemas.microsoft.com/office/drawing/2014/main" id="{2BAD6ABC-D369-614F-F97A-ADC1B010B11A}"/>
                </a:ext>
              </a:extLst>
            </p:cNvPr>
            <p:cNvSpPr txBox="1"/>
            <p:nvPr/>
          </p:nvSpPr>
          <p:spPr>
            <a:xfrm>
              <a:off x="1191859" y="584837"/>
              <a:ext cx="84763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Provide safe, effective and caring services </a:t>
              </a:r>
              <a:endParaRPr kumimoji="0" lang="en-GB" sz="32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endParaRPr>
            </a:p>
          </p:txBody>
        </p:sp>
        <p:pic>
          <p:nvPicPr>
            <p:cNvPr id="23" name="Picture 22">
              <a:extLst>
                <a:ext uri="{FF2B5EF4-FFF2-40B4-BE49-F238E27FC236}">
                  <a16:creationId xmlns:a16="http://schemas.microsoft.com/office/drawing/2014/main" id="{DA93FA05-E33A-EBC1-0960-76C117ED095A}"/>
                </a:ext>
              </a:extLst>
            </p:cNvPr>
            <p:cNvPicPr>
              <a:picLocks noChangeAspect="1"/>
            </p:cNvPicPr>
            <p:nvPr/>
          </p:nvPicPr>
          <p:blipFill>
            <a:blip r:embed="rId8"/>
            <a:stretch>
              <a:fillRect/>
            </a:stretch>
          </p:blipFill>
          <p:spPr>
            <a:xfrm>
              <a:off x="451922" y="144237"/>
              <a:ext cx="782198" cy="774454"/>
            </a:xfrm>
            <a:prstGeom prst="rect">
              <a:avLst/>
            </a:prstGeom>
          </p:spPr>
        </p:pic>
      </p:grpSp>
      <p:sp>
        <p:nvSpPr>
          <p:cNvPr id="48" name="Rectangle 47">
            <a:extLst>
              <a:ext uri="{FF2B5EF4-FFF2-40B4-BE49-F238E27FC236}">
                <a16:creationId xmlns:a16="http://schemas.microsoft.com/office/drawing/2014/main" id="{A99A5A6B-6309-7394-04B1-D905802A0DEF}"/>
              </a:ext>
            </a:extLst>
          </p:cNvPr>
          <p:cNvSpPr/>
          <p:nvPr/>
        </p:nvSpPr>
        <p:spPr>
          <a:xfrm>
            <a:off x="536205" y="1109162"/>
            <a:ext cx="11490954" cy="3693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Bahnschrift" panose="020B0502040204020203" pitchFamily="34" charset="0"/>
                <a:ea typeface="+mn-ea"/>
                <a:cs typeface="+mn-cs"/>
              </a:rPr>
              <a:t>What have we done since launch?</a:t>
            </a:r>
          </a:p>
        </p:txBody>
      </p:sp>
      <p:sp>
        <p:nvSpPr>
          <p:cNvPr id="53" name="Rectangle 52">
            <a:extLst>
              <a:ext uri="{FF2B5EF4-FFF2-40B4-BE49-F238E27FC236}">
                <a16:creationId xmlns:a16="http://schemas.microsoft.com/office/drawing/2014/main" id="{EEB5003D-BB57-7180-7A31-361FA08C9C14}"/>
              </a:ext>
            </a:extLst>
          </p:cNvPr>
          <p:cNvSpPr/>
          <p:nvPr/>
        </p:nvSpPr>
        <p:spPr>
          <a:xfrm>
            <a:off x="536205" y="1598732"/>
            <a:ext cx="11490954" cy="4913950"/>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Formally launched PSIRF 1</a:t>
            </a:r>
            <a:r>
              <a:rPr kumimoji="0" lang="en-GB" sz="1400" b="1" i="0" u="none" strike="noStrike" kern="1200" cap="none" spc="0" normalizeH="0" baseline="30000" noProof="0" dirty="0">
                <a:ln>
                  <a:noFill/>
                </a:ln>
                <a:solidFill>
                  <a:prstClr val="black"/>
                </a:solidFill>
                <a:effectLst/>
                <a:uLnTx/>
                <a:uFillTx/>
                <a:latin typeface="Bahnschrift" panose="020B0502040204020203" pitchFamily="34" charset="0"/>
                <a:ea typeface="+mn-ea"/>
                <a:cs typeface="+mn-cs"/>
              </a:rPr>
              <a:t>st</a:t>
            </a: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 December 2023 (not quite 12 months yet!)</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Updated local Datix forms with PSIRF template information (whilst waiting for Datix to introduce nationally and LFPSE Taxonomy v6)</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Appointed 4 Patient Safety Partners (volunteers)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Set up daily Patient Safety Huddles to escalate/discuss reported incidents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Developed Staff &amp; Patients Information Packs/booklets</a:t>
            </a:r>
          </a:p>
          <a:p>
            <a:pPr marL="628650" marR="0" lvl="1"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p:txBody>
      </p:sp>
      <p:pic>
        <p:nvPicPr>
          <p:cNvPr id="12" name="Picture 11" descr="A rocket taking off from a launch pad&#10;&#10;Description automatically generated">
            <a:extLst>
              <a:ext uri="{FF2B5EF4-FFF2-40B4-BE49-F238E27FC236}">
                <a16:creationId xmlns:a16="http://schemas.microsoft.com/office/drawing/2014/main" id="{B1F07F5F-2D1E-DA35-087A-07BB44A2E624}"/>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3964410" y="1662627"/>
            <a:ext cx="3998772" cy="2665197"/>
          </a:xfrm>
          <a:prstGeom prst="rect">
            <a:avLst/>
          </a:prstGeom>
        </p:spPr>
      </p:pic>
    </p:spTree>
    <p:extLst>
      <p:ext uri="{BB962C8B-B14F-4D97-AF65-F5344CB8AC3E}">
        <p14:creationId xmlns:p14="http://schemas.microsoft.com/office/powerpoint/2010/main" val="315487059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1DEBD36-A9A1-DB00-0C2F-EC1189FBA4B5}"/>
              </a:ext>
            </a:extLst>
          </p:cNvPr>
          <p:cNvGrpSpPr/>
          <p:nvPr/>
        </p:nvGrpSpPr>
        <p:grpSpPr>
          <a:xfrm>
            <a:off x="0" y="0"/>
            <a:ext cx="432048" cy="6858000"/>
            <a:chOff x="0" y="0"/>
            <a:chExt cx="432048" cy="6858000"/>
          </a:xfrm>
        </p:grpSpPr>
        <p:sp>
          <p:nvSpPr>
            <p:cNvPr id="5" name="Rectangle 4">
              <a:extLst>
                <a:ext uri="{FF2B5EF4-FFF2-40B4-BE49-F238E27FC236}">
                  <a16:creationId xmlns:a16="http://schemas.microsoft.com/office/drawing/2014/main" id="{FEAD92F2-EA42-F1AA-C8CB-8073F9EA788C}"/>
                </a:ext>
              </a:extLst>
            </p:cNvPr>
            <p:cNvSpPr/>
            <p:nvPr/>
          </p:nvSpPr>
          <p:spPr>
            <a:xfrm>
              <a:off x="0" y="0"/>
              <a:ext cx="432048" cy="11247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9D1A47D2-A685-8813-5E62-A3D30EFFD5A3}"/>
                </a:ext>
              </a:extLst>
            </p:cNvPr>
            <p:cNvSpPr/>
            <p:nvPr/>
          </p:nvSpPr>
          <p:spPr>
            <a:xfrm>
              <a:off x="0" y="1124744"/>
              <a:ext cx="432048" cy="1080120"/>
            </a:xfrm>
            <a:prstGeom prst="rect">
              <a:avLst/>
            </a:prstGeom>
            <a:solidFill>
              <a:srgbClr val="F82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8898F1D4-A12C-F773-E925-C7C9DBBF62AE}"/>
                </a:ext>
              </a:extLst>
            </p:cNvPr>
            <p:cNvSpPr/>
            <p:nvPr/>
          </p:nvSpPr>
          <p:spPr>
            <a:xfrm>
              <a:off x="0" y="2204864"/>
              <a:ext cx="432048" cy="11521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30D7AB1-4493-0714-6CCB-68EAFEA7F8D4}"/>
                </a:ext>
              </a:extLst>
            </p:cNvPr>
            <p:cNvSpPr/>
            <p:nvPr/>
          </p:nvSpPr>
          <p:spPr>
            <a:xfrm>
              <a:off x="0" y="3356992"/>
              <a:ext cx="432048" cy="115212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2B5F01B-DAAA-8F8E-581D-9F16D3FB82F1}"/>
                </a:ext>
              </a:extLst>
            </p:cNvPr>
            <p:cNvSpPr/>
            <p:nvPr/>
          </p:nvSpPr>
          <p:spPr>
            <a:xfrm>
              <a:off x="0" y="4509120"/>
              <a:ext cx="432048" cy="115212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87279568-6436-67A7-C5C0-38167E40DD33}"/>
                </a:ext>
              </a:extLst>
            </p:cNvPr>
            <p:cNvSpPr/>
            <p:nvPr/>
          </p:nvSpPr>
          <p:spPr>
            <a:xfrm>
              <a:off x="0" y="5661248"/>
              <a:ext cx="432048" cy="1196752"/>
            </a:xfrm>
            <a:prstGeom prst="rect">
              <a:avLst/>
            </a:prstGeom>
            <a:solidFill>
              <a:srgbClr val="2F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37" name="Picture 36">
            <a:extLst>
              <a:ext uri="{FF2B5EF4-FFF2-40B4-BE49-F238E27FC236}">
                <a16:creationId xmlns:a16="http://schemas.microsoft.com/office/drawing/2014/main" id="{9485808C-68F2-456B-EB8C-10E9C6C4D1AB}"/>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28941" y="64696"/>
            <a:ext cx="1609725" cy="809625"/>
          </a:xfrm>
          <a:prstGeom prst="rect">
            <a:avLst/>
          </a:prstGeom>
          <a:ln>
            <a:noFill/>
          </a:ln>
          <a:extLst>
            <a:ext uri="{53640926-AAD7-44D8-BBD7-CCE9431645EC}">
              <a14:shadowObscured xmlns:a14="http://schemas.microsoft.com/office/drawing/2010/main"/>
            </a:ext>
          </a:extLst>
        </p:spPr>
      </p:pic>
      <p:sp>
        <p:nvSpPr>
          <p:cNvPr id="49" name="TextBox 48">
            <a:extLst>
              <a:ext uri="{FF2B5EF4-FFF2-40B4-BE49-F238E27FC236}">
                <a16:creationId xmlns:a16="http://schemas.microsoft.com/office/drawing/2014/main" id="{CACFA3E5-D319-113A-5A2C-B0D03627CA9C}"/>
              </a:ext>
            </a:extLst>
          </p:cNvPr>
          <p:cNvSpPr txBox="1"/>
          <p:nvPr/>
        </p:nvSpPr>
        <p:spPr>
          <a:xfrm>
            <a:off x="0" y="6560192"/>
            <a:ext cx="460735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Arial" panose="020B0604020202020204" pitchFamily="34" charset="0"/>
              </a:rPr>
              <a:t>Delivering Exceptional Care with Exceptional People </a:t>
            </a:r>
          </a:p>
        </p:txBody>
      </p:sp>
      <p:grpSp>
        <p:nvGrpSpPr>
          <p:cNvPr id="3" name="Group 2">
            <a:extLst>
              <a:ext uri="{FF2B5EF4-FFF2-40B4-BE49-F238E27FC236}">
                <a16:creationId xmlns:a16="http://schemas.microsoft.com/office/drawing/2014/main" id="{B7B32AD7-F8E1-B3C8-E4F6-D8E559677E5B}"/>
              </a:ext>
            </a:extLst>
          </p:cNvPr>
          <p:cNvGrpSpPr/>
          <p:nvPr/>
        </p:nvGrpSpPr>
        <p:grpSpPr>
          <a:xfrm>
            <a:off x="10434383" y="6533491"/>
            <a:ext cx="1670932" cy="259813"/>
            <a:chOff x="5564358" y="6248524"/>
            <a:chExt cx="3474817" cy="582918"/>
          </a:xfrm>
        </p:grpSpPr>
        <p:grpSp>
          <p:nvGrpSpPr>
            <p:cNvPr id="24" name="Group 23">
              <a:extLst>
                <a:ext uri="{FF2B5EF4-FFF2-40B4-BE49-F238E27FC236}">
                  <a16:creationId xmlns:a16="http://schemas.microsoft.com/office/drawing/2014/main" id="{8FAAAB0E-21D1-AE95-50C9-51F650D22C6B}"/>
                </a:ext>
              </a:extLst>
            </p:cNvPr>
            <p:cNvGrpSpPr/>
            <p:nvPr/>
          </p:nvGrpSpPr>
          <p:grpSpPr>
            <a:xfrm>
              <a:off x="5564358" y="6265028"/>
              <a:ext cx="560687" cy="548586"/>
              <a:chOff x="0" y="0"/>
              <a:chExt cx="1141301" cy="1120416"/>
            </a:xfrm>
          </p:grpSpPr>
          <p:sp>
            <p:nvSpPr>
              <p:cNvPr id="32" name="Oval 31">
                <a:extLst>
                  <a:ext uri="{FF2B5EF4-FFF2-40B4-BE49-F238E27FC236}">
                    <a16:creationId xmlns:a16="http://schemas.microsoft.com/office/drawing/2014/main" id="{113F4748-C9C1-EC14-6377-D28C9C5904CD}"/>
                  </a:ext>
                </a:extLst>
              </p:cNvPr>
              <p:cNvSpPr/>
              <p:nvPr/>
            </p:nvSpPr>
            <p:spPr>
              <a:xfrm>
                <a:off x="0" y="0"/>
                <a:ext cx="1141301" cy="11204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Plus 92">
                <a:extLst>
                  <a:ext uri="{FF2B5EF4-FFF2-40B4-BE49-F238E27FC236}">
                    <a16:creationId xmlns:a16="http://schemas.microsoft.com/office/drawing/2014/main" id="{EA76132F-B4CE-C8F7-4430-AAB8FD6DD9BC}"/>
                  </a:ext>
                </a:extLst>
              </p:cNvPr>
              <p:cNvSpPr/>
              <p:nvPr/>
            </p:nvSpPr>
            <p:spPr>
              <a:xfrm>
                <a:off x="43933" y="61385"/>
                <a:ext cx="1017637" cy="965777"/>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C8A69519-0BED-FEF6-2B70-ED8F0D7476E3}"/>
                </a:ext>
              </a:extLst>
            </p:cNvPr>
            <p:cNvGrpSpPr/>
            <p:nvPr/>
          </p:nvGrpSpPr>
          <p:grpSpPr>
            <a:xfrm>
              <a:off x="6133254" y="6259624"/>
              <a:ext cx="576065" cy="566547"/>
              <a:chOff x="0" y="0"/>
              <a:chExt cx="1139022" cy="1065433"/>
            </a:xfrm>
          </p:grpSpPr>
          <p:sp>
            <p:nvSpPr>
              <p:cNvPr id="30" name="Oval 29">
                <a:extLst>
                  <a:ext uri="{FF2B5EF4-FFF2-40B4-BE49-F238E27FC236}">
                    <a16:creationId xmlns:a16="http://schemas.microsoft.com/office/drawing/2014/main" id="{71FEE712-3FED-FC18-004A-26B1666E68C5}"/>
                  </a:ext>
                </a:extLst>
              </p:cNvPr>
              <p:cNvSpPr/>
              <p:nvPr/>
            </p:nvSpPr>
            <p:spPr>
              <a:xfrm>
                <a:off x="0" y="0"/>
                <a:ext cx="1139022" cy="1065433"/>
              </a:xfrm>
              <a:prstGeom prst="ellipse">
                <a:avLst/>
              </a:prstGeom>
              <a:solidFill>
                <a:srgbClr val="D75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1" name="Picture 30">
                <a:extLst>
                  <a:ext uri="{FF2B5EF4-FFF2-40B4-BE49-F238E27FC236}">
                    <a16:creationId xmlns:a16="http://schemas.microsoft.com/office/drawing/2014/main" id="{36CAD528-8511-AB51-2FD3-8DA1AC423139}"/>
                  </a:ext>
                </a:extLst>
              </p:cNvPr>
              <p:cNvPicPr>
                <a:picLocks noChangeAspect="1" noChangeArrowheads="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flipH="1">
                <a:off x="220798" y="14134"/>
                <a:ext cx="693619" cy="1023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6" name="Picture 25">
              <a:extLst>
                <a:ext uri="{FF2B5EF4-FFF2-40B4-BE49-F238E27FC236}">
                  <a16:creationId xmlns:a16="http://schemas.microsoft.com/office/drawing/2014/main" id="{45765F88-EDFD-7962-1F8A-86CB0FABF82E}"/>
                </a:ext>
              </a:extLst>
            </p:cNvPr>
            <p:cNvPicPr/>
            <p:nvPr/>
          </p:nvPicPr>
          <p:blipFill rotWithShape="1">
            <a:blip r:embed="rId4">
              <a:extLst>
                <a:ext uri="{28A0092B-C50C-407E-A947-70E740481C1C}">
                  <a14:useLocalDpi xmlns:a14="http://schemas.microsoft.com/office/drawing/2010/main" val="0"/>
                </a:ext>
              </a:extLst>
            </a:blip>
            <a:srcRect l="10596" r="9533"/>
            <a:stretch/>
          </p:blipFill>
          <p:spPr bwMode="auto">
            <a:xfrm>
              <a:off x="6695057" y="6248524"/>
              <a:ext cx="648072" cy="568250"/>
            </a:xfrm>
            <a:prstGeom prst="rect">
              <a:avLst/>
            </a:prstGeom>
            <a:noFill/>
            <a:ln>
              <a:noFill/>
            </a:ln>
            <a:extLst>
              <a:ext uri="{53640926-AAD7-44D8-BBD7-CCE9431645EC}">
                <a14:shadowObscured xmlns:a14="http://schemas.microsoft.com/office/drawing/2010/main"/>
              </a:ext>
            </a:extLst>
          </p:spPr>
        </p:pic>
        <p:pic>
          <p:nvPicPr>
            <p:cNvPr id="27" name="Picture 26">
              <a:extLst>
                <a:ext uri="{FF2B5EF4-FFF2-40B4-BE49-F238E27FC236}">
                  <a16:creationId xmlns:a16="http://schemas.microsoft.com/office/drawing/2014/main" id="{170EE702-0ED5-AD9D-0E26-21D97CDE0CB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308304" y="6259624"/>
              <a:ext cx="576064" cy="571818"/>
            </a:xfrm>
            <a:prstGeom prst="rect">
              <a:avLst/>
            </a:prstGeom>
            <a:noFill/>
          </p:spPr>
        </p:pic>
        <p:pic>
          <p:nvPicPr>
            <p:cNvPr id="28" name="Picture 27">
              <a:extLst>
                <a:ext uri="{FF2B5EF4-FFF2-40B4-BE49-F238E27FC236}">
                  <a16:creationId xmlns:a16="http://schemas.microsoft.com/office/drawing/2014/main" id="{D5923995-CB24-9BF4-58DD-91012F54F3F7}"/>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884368" y="6259623"/>
              <a:ext cx="576064" cy="539835"/>
            </a:xfrm>
            <a:prstGeom prst="rect">
              <a:avLst/>
            </a:prstGeom>
            <a:noFill/>
          </p:spPr>
        </p:pic>
        <p:pic>
          <p:nvPicPr>
            <p:cNvPr id="29" name="Picture 28">
              <a:extLst>
                <a:ext uri="{FF2B5EF4-FFF2-40B4-BE49-F238E27FC236}">
                  <a16:creationId xmlns:a16="http://schemas.microsoft.com/office/drawing/2014/main" id="{27385450-2C05-2844-C934-A4F3A6E11F3D}"/>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460432" y="6259624"/>
              <a:ext cx="578743" cy="566546"/>
            </a:xfrm>
            <a:prstGeom prst="rect">
              <a:avLst/>
            </a:prstGeom>
            <a:noFill/>
          </p:spPr>
        </p:pic>
      </p:grpSp>
      <p:grpSp>
        <p:nvGrpSpPr>
          <p:cNvPr id="34" name="Group 33">
            <a:extLst>
              <a:ext uri="{FF2B5EF4-FFF2-40B4-BE49-F238E27FC236}">
                <a16:creationId xmlns:a16="http://schemas.microsoft.com/office/drawing/2014/main" id="{2C73F9EF-3043-461A-FDA3-6B75D701F465}"/>
              </a:ext>
            </a:extLst>
          </p:cNvPr>
          <p:cNvGrpSpPr/>
          <p:nvPr/>
        </p:nvGrpSpPr>
        <p:grpSpPr>
          <a:xfrm>
            <a:off x="494183" y="-8098"/>
            <a:ext cx="9216333" cy="955212"/>
            <a:chOff x="451922" y="-1043"/>
            <a:chExt cx="9216333" cy="955212"/>
          </a:xfrm>
        </p:grpSpPr>
        <p:sp>
          <p:nvSpPr>
            <p:cNvPr id="2" name="TextBox 1">
              <a:extLst>
                <a:ext uri="{FF2B5EF4-FFF2-40B4-BE49-F238E27FC236}">
                  <a16:creationId xmlns:a16="http://schemas.microsoft.com/office/drawing/2014/main" id="{3CA30C97-4FEE-1415-21E0-CCB681B93159}"/>
                </a:ext>
              </a:extLst>
            </p:cNvPr>
            <p:cNvSpPr txBox="1"/>
            <p:nvPr/>
          </p:nvSpPr>
          <p:spPr>
            <a:xfrm>
              <a:off x="1191859" y="-1043"/>
              <a:ext cx="847639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PSIRF | </a:t>
              </a:r>
              <a:r>
                <a:rPr kumimoji="0" lang="en-GB" sz="4000" b="1" i="0" u="none" strike="noStrike" kern="1200" cap="none" spc="0" normalizeH="0" baseline="0" noProof="0" dirty="0">
                  <a:ln>
                    <a:noFill/>
                  </a:ln>
                  <a:solidFill>
                    <a:srgbClr val="002060"/>
                  </a:solidFill>
                  <a:effectLst/>
                  <a:uLnTx/>
                  <a:uFillTx/>
                  <a:latin typeface="Bahnschrift" panose="020B0502040204020203" pitchFamily="34" charset="0"/>
                  <a:ea typeface="+mn-ea"/>
                  <a:cs typeface="+mn-cs"/>
                </a:rPr>
                <a:t>Overview</a:t>
              </a:r>
            </a:p>
          </p:txBody>
        </p:sp>
        <p:sp>
          <p:nvSpPr>
            <p:cNvPr id="20" name="TextBox 19">
              <a:extLst>
                <a:ext uri="{FF2B5EF4-FFF2-40B4-BE49-F238E27FC236}">
                  <a16:creationId xmlns:a16="http://schemas.microsoft.com/office/drawing/2014/main" id="{2BAD6ABC-D369-614F-F97A-ADC1B010B11A}"/>
                </a:ext>
              </a:extLst>
            </p:cNvPr>
            <p:cNvSpPr txBox="1"/>
            <p:nvPr/>
          </p:nvSpPr>
          <p:spPr>
            <a:xfrm>
              <a:off x="1191859" y="584837"/>
              <a:ext cx="84763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Provide safe, effective and caring services </a:t>
              </a:r>
              <a:endParaRPr kumimoji="0" lang="en-GB" sz="32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endParaRPr>
            </a:p>
          </p:txBody>
        </p:sp>
        <p:pic>
          <p:nvPicPr>
            <p:cNvPr id="23" name="Picture 22">
              <a:extLst>
                <a:ext uri="{FF2B5EF4-FFF2-40B4-BE49-F238E27FC236}">
                  <a16:creationId xmlns:a16="http://schemas.microsoft.com/office/drawing/2014/main" id="{DA93FA05-E33A-EBC1-0960-76C117ED095A}"/>
                </a:ext>
              </a:extLst>
            </p:cNvPr>
            <p:cNvPicPr>
              <a:picLocks noChangeAspect="1"/>
            </p:cNvPicPr>
            <p:nvPr/>
          </p:nvPicPr>
          <p:blipFill>
            <a:blip r:embed="rId8"/>
            <a:stretch>
              <a:fillRect/>
            </a:stretch>
          </p:blipFill>
          <p:spPr>
            <a:xfrm>
              <a:off x="451922" y="144237"/>
              <a:ext cx="782198" cy="774454"/>
            </a:xfrm>
            <a:prstGeom prst="rect">
              <a:avLst/>
            </a:prstGeom>
          </p:spPr>
        </p:pic>
      </p:grpSp>
      <p:sp>
        <p:nvSpPr>
          <p:cNvPr id="48" name="Rectangle 47">
            <a:extLst>
              <a:ext uri="{FF2B5EF4-FFF2-40B4-BE49-F238E27FC236}">
                <a16:creationId xmlns:a16="http://schemas.microsoft.com/office/drawing/2014/main" id="{A99A5A6B-6309-7394-04B1-D905802A0DEF}"/>
              </a:ext>
            </a:extLst>
          </p:cNvPr>
          <p:cNvSpPr/>
          <p:nvPr/>
        </p:nvSpPr>
        <p:spPr>
          <a:xfrm>
            <a:off x="536205" y="1109162"/>
            <a:ext cx="11490954" cy="3693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Bahnschrift" panose="020B0502040204020203" pitchFamily="34" charset="0"/>
                <a:ea typeface="+mn-ea"/>
                <a:cs typeface="+mn-cs"/>
              </a:rPr>
              <a:t>PSIRF – promoted staff involvement</a:t>
            </a:r>
          </a:p>
        </p:txBody>
      </p:sp>
      <p:sp>
        <p:nvSpPr>
          <p:cNvPr id="53" name="Rectangle 52">
            <a:extLst>
              <a:ext uri="{FF2B5EF4-FFF2-40B4-BE49-F238E27FC236}">
                <a16:creationId xmlns:a16="http://schemas.microsoft.com/office/drawing/2014/main" id="{EEB5003D-BB57-7180-7A31-361FA08C9C14}"/>
              </a:ext>
            </a:extLst>
          </p:cNvPr>
          <p:cNvSpPr/>
          <p:nvPr/>
        </p:nvSpPr>
        <p:spPr>
          <a:xfrm>
            <a:off x="536205" y="1599226"/>
            <a:ext cx="11490954" cy="4913950"/>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p:txBody>
      </p:sp>
      <p:sp>
        <p:nvSpPr>
          <p:cNvPr id="11" name="Rectangle 10">
            <a:extLst>
              <a:ext uri="{FF2B5EF4-FFF2-40B4-BE49-F238E27FC236}">
                <a16:creationId xmlns:a16="http://schemas.microsoft.com/office/drawing/2014/main" id="{DBCE4BED-987E-9B74-9438-64942725356D}"/>
              </a:ext>
            </a:extLst>
          </p:cNvPr>
          <p:cNvSpPr/>
          <p:nvPr/>
        </p:nvSpPr>
        <p:spPr>
          <a:xfrm>
            <a:off x="653143" y="1773981"/>
            <a:ext cx="11173872" cy="392159"/>
          </a:xfrm>
          <a:prstGeom prst="rect">
            <a:avLst/>
          </a:prstGeom>
        </p:spPr>
        <p:txBody>
          <a:bodyPr wrap="square">
            <a:spAutoFit/>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rPr>
              <a:t>The Trust will ensure that it is a safe &amp; fair place to work, where everyone’s voice is encouraged, valued and listened to</a:t>
            </a:r>
            <a:endParaRPr kumimoji="0" lang="en-GB" sz="1600" b="0" i="0" u="none" strike="noStrike" kern="1200" cap="none" spc="0" normalizeH="0" baseline="0" noProof="0" dirty="0">
              <a:ln>
                <a:noFill/>
              </a:ln>
              <a:solidFill>
                <a:prstClr val="black"/>
              </a:solidFill>
              <a:effectLst/>
              <a:uLnTx/>
              <a:uFillTx/>
              <a:latin typeface="Calibri" panose="020F0502020204030204"/>
              <a:ea typeface="Calibri"/>
              <a:cs typeface="Times New Roman"/>
            </a:endParaRPr>
          </a:p>
        </p:txBody>
      </p:sp>
      <p:sp>
        <p:nvSpPr>
          <p:cNvPr id="12" name="TextBox 11">
            <a:extLst>
              <a:ext uri="{FF2B5EF4-FFF2-40B4-BE49-F238E27FC236}">
                <a16:creationId xmlns:a16="http://schemas.microsoft.com/office/drawing/2014/main" id="{D9DEE46F-F0DA-3D78-E646-E33D55B7299C}"/>
              </a:ext>
            </a:extLst>
          </p:cNvPr>
          <p:cNvSpPr txBox="1"/>
          <p:nvPr/>
        </p:nvSpPr>
        <p:spPr>
          <a:xfrm>
            <a:off x="1651772" y="3037220"/>
            <a:ext cx="2217509" cy="369332"/>
          </a:xfrm>
          <a:prstGeom prst="rect">
            <a:avLst/>
          </a:prstGeom>
          <a:solidFill>
            <a:srgbClr val="FFC000"/>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Staff </a:t>
            </a:r>
          </a:p>
        </p:txBody>
      </p:sp>
      <p:sp>
        <p:nvSpPr>
          <p:cNvPr id="13" name="Right Arrow 6">
            <a:extLst>
              <a:ext uri="{FF2B5EF4-FFF2-40B4-BE49-F238E27FC236}">
                <a16:creationId xmlns:a16="http://schemas.microsoft.com/office/drawing/2014/main" id="{726C0461-C876-8D21-2A3D-5CB1A33A0F56}"/>
              </a:ext>
            </a:extLst>
          </p:cNvPr>
          <p:cNvSpPr/>
          <p:nvPr/>
        </p:nvSpPr>
        <p:spPr>
          <a:xfrm rot="5400000">
            <a:off x="2282619" y="3900177"/>
            <a:ext cx="608033" cy="25724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DC35B9C9-6892-9977-3CD4-09C020EF1738}"/>
              </a:ext>
            </a:extLst>
          </p:cNvPr>
          <p:cNvSpPr txBox="1"/>
          <p:nvPr/>
        </p:nvSpPr>
        <p:spPr>
          <a:xfrm>
            <a:off x="1657917" y="4619841"/>
            <a:ext cx="2217509" cy="369332"/>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Just Culture</a:t>
            </a:r>
          </a:p>
        </p:txBody>
      </p:sp>
      <p:pic>
        <p:nvPicPr>
          <p:cNvPr id="15" name="Picture 2">
            <a:extLst>
              <a:ext uri="{FF2B5EF4-FFF2-40B4-BE49-F238E27FC236}">
                <a16:creationId xmlns:a16="http://schemas.microsoft.com/office/drawing/2014/main" id="{F83D62C2-0249-2D58-0F3F-DAF7BF3CACD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94241" y="2708906"/>
            <a:ext cx="6327481" cy="31955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987559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1DEBD36-A9A1-DB00-0C2F-EC1189FBA4B5}"/>
              </a:ext>
            </a:extLst>
          </p:cNvPr>
          <p:cNvGrpSpPr/>
          <p:nvPr/>
        </p:nvGrpSpPr>
        <p:grpSpPr>
          <a:xfrm>
            <a:off x="0" y="0"/>
            <a:ext cx="432048" cy="6858000"/>
            <a:chOff x="0" y="0"/>
            <a:chExt cx="432048" cy="6858000"/>
          </a:xfrm>
        </p:grpSpPr>
        <p:sp>
          <p:nvSpPr>
            <p:cNvPr id="5" name="Rectangle 4">
              <a:extLst>
                <a:ext uri="{FF2B5EF4-FFF2-40B4-BE49-F238E27FC236}">
                  <a16:creationId xmlns:a16="http://schemas.microsoft.com/office/drawing/2014/main" id="{FEAD92F2-EA42-F1AA-C8CB-8073F9EA788C}"/>
                </a:ext>
              </a:extLst>
            </p:cNvPr>
            <p:cNvSpPr/>
            <p:nvPr/>
          </p:nvSpPr>
          <p:spPr>
            <a:xfrm>
              <a:off x="0" y="0"/>
              <a:ext cx="432048" cy="11247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9D1A47D2-A685-8813-5E62-A3D30EFFD5A3}"/>
                </a:ext>
              </a:extLst>
            </p:cNvPr>
            <p:cNvSpPr/>
            <p:nvPr/>
          </p:nvSpPr>
          <p:spPr>
            <a:xfrm>
              <a:off x="0" y="1124744"/>
              <a:ext cx="432048" cy="1080120"/>
            </a:xfrm>
            <a:prstGeom prst="rect">
              <a:avLst/>
            </a:prstGeom>
            <a:solidFill>
              <a:srgbClr val="F82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8898F1D4-A12C-F773-E925-C7C9DBBF62AE}"/>
                </a:ext>
              </a:extLst>
            </p:cNvPr>
            <p:cNvSpPr/>
            <p:nvPr/>
          </p:nvSpPr>
          <p:spPr>
            <a:xfrm>
              <a:off x="0" y="2204864"/>
              <a:ext cx="432048" cy="11521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30D7AB1-4493-0714-6CCB-68EAFEA7F8D4}"/>
                </a:ext>
              </a:extLst>
            </p:cNvPr>
            <p:cNvSpPr/>
            <p:nvPr/>
          </p:nvSpPr>
          <p:spPr>
            <a:xfrm>
              <a:off x="0" y="3356992"/>
              <a:ext cx="432048" cy="115212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2B5F01B-DAAA-8F8E-581D-9F16D3FB82F1}"/>
                </a:ext>
              </a:extLst>
            </p:cNvPr>
            <p:cNvSpPr/>
            <p:nvPr/>
          </p:nvSpPr>
          <p:spPr>
            <a:xfrm>
              <a:off x="0" y="4509120"/>
              <a:ext cx="432048" cy="115212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87279568-6436-67A7-C5C0-38167E40DD33}"/>
                </a:ext>
              </a:extLst>
            </p:cNvPr>
            <p:cNvSpPr/>
            <p:nvPr/>
          </p:nvSpPr>
          <p:spPr>
            <a:xfrm>
              <a:off x="0" y="5661248"/>
              <a:ext cx="432048" cy="1196752"/>
            </a:xfrm>
            <a:prstGeom prst="rect">
              <a:avLst/>
            </a:prstGeom>
            <a:solidFill>
              <a:srgbClr val="2F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37" name="Picture 36">
            <a:extLst>
              <a:ext uri="{FF2B5EF4-FFF2-40B4-BE49-F238E27FC236}">
                <a16:creationId xmlns:a16="http://schemas.microsoft.com/office/drawing/2014/main" id="{9485808C-68F2-456B-EB8C-10E9C6C4D1AB}"/>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28941" y="64696"/>
            <a:ext cx="1609725" cy="809625"/>
          </a:xfrm>
          <a:prstGeom prst="rect">
            <a:avLst/>
          </a:prstGeom>
          <a:ln>
            <a:noFill/>
          </a:ln>
          <a:extLst>
            <a:ext uri="{53640926-AAD7-44D8-BBD7-CCE9431645EC}">
              <a14:shadowObscured xmlns:a14="http://schemas.microsoft.com/office/drawing/2010/main"/>
            </a:ext>
          </a:extLst>
        </p:spPr>
      </p:pic>
      <p:sp>
        <p:nvSpPr>
          <p:cNvPr id="49" name="TextBox 48">
            <a:extLst>
              <a:ext uri="{FF2B5EF4-FFF2-40B4-BE49-F238E27FC236}">
                <a16:creationId xmlns:a16="http://schemas.microsoft.com/office/drawing/2014/main" id="{CACFA3E5-D319-113A-5A2C-B0D03627CA9C}"/>
              </a:ext>
            </a:extLst>
          </p:cNvPr>
          <p:cNvSpPr txBox="1"/>
          <p:nvPr/>
        </p:nvSpPr>
        <p:spPr>
          <a:xfrm>
            <a:off x="0" y="6560192"/>
            <a:ext cx="460735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Arial" panose="020B0604020202020204" pitchFamily="34" charset="0"/>
              </a:rPr>
              <a:t>Delivering Exceptional Care with Exceptional People </a:t>
            </a:r>
          </a:p>
        </p:txBody>
      </p:sp>
      <p:grpSp>
        <p:nvGrpSpPr>
          <p:cNvPr id="3" name="Group 2">
            <a:extLst>
              <a:ext uri="{FF2B5EF4-FFF2-40B4-BE49-F238E27FC236}">
                <a16:creationId xmlns:a16="http://schemas.microsoft.com/office/drawing/2014/main" id="{B7B32AD7-F8E1-B3C8-E4F6-D8E559677E5B}"/>
              </a:ext>
            </a:extLst>
          </p:cNvPr>
          <p:cNvGrpSpPr/>
          <p:nvPr/>
        </p:nvGrpSpPr>
        <p:grpSpPr>
          <a:xfrm>
            <a:off x="10434383" y="6533491"/>
            <a:ext cx="1670932" cy="259813"/>
            <a:chOff x="5564358" y="6248524"/>
            <a:chExt cx="3474817" cy="582918"/>
          </a:xfrm>
        </p:grpSpPr>
        <p:grpSp>
          <p:nvGrpSpPr>
            <p:cNvPr id="24" name="Group 23">
              <a:extLst>
                <a:ext uri="{FF2B5EF4-FFF2-40B4-BE49-F238E27FC236}">
                  <a16:creationId xmlns:a16="http://schemas.microsoft.com/office/drawing/2014/main" id="{8FAAAB0E-21D1-AE95-50C9-51F650D22C6B}"/>
                </a:ext>
              </a:extLst>
            </p:cNvPr>
            <p:cNvGrpSpPr/>
            <p:nvPr/>
          </p:nvGrpSpPr>
          <p:grpSpPr>
            <a:xfrm>
              <a:off x="5564358" y="6265028"/>
              <a:ext cx="560687" cy="548586"/>
              <a:chOff x="0" y="0"/>
              <a:chExt cx="1141301" cy="1120416"/>
            </a:xfrm>
          </p:grpSpPr>
          <p:sp>
            <p:nvSpPr>
              <p:cNvPr id="32" name="Oval 31">
                <a:extLst>
                  <a:ext uri="{FF2B5EF4-FFF2-40B4-BE49-F238E27FC236}">
                    <a16:creationId xmlns:a16="http://schemas.microsoft.com/office/drawing/2014/main" id="{113F4748-C9C1-EC14-6377-D28C9C5904CD}"/>
                  </a:ext>
                </a:extLst>
              </p:cNvPr>
              <p:cNvSpPr/>
              <p:nvPr/>
            </p:nvSpPr>
            <p:spPr>
              <a:xfrm>
                <a:off x="0" y="0"/>
                <a:ext cx="1141301" cy="11204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Plus 92">
                <a:extLst>
                  <a:ext uri="{FF2B5EF4-FFF2-40B4-BE49-F238E27FC236}">
                    <a16:creationId xmlns:a16="http://schemas.microsoft.com/office/drawing/2014/main" id="{EA76132F-B4CE-C8F7-4430-AAB8FD6DD9BC}"/>
                  </a:ext>
                </a:extLst>
              </p:cNvPr>
              <p:cNvSpPr/>
              <p:nvPr/>
            </p:nvSpPr>
            <p:spPr>
              <a:xfrm>
                <a:off x="43933" y="61385"/>
                <a:ext cx="1017637" cy="965777"/>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C8A69519-0BED-FEF6-2B70-ED8F0D7476E3}"/>
                </a:ext>
              </a:extLst>
            </p:cNvPr>
            <p:cNvGrpSpPr/>
            <p:nvPr/>
          </p:nvGrpSpPr>
          <p:grpSpPr>
            <a:xfrm>
              <a:off x="6133254" y="6259624"/>
              <a:ext cx="576065" cy="566547"/>
              <a:chOff x="0" y="0"/>
              <a:chExt cx="1139022" cy="1065433"/>
            </a:xfrm>
          </p:grpSpPr>
          <p:sp>
            <p:nvSpPr>
              <p:cNvPr id="30" name="Oval 29">
                <a:extLst>
                  <a:ext uri="{FF2B5EF4-FFF2-40B4-BE49-F238E27FC236}">
                    <a16:creationId xmlns:a16="http://schemas.microsoft.com/office/drawing/2014/main" id="{71FEE712-3FED-FC18-004A-26B1666E68C5}"/>
                  </a:ext>
                </a:extLst>
              </p:cNvPr>
              <p:cNvSpPr/>
              <p:nvPr/>
            </p:nvSpPr>
            <p:spPr>
              <a:xfrm>
                <a:off x="0" y="0"/>
                <a:ext cx="1139022" cy="1065433"/>
              </a:xfrm>
              <a:prstGeom prst="ellipse">
                <a:avLst/>
              </a:prstGeom>
              <a:solidFill>
                <a:srgbClr val="D75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1" name="Picture 30">
                <a:extLst>
                  <a:ext uri="{FF2B5EF4-FFF2-40B4-BE49-F238E27FC236}">
                    <a16:creationId xmlns:a16="http://schemas.microsoft.com/office/drawing/2014/main" id="{36CAD528-8511-AB51-2FD3-8DA1AC423139}"/>
                  </a:ext>
                </a:extLst>
              </p:cNvPr>
              <p:cNvPicPr>
                <a:picLocks noChangeAspect="1" noChangeArrowheads="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flipH="1">
                <a:off x="220798" y="14134"/>
                <a:ext cx="693619" cy="1023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6" name="Picture 25">
              <a:extLst>
                <a:ext uri="{FF2B5EF4-FFF2-40B4-BE49-F238E27FC236}">
                  <a16:creationId xmlns:a16="http://schemas.microsoft.com/office/drawing/2014/main" id="{45765F88-EDFD-7962-1F8A-86CB0FABF82E}"/>
                </a:ext>
              </a:extLst>
            </p:cNvPr>
            <p:cNvPicPr/>
            <p:nvPr/>
          </p:nvPicPr>
          <p:blipFill rotWithShape="1">
            <a:blip r:embed="rId4">
              <a:extLst>
                <a:ext uri="{28A0092B-C50C-407E-A947-70E740481C1C}">
                  <a14:useLocalDpi xmlns:a14="http://schemas.microsoft.com/office/drawing/2010/main" val="0"/>
                </a:ext>
              </a:extLst>
            </a:blip>
            <a:srcRect l="10596" r="9533"/>
            <a:stretch/>
          </p:blipFill>
          <p:spPr bwMode="auto">
            <a:xfrm>
              <a:off x="6695057" y="6248524"/>
              <a:ext cx="648072" cy="568250"/>
            </a:xfrm>
            <a:prstGeom prst="rect">
              <a:avLst/>
            </a:prstGeom>
            <a:noFill/>
            <a:ln>
              <a:noFill/>
            </a:ln>
            <a:extLst>
              <a:ext uri="{53640926-AAD7-44D8-BBD7-CCE9431645EC}">
                <a14:shadowObscured xmlns:a14="http://schemas.microsoft.com/office/drawing/2010/main"/>
              </a:ext>
            </a:extLst>
          </p:spPr>
        </p:pic>
        <p:pic>
          <p:nvPicPr>
            <p:cNvPr id="27" name="Picture 26">
              <a:extLst>
                <a:ext uri="{FF2B5EF4-FFF2-40B4-BE49-F238E27FC236}">
                  <a16:creationId xmlns:a16="http://schemas.microsoft.com/office/drawing/2014/main" id="{170EE702-0ED5-AD9D-0E26-21D97CDE0CB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308304" y="6259624"/>
              <a:ext cx="576064" cy="571818"/>
            </a:xfrm>
            <a:prstGeom prst="rect">
              <a:avLst/>
            </a:prstGeom>
            <a:noFill/>
          </p:spPr>
        </p:pic>
        <p:pic>
          <p:nvPicPr>
            <p:cNvPr id="28" name="Picture 27">
              <a:extLst>
                <a:ext uri="{FF2B5EF4-FFF2-40B4-BE49-F238E27FC236}">
                  <a16:creationId xmlns:a16="http://schemas.microsoft.com/office/drawing/2014/main" id="{D5923995-CB24-9BF4-58DD-91012F54F3F7}"/>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884368" y="6259623"/>
              <a:ext cx="576064" cy="539835"/>
            </a:xfrm>
            <a:prstGeom prst="rect">
              <a:avLst/>
            </a:prstGeom>
            <a:noFill/>
          </p:spPr>
        </p:pic>
        <p:pic>
          <p:nvPicPr>
            <p:cNvPr id="29" name="Picture 28">
              <a:extLst>
                <a:ext uri="{FF2B5EF4-FFF2-40B4-BE49-F238E27FC236}">
                  <a16:creationId xmlns:a16="http://schemas.microsoft.com/office/drawing/2014/main" id="{27385450-2C05-2844-C934-A4F3A6E11F3D}"/>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460432" y="6259624"/>
              <a:ext cx="578743" cy="566546"/>
            </a:xfrm>
            <a:prstGeom prst="rect">
              <a:avLst/>
            </a:prstGeom>
            <a:noFill/>
          </p:spPr>
        </p:pic>
      </p:grpSp>
      <p:grpSp>
        <p:nvGrpSpPr>
          <p:cNvPr id="34" name="Group 33">
            <a:extLst>
              <a:ext uri="{FF2B5EF4-FFF2-40B4-BE49-F238E27FC236}">
                <a16:creationId xmlns:a16="http://schemas.microsoft.com/office/drawing/2014/main" id="{2C73F9EF-3043-461A-FDA3-6B75D701F465}"/>
              </a:ext>
            </a:extLst>
          </p:cNvPr>
          <p:cNvGrpSpPr/>
          <p:nvPr/>
        </p:nvGrpSpPr>
        <p:grpSpPr>
          <a:xfrm>
            <a:off x="494183" y="-8098"/>
            <a:ext cx="9216333" cy="955212"/>
            <a:chOff x="451922" y="-1043"/>
            <a:chExt cx="9216333" cy="955212"/>
          </a:xfrm>
        </p:grpSpPr>
        <p:sp>
          <p:nvSpPr>
            <p:cNvPr id="2" name="TextBox 1">
              <a:extLst>
                <a:ext uri="{FF2B5EF4-FFF2-40B4-BE49-F238E27FC236}">
                  <a16:creationId xmlns:a16="http://schemas.microsoft.com/office/drawing/2014/main" id="{3CA30C97-4FEE-1415-21E0-CCB681B93159}"/>
                </a:ext>
              </a:extLst>
            </p:cNvPr>
            <p:cNvSpPr txBox="1"/>
            <p:nvPr/>
          </p:nvSpPr>
          <p:spPr>
            <a:xfrm>
              <a:off x="1191859" y="-1043"/>
              <a:ext cx="847639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PSIRF | </a:t>
              </a:r>
              <a:r>
                <a:rPr kumimoji="0" lang="en-GB" sz="4000" b="1" i="0" u="none" strike="noStrike" kern="1200" cap="none" spc="0" normalizeH="0" baseline="0" noProof="0" dirty="0">
                  <a:ln>
                    <a:noFill/>
                  </a:ln>
                  <a:solidFill>
                    <a:srgbClr val="002060"/>
                  </a:solidFill>
                  <a:effectLst/>
                  <a:uLnTx/>
                  <a:uFillTx/>
                  <a:latin typeface="Bahnschrift" panose="020B0502040204020203" pitchFamily="34" charset="0"/>
                  <a:ea typeface="+mn-ea"/>
                  <a:cs typeface="+mn-cs"/>
                </a:rPr>
                <a:t>Overview</a:t>
              </a:r>
            </a:p>
          </p:txBody>
        </p:sp>
        <p:sp>
          <p:nvSpPr>
            <p:cNvPr id="20" name="TextBox 19">
              <a:extLst>
                <a:ext uri="{FF2B5EF4-FFF2-40B4-BE49-F238E27FC236}">
                  <a16:creationId xmlns:a16="http://schemas.microsoft.com/office/drawing/2014/main" id="{2BAD6ABC-D369-614F-F97A-ADC1B010B11A}"/>
                </a:ext>
              </a:extLst>
            </p:cNvPr>
            <p:cNvSpPr txBox="1"/>
            <p:nvPr/>
          </p:nvSpPr>
          <p:spPr>
            <a:xfrm>
              <a:off x="1191859" y="584837"/>
              <a:ext cx="84763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Provide safe, effective and caring services </a:t>
              </a:r>
              <a:endParaRPr kumimoji="0" lang="en-GB" sz="32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endParaRPr>
            </a:p>
          </p:txBody>
        </p:sp>
        <p:pic>
          <p:nvPicPr>
            <p:cNvPr id="23" name="Picture 22">
              <a:extLst>
                <a:ext uri="{FF2B5EF4-FFF2-40B4-BE49-F238E27FC236}">
                  <a16:creationId xmlns:a16="http://schemas.microsoft.com/office/drawing/2014/main" id="{DA93FA05-E33A-EBC1-0960-76C117ED095A}"/>
                </a:ext>
              </a:extLst>
            </p:cNvPr>
            <p:cNvPicPr>
              <a:picLocks noChangeAspect="1"/>
            </p:cNvPicPr>
            <p:nvPr/>
          </p:nvPicPr>
          <p:blipFill>
            <a:blip r:embed="rId8"/>
            <a:stretch>
              <a:fillRect/>
            </a:stretch>
          </p:blipFill>
          <p:spPr>
            <a:xfrm>
              <a:off x="451922" y="144237"/>
              <a:ext cx="782198" cy="774454"/>
            </a:xfrm>
            <a:prstGeom prst="rect">
              <a:avLst/>
            </a:prstGeom>
          </p:spPr>
        </p:pic>
      </p:grpSp>
      <p:sp>
        <p:nvSpPr>
          <p:cNvPr id="48" name="Rectangle 47">
            <a:extLst>
              <a:ext uri="{FF2B5EF4-FFF2-40B4-BE49-F238E27FC236}">
                <a16:creationId xmlns:a16="http://schemas.microsoft.com/office/drawing/2014/main" id="{A99A5A6B-6309-7394-04B1-D905802A0DEF}"/>
              </a:ext>
            </a:extLst>
          </p:cNvPr>
          <p:cNvSpPr/>
          <p:nvPr/>
        </p:nvSpPr>
        <p:spPr>
          <a:xfrm>
            <a:off x="536205" y="1109162"/>
            <a:ext cx="11490954" cy="3693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Bahnschrift" panose="020B0502040204020203" pitchFamily="34" charset="0"/>
                <a:ea typeface="+mn-ea"/>
                <a:cs typeface="+mn-cs"/>
              </a:rPr>
              <a:t>PSIRF – Patient / Relatives Involvement</a:t>
            </a:r>
          </a:p>
        </p:txBody>
      </p:sp>
      <p:sp>
        <p:nvSpPr>
          <p:cNvPr id="53" name="Rectangle 52">
            <a:extLst>
              <a:ext uri="{FF2B5EF4-FFF2-40B4-BE49-F238E27FC236}">
                <a16:creationId xmlns:a16="http://schemas.microsoft.com/office/drawing/2014/main" id="{EEB5003D-BB57-7180-7A31-361FA08C9C14}"/>
              </a:ext>
            </a:extLst>
          </p:cNvPr>
          <p:cNvSpPr/>
          <p:nvPr/>
        </p:nvSpPr>
        <p:spPr>
          <a:xfrm>
            <a:off x="546385" y="1562368"/>
            <a:ext cx="11490954" cy="4913950"/>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p:txBody>
      </p:sp>
      <p:pic>
        <p:nvPicPr>
          <p:cNvPr id="11" name="Picture 2">
            <a:extLst>
              <a:ext uri="{FF2B5EF4-FFF2-40B4-BE49-F238E27FC236}">
                <a16:creationId xmlns:a16="http://schemas.microsoft.com/office/drawing/2014/main" id="{AFBC4D65-34E1-FA40-704C-47DB2C31779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29178" y="2354079"/>
            <a:ext cx="2892333" cy="3926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a:extLst>
              <a:ext uri="{FF2B5EF4-FFF2-40B4-BE49-F238E27FC236}">
                <a16:creationId xmlns:a16="http://schemas.microsoft.com/office/drawing/2014/main" id="{05D5EC4F-D9EF-8844-323F-9CCE2570DC6B}"/>
              </a:ext>
            </a:extLst>
          </p:cNvPr>
          <p:cNvSpPr/>
          <p:nvPr/>
        </p:nvSpPr>
        <p:spPr>
          <a:xfrm>
            <a:off x="705394" y="1707748"/>
            <a:ext cx="11251475"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Getting involvement right with patient and relatives in how we respond to incidents is crucial, particularly to support improvement.</a:t>
            </a:r>
          </a:p>
        </p:txBody>
      </p:sp>
      <p:sp>
        <p:nvSpPr>
          <p:cNvPr id="13" name="TextBox 12">
            <a:extLst>
              <a:ext uri="{FF2B5EF4-FFF2-40B4-BE49-F238E27FC236}">
                <a16:creationId xmlns:a16="http://schemas.microsoft.com/office/drawing/2014/main" id="{A989F43B-874D-42FA-AFFF-D6835820A52A}"/>
              </a:ext>
            </a:extLst>
          </p:cNvPr>
          <p:cNvSpPr txBox="1"/>
          <p:nvPr/>
        </p:nvSpPr>
        <p:spPr>
          <a:xfrm>
            <a:off x="2377440" y="3079754"/>
            <a:ext cx="2121801" cy="369332"/>
          </a:xfrm>
          <a:prstGeom prst="rect">
            <a:avLst/>
          </a:prstGeom>
          <a:solidFill>
            <a:srgbClr val="FFC000"/>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Patients / Carers </a:t>
            </a:r>
          </a:p>
        </p:txBody>
      </p:sp>
      <p:sp>
        <p:nvSpPr>
          <p:cNvPr id="14" name="Right Arrow 6">
            <a:extLst>
              <a:ext uri="{FF2B5EF4-FFF2-40B4-BE49-F238E27FC236}">
                <a16:creationId xmlns:a16="http://schemas.microsoft.com/office/drawing/2014/main" id="{DE24A16D-2969-2F8F-2524-F6A697F6A3AC}"/>
              </a:ext>
            </a:extLst>
          </p:cNvPr>
          <p:cNvSpPr/>
          <p:nvPr/>
        </p:nvSpPr>
        <p:spPr>
          <a:xfrm rot="5400000">
            <a:off x="3150699" y="4014792"/>
            <a:ext cx="741093" cy="246139"/>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5D3D4923-708B-41B7-198E-E6860766CB13}"/>
              </a:ext>
            </a:extLst>
          </p:cNvPr>
          <p:cNvSpPr txBox="1"/>
          <p:nvPr/>
        </p:nvSpPr>
        <p:spPr>
          <a:xfrm>
            <a:off x="2377440" y="4662375"/>
            <a:ext cx="2121801" cy="369332"/>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Being Open</a:t>
            </a:r>
          </a:p>
        </p:txBody>
      </p:sp>
    </p:spTree>
    <p:extLst>
      <p:ext uri="{BB962C8B-B14F-4D97-AF65-F5344CB8AC3E}">
        <p14:creationId xmlns:p14="http://schemas.microsoft.com/office/powerpoint/2010/main" val="139559294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1DEBD36-A9A1-DB00-0C2F-EC1189FBA4B5}"/>
              </a:ext>
            </a:extLst>
          </p:cNvPr>
          <p:cNvGrpSpPr/>
          <p:nvPr/>
        </p:nvGrpSpPr>
        <p:grpSpPr>
          <a:xfrm>
            <a:off x="0" y="0"/>
            <a:ext cx="432048" cy="6858000"/>
            <a:chOff x="0" y="0"/>
            <a:chExt cx="432048" cy="6858000"/>
          </a:xfrm>
        </p:grpSpPr>
        <p:sp>
          <p:nvSpPr>
            <p:cNvPr id="5" name="Rectangle 4">
              <a:extLst>
                <a:ext uri="{FF2B5EF4-FFF2-40B4-BE49-F238E27FC236}">
                  <a16:creationId xmlns:a16="http://schemas.microsoft.com/office/drawing/2014/main" id="{FEAD92F2-EA42-F1AA-C8CB-8073F9EA788C}"/>
                </a:ext>
              </a:extLst>
            </p:cNvPr>
            <p:cNvSpPr/>
            <p:nvPr/>
          </p:nvSpPr>
          <p:spPr>
            <a:xfrm>
              <a:off x="0" y="0"/>
              <a:ext cx="432048" cy="11247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9D1A47D2-A685-8813-5E62-A3D30EFFD5A3}"/>
                </a:ext>
              </a:extLst>
            </p:cNvPr>
            <p:cNvSpPr/>
            <p:nvPr/>
          </p:nvSpPr>
          <p:spPr>
            <a:xfrm>
              <a:off x="0" y="1124744"/>
              <a:ext cx="432048" cy="1080120"/>
            </a:xfrm>
            <a:prstGeom prst="rect">
              <a:avLst/>
            </a:prstGeom>
            <a:solidFill>
              <a:srgbClr val="F82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8898F1D4-A12C-F773-E925-C7C9DBBF62AE}"/>
                </a:ext>
              </a:extLst>
            </p:cNvPr>
            <p:cNvSpPr/>
            <p:nvPr/>
          </p:nvSpPr>
          <p:spPr>
            <a:xfrm>
              <a:off x="0" y="2204864"/>
              <a:ext cx="432048" cy="11521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30D7AB1-4493-0714-6CCB-68EAFEA7F8D4}"/>
                </a:ext>
              </a:extLst>
            </p:cNvPr>
            <p:cNvSpPr/>
            <p:nvPr/>
          </p:nvSpPr>
          <p:spPr>
            <a:xfrm>
              <a:off x="0" y="3356992"/>
              <a:ext cx="432048" cy="115212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2B5F01B-DAAA-8F8E-581D-9F16D3FB82F1}"/>
                </a:ext>
              </a:extLst>
            </p:cNvPr>
            <p:cNvSpPr/>
            <p:nvPr/>
          </p:nvSpPr>
          <p:spPr>
            <a:xfrm>
              <a:off x="0" y="4509120"/>
              <a:ext cx="432048" cy="115212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87279568-6436-67A7-C5C0-38167E40DD33}"/>
                </a:ext>
              </a:extLst>
            </p:cNvPr>
            <p:cNvSpPr/>
            <p:nvPr/>
          </p:nvSpPr>
          <p:spPr>
            <a:xfrm>
              <a:off x="0" y="5661248"/>
              <a:ext cx="432048" cy="1196752"/>
            </a:xfrm>
            <a:prstGeom prst="rect">
              <a:avLst/>
            </a:prstGeom>
            <a:solidFill>
              <a:srgbClr val="2F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37" name="Picture 36">
            <a:extLst>
              <a:ext uri="{FF2B5EF4-FFF2-40B4-BE49-F238E27FC236}">
                <a16:creationId xmlns:a16="http://schemas.microsoft.com/office/drawing/2014/main" id="{9485808C-68F2-456B-EB8C-10E9C6C4D1AB}"/>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28941" y="64696"/>
            <a:ext cx="1609725" cy="809625"/>
          </a:xfrm>
          <a:prstGeom prst="rect">
            <a:avLst/>
          </a:prstGeom>
          <a:ln>
            <a:noFill/>
          </a:ln>
          <a:extLst>
            <a:ext uri="{53640926-AAD7-44D8-BBD7-CCE9431645EC}">
              <a14:shadowObscured xmlns:a14="http://schemas.microsoft.com/office/drawing/2010/main"/>
            </a:ext>
          </a:extLst>
        </p:spPr>
      </p:pic>
      <p:sp>
        <p:nvSpPr>
          <p:cNvPr id="49" name="TextBox 48">
            <a:extLst>
              <a:ext uri="{FF2B5EF4-FFF2-40B4-BE49-F238E27FC236}">
                <a16:creationId xmlns:a16="http://schemas.microsoft.com/office/drawing/2014/main" id="{CACFA3E5-D319-113A-5A2C-B0D03627CA9C}"/>
              </a:ext>
            </a:extLst>
          </p:cNvPr>
          <p:cNvSpPr txBox="1"/>
          <p:nvPr/>
        </p:nvSpPr>
        <p:spPr>
          <a:xfrm>
            <a:off x="0" y="6560192"/>
            <a:ext cx="460735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Arial" panose="020B0604020202020204" pitchFamily="34" charset="0"/>
              </a:rPr>
              <a:t>Delivering Exceptional Care with Exceptional People </a:t>
            </a:r>
          </a:p>
        </p:txBody>
      </p:sp>
      <p:grpSp>
        <p:nvGrpSpPr>
          <p:cNvPr id="3" name="Group 2">
            <a:extLst>
              <a:ext uri="{FF2B5EF4-FFF2-40B4-BE49-F238E27FC236}">
                <a16:creationId xmlns:a16="http://schemas.microsoft.com/office/drawing/2014/main" id="{B7B32AD7-F8E1-B3C8-E4F6-D8E559677E5B}"/>
              </a:ext>
            </a:extLst>
          </p:cNvPr>
          <p:cNvGrpSpPr/>
          <p:nvPr/>
        </p:nvGrpSpPr>
        <p:grpSpPr>
          <a:xfrm>
            <a:off x="10434383" y="6533491"/>
            <a:ext cx="1670932" cy="259813"/>
            <a:chOff x="5564358" y="6248524"/>
            <a:chExt cx="3474817" cy="582918"/>
          </a:xfrm>
        </p:grpSpPr>
        <p:grpSp>
          <p:nvGrpSpPr>
            <p:cNvPr id="24" name="Group 23">
              <a:extLst>
                <a:ext uri="{FF2B5EF4-FFF2-40B4-BE49-F238E27FC236}">
                  <a16:creationId xmlns:a16="http://schemas.microsoft.com/office/drawing/2014/main" id="{8FAAAB0E-21D1-AE95-50C9-51F650D22C6B}"/>
                </a:ext>
              </a:extLst>
            </p:cNvPr>
            <p:cNvGrpSpPr/>
            <p:nvPr/>
          </p:nvGrpSpPr>
          <p:grpSpPr>
            <a:xfrm>
              <a:off x="5564358" y="6265028"/>
              <a:ext cx="560687" cy="548586"/>
              <a:chOff x="0" y="0"/>
              <a:chExt cx="1141301" cy="1120416"/>
            </a:xfrm>
          </p:grpSpPr>
          <p:sp>
            <p:nvSpPr>
              <p:cNvPr id="32" name="Oval 31">
                <a:extLst>
                  <a:ext uri="{FF2B5EF4-FFF2-40B4-BE49-F238E27FC236}">
                    <a16:creationId xmlns:a16="http://schemas.microsoft.com/office/drawing/2014/main" id="{113F4748-C9C1-EC14-6377-D28C9C5904CD}"/>
                  </a:ext>
                </a:extLst>
              </p:cNvPr>
              <p:cNvSpPr/>
              <p:nvPr/>
            </p:nvSpPr>
            <p:spPr>
              <a:xfrm>
                <a:off x="0" y="0"/>
                <a:ext cx="1141301" cy="11204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Plus 92">
                <a:extLst>
                  <a:ext uri="{FF2B5EF4-FFF2-40B4-BE49-F238E27FC236}">
                    <a16:creationId xmlns:a16="http://schemas.microsoft.com/office/drawing/2014/main" id="{EA76132F-B4CE-C8F7-4430-AAB8FD6DD9BC}"/>
                  </a:ext>
                </a:extLst>
              </p:cNvPr>
              <p:cNvSpPr/>
              <p:nvPr/>
            </p:nvSpPr>
            <p:spPr>
              <a:xfrm>
                <a:off x="43933" y="61385"/>
                <a:ext cx="1017637" cy="965777"/>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C8A69519-0BED-FEF6-2B70-ED8F0D7476E3}"/>
                </a:ext>
              </a:extLst>
            </p:cNvPr>
            <p:cNvGrpSpPr/>
            <p:nvPr/>
          </p:nvGrpSpPr>
          <p:grpSpPr>
            <a:xfrm>
              <a:off x="6133254" y="6259624"/>
              <a:ext cx="576065" cy="566547"/>
              <a:chOff x="0" y="0"/>
              <a:chExt cx="1139022" cy="1065433"/>
            </a:xfrm>
          </p:grpSpPr>
          <p:sp>
            <p:nvSpPr>
              <p:cNvPr id="30" name="Oval 29">
                <a:extLst>
                  <a:ext uri="{FF2B5EF4-FFF2-40B4-BE49-F238E27FC236}">
                    <a16:creationId xmlns:a16="http://schemas.microsoft.com/office/drawing/2014/main" id="{71FEE712-3FED-FC18-004A-26B1666E68C5}"/>
                  </a:ext>
                </a:extLst>
              </p:cNvPr>
              <p:cNvSpPr/>
              <p:nvPr/>
            </p:nvSpPr>
            <p:spPr>
              <a:xfrm>
                <a:off x="0" y="0"/>
                <a:ext cx="1139022" cy="1065433"/>
              </a:xfrm>
              <a:prstGeom prst="ellipse">
                <a:avLst/>
              </a:prstGeom>
              <a:solidFill>
                <a:srgbClr val="D75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1" name="Picture 30">
                <a:extLst>
                  <a:ext uri="{FF2B5EF4-FFF2-40B4-BE49-F238E27FC236}">
                    <a16:creationId xmlns:a16="http://schemas.microsoft.com/office/drawing/2014/main" id="{36CAD528-8511-AB51-2FD3-8DA1AC423139}"/>
                  </a:ext>
                </a:extLst>
              </p:cNvPr>
              <p:cNvPicPr>
                <a:picLocks noChangeAspect="1" noChangeArrowheads="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flipH="1">
                <a:off x="220798" y="14134"/>
                <a:ext cx="693619" cy="1023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6" name="Picture 25">
              <a:extLst>
                <a:ext uri="{FF2B5EF4-FFF2-40B4-BE49-F238E27FC236}">
                  <a16:creationId xmlns:a16="http://schemas.microsoft.com/office/drawing/2014/main" id="{45765F88-EDFD-7962-1F8A-86CB0FABF82E}"/>
                </a:ext>
              </a:extLst>
            </p:cNvPr>
            <p:cNvPicPr/>
            <p:nvPr/>
          </p:nvPicPr>
          <p:blipFill rotWithShape="1">
            <a:blip r:embed="rId4">
              <a:extLst>
                <a:ext uri="{28A0092B-C50C-407E-A947-70E740481C1C}">
                  <a14:useLocalDpi xmlns:a14="http://schemas.microsoft.com/office/drawing/2010/main" val="0"/>
                </a:ext>
              </a:extLst>
            </a:blip>
            <a:srcRect l="10596" r="9533"/>
            <a:stretch/>
          </p:blipFill>
          <p:spPr bwMode="auto">
            <a:xfrm>
              <a:off x="6695057" y="6248524"/>
              <a:ext cx="648072" cy="568250"/>
            </a:xfrm>
            <a:prstGeom prst="rect">
              <a:avLst/>
            </a:prstGeom>
            <a:noFill/>
            <a:ln>
              <a:noFill/>
            </a:ln>
            <a:extLst>
              <a:ext uri="{53640926-AAD7-44D8-BBD7-CCE9431645EC}">
                <a14:shadowObscured xmlns:a14="http://schemas.microsoft.com/office/drawing/2010/main"/>
              </a:ext>
            </a:extLst>
          </p:spPr>
        </p:pic>
        <p:pic>
          <p:nvPicPr>
            <p:cNvPr id="27" name="Picture 26">
              <a:extLst>
                <a:ext uri="{FF2B5EF4-FFF2-40B4-BE49-F238E27FC236}">
                  <a16:creationId xmlns:a16="http://schemas.microsoft.com/office/drawing/2014/main" id="{170EE702-0ED5-AD9D-0E26-21D97CDE0CB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308304" y="6259624"/>
              <a:ext cx="576064" cy="571818"/>
            </a:xfrm>
            <a:prstGeom prst="rect">
              <a:avLst/>
            </a:prstGeom>
            <a:noFill/>
          </p:spPr>
        </p:pic>
        <p:pic>
          <p:nvPicPr>
            <p:cNvPr id="28" name="Picture 27">
              <a:extLst>
                <a:ext uri="{FF2B5EF4-FFF2-40B4-BE49-F238E27FC236}">
                  <a16:creationId xmlns:a16="http://schemas.microsoft.com/office/drawing/2014/main" id="{D5923995-CB24-9BF4-58DD-91012F54F3F7}"/>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884368" y="6259623"/>
              <a:ext cx="576064" cy="539835"/>
            </a:xfrm>
            <a:prstGeom prst="rect">
              <a:avLst/>
            </a:prstGeom>
            <a:noFill/>
          </p:spPr>
        </p:pic>
        <p:pic>
          <p:nvPicPr>
            <p:cNvPr id="29" name="Picture 28">
              <a:extLst>
                <a:ext uri="{FF2B5EF4-FFF2-40B4-BE49-F238E27FC236}">
                  <a16:creationId xmlns:a16="http://schemas.microsoft.com/office/drawing/2014/main" id="{27385450-2C05-2844-C934-A4F3A6E11F3D}"/>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460432" y="6259624"/>
              <a:ext cx="578743" cy="566546"/>
            </a:xfrm>
            <a:prstGeom prst="rect">
              <a:avLst/>
            </a:prstGeom>
            <a:noFill/>
          </p:spPr>
        </p:pic>
      </p:grpSp>
      <p:grpSp>
        <p:nvGrpSpPr>
          <p:cNvPr id="34" name="Group 33">
            <a:extLst>
              <a:ext uri="{FF2B5EF4-FFF2-40B4-BE49-F238E27FC236}">
                <a16:creationId xmlns:a16="http://schemas.microsoft.com/office/drawing/2014/main" id="{2C73F9EF-3043-461A-FDA3-6B75D701F465}"/>
              </a:ext>
            </a:extLst>
          </p:cNvPr>
          <p:cNvGrpSpPr/>
          <p:nvPr/>
        </p:nvGrpSpPr>
        <p:grpSpPr>
          <a:xfrm>
            <a:off x="494183" y="-8098"/>
            <a:ext cx="9216333" cy="955212"/>
            <a:chOff x="451922" y="-1043"/>
            <a:chExt cx="9216333" cy="955212"/>
          </a:xfrm>
        </p:grpSpPr>
        <p:sp>
          <p:nvSpPr>
            <p:cNvPr id="2" name="TextBox 1">
              <a:extLst>
                <a:ext uri="{FF2B5EF4-FFF2-40B4-BE49-F238E27FC236}">
                  <a16:creationId xmlns:a16="http://schemas.microsoft.com/office/drawing/2014/main" id="{3CA30C97-4FEE-1415-21E0-CCB681B93159}"/>
                </a:ext>
              </a:extLst>
            </p:cNvPr>
            <p:cNvSpPr txBox="1"/>
            <p:nvPr/>
          </p:nvSpPr>
          <p:spPr>
            <a:xfrm>
              <a:off x="1191859" y="-1043"/>
              <a:ext cx="847639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PSIRF | </a:t>
              </a:r>
              <a:r>
                <a:rPr kumimoji="0" lang="en-GB" sz="4000" b="1" i="0" u="none" strike="noStrike" kern="1200" cap="none" spc="0" normalizeH="0" baseline="0" noProof="0" dirty="0">
                  <a:ln>
                    <a:noFill/>
                  </a:ln>
                  <a:solidFill>
                    <a:srgbClr val="002060"/>
                  </a:solidFill>
                  <a:effectLst/>
                  <a:uLnTx/>
                  <a:uFillTx/>
                  <a:latin typeface="Bahnschrift" panose="020B0502040204020203" pitchFamily="34" charset="0"/>
                  <a:ea typeface="+mn-ea"/>
                  <a:cs typeface="+mn-cs"/>
                </a:rPr>
                <a:t>Overview</a:t>
              </a:r>
            </a:p>
          </p:txBody>
        </p:sp>
        <p:sp>
          <p:nvSpPr>
            <p:cNvPr id="20" name="TextBox 19">
              <a:extLst>
                <a:ext uri="{FF2B5EF4-FFF2-40B4-BE49-F238E27FC236}">
                  <a16:creationId xmlns:a16="http://schemas.microsoft.com/office/drawing/2014/main" id="{2BAD6ABC-D369-614F-F97A-ADC1B010B11A}"/>
                </a:ext>
              </a:extLst>
            </p:cNvPr>
            <p:cNvSpPr txBox="1"/>
            <p:nvPr/>
          </p:nvSpPr>
          <p:spPr>
            <a:xfrm>
              <a:off x="1191859" y="584837"/>
              <a:ext cx="84763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Provide safe, effective and caring services </a:t>
              </a:r>
              <a:endParaRPr kumimoji="0" lang="en-GB" sz="32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endParaRPr>
            </a:p>
          </p:txBody>
        </p:sp>
        <p:pic>
          <p:nvPicPr>
            <p:cNvPr id="23" name="Picture 22">
              <a:extLst>
                <a:ext uri="{FF2B5EF4-FFF2-40B4-BE49-F238E27FC236}">
                  <a16:creationId xmlns:a16="http://schemas.microsoft.com/office/drawing/2014/main" id="{DA93FA05-E33A-EBC1-0960-76C117ED095A}"/>
                </a:ext>
              </a:extLst>
            </p:cNvPr>
            <p:cNvPicPr>
              <a:picLocks noChangeAspect="1"/>
            </p:cNvPicPr>
            <p:nvPr/>
          </p:nvPicPr>
          <p:blipFill>
            <a:blip r:embed="rId8"/>
            <a:stretch>
              <a:fillRect/>
            </a:stretch>
          </p:blipFill>
          <p:spPr>
            <a:xfrm>
              <a:off x="451922" y="144237"/>
              <a:ext cx="782198" cy="774454"/>
            </a:xfrm>
            <a:prstGeom prst="rect">
              <a:avLst/>
            </a:prstGeom>
          </p:spPr>
        </p:pic>
      </p:grpSp>
      <p:sp>
        <p:nvSpPr>
          <p:cNvPr id="50" name="Rectangle 49">
            <a:extLst>
              <a:ext uri="{FF2B5EF4-FFF2-40B4-BE49-F238E27FC236}">
                <a16:creationId xmlns:a16="http://schemas.microsoft.com/office/drawing/2014/main" id="{C84ED67B-14E6-030C-24AC-871E0C6ECE5B}"/>
              </a:ext>
            </a:extLst>
          </p:cNvPr>
          <p:cNvSpPr/>
          <p:nvPr/>
        </p:nvSpPr>
        <p:spPr>
          <a:xfrm>
            <a:off x="571161" y="1170374"/>
            <a:ext cx="11479302" cy="343598"/>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Bahnschrift" panose="020B0502040204020203" pitchFamily="34" charset="0"/>
                <a:ea typeface="+mn-ea"/>
                <a:cs typeface="+mn-cs"/>
              </a:rPr>
              <a:t>What have we learned so far? </a:t>
            </a:r>
          </a:p>
        </p:txBody>
      </p:sp>
      <p:sp>
        <p:nvSpPr>
          <p:cNvPr id="54" name="Rectangle 53">
            <a:extLst>
              <a:ext uri="{FF2B5EF4-FFF2-40B4-BE49-F238E27FC236}">
                <a16:creationId xmlns:a16="http://schemas.microsoft.com/office/drawing/2014/main" id="{EBB0E0D6-4B2F-F253-D8FB-50AA194B989D}"/>
              </a:ext>
            </a:extLst>
          </p:cNvPr>
          <p:cNvSpPr/>
          <p:nvPr/>
        </p:nvSpPr>
        <p:spPr>
          <a:xfrm>
            <a:off x="559509" y="1599827"/>
            <a:ext cx="11490954" cy="4664312"/>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Massive amount of time and resource required to develop local approach and templates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Need to keep pushing and promoting PSIRF to staff at all levels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Do not presume people ‘know’ about PSIRF</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Staff hesitant with new approaches……..until they have tried new process and used templates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Positive experiences for staff involved in incidents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More rapid and responsive approach to understanding incidents and gathering differing views and version of event</a:t>
            </a:r>
            <a:b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b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to allow greater learning</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Challenging providing assurance to stakeholders as not reporting as previously under SI Framework</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Need to involve our Patient Safety Partners – now have greater engagement and involvement in reviewing harms and engaging with patients/relatives to promote learning and using ‘patients voices’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There is no right or wrong approach / template – what works for you is important</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Support from national perspective / NHSE – Patient Safety Specialist forums helpful but difficult to navigate initially and track information</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Process is evolving and developing as we use the templates and tools further</a:t>
            </a:r>
          </a:p>
        </p:txBody>
      </p:sp>
      <p:pic>
        <p:nvPicPr>
          <p:cNvPr id="11" name="Picture 10" descr="A purple sign with black text&#10;&#10;Description automatically generated">
            <a:extLst>
              <a:ext uri="{FF2B5EF4-FFF2-40B4-BE49-F238E27FC236}">
                <a16:creationId xmlns:a16="http://schemas.microsoft.com/office/drawing/2014/main" id="{AF58BD23-D409-4600-02AB-0F4986E23380}"/>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10023566" y="1663737"/>
            <a:ext cx="1924594" cy="2237899"/>
          </a:xfrm>
          <a:prstGeom prst="rect">
            <a:avLst/>
          </a:prstGeom>
        </p:spPr>
      </p:pic>
    </p:spTree>
    <p:extLst>
      <p:ext uri="{BB962C8B-B14F-4D97-AF65-F5344CB8AC3E}">
        <p14:creationId xmlns:p14="http://schemas.microsoft.com/office/powerpoint/2010/main" val="195225001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1DEBD36-A9A1-DB00-0C2F-EC1189FBA4B5}"/>
              </a:ext>
            </a:extLst>
          </p:cNvPr>
          <p:cNvGrpSpPr/>
          <p:nvPr/>
        </p:nvGrpSpPr>
        <p:grpSpPr>
          <a:xfrm>
            <a:off x="0" y="0"/>
            <a:ext cx="432048" cy="6858000"/>
            <a:chOff x="0" y="0"/>
            <a:chExt cx="432048" cy="6858000"/>
          </a:xfrm>
        </p:grpSpPr>
        <p:sp>
          <p:nvSpPr>
            <p:cNvPr id="5" name="Rectangle 4">
              <a:extLst>
                <a:ext uri="{FF2B5EF4-FFF2-40B4-BE49-F238E27FC236}">
                  <a16:creationId xmlns:a16="http://schemas.microsoft.com/office/drawing/2014/main" id="{FEAD92F2-EA42-F1AA-C8CB-8073F9EA788C}"/>
                </a:ext>
              </a:extLst>
            </p:cNvPr>
            <p:cNvSpPr/>
            <p:nvPr/>
          </p:nvSpPr>
          <p:spPr>
            <a:xfrm>
              <a:off x="0" y="0"/>
              <a:ext cx="432048" cy="11247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9D1A47D2-A685-8813-5E62-A3D30EFFD5A3}"/>
                </a:ext>
              </a:extLst>
            </p:cNvPr>
            <p:cNvSpPr/>
            <p:nvPr/>
          </p:nvSpPr>
          <p:spPr>
            <a:xfrm>
              <a:off x="0" y="1124744"/>
              <a:ext cx="432048" cy="1080120"/>
            </a:xfrm>
            <a:prstGeom prst="rect">
              <a:avLst/>
            </a:prstGeom>
            <a:solidFill>
              <a:srgbClr val="F82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8898F1D4-A12C-F773-E925-C7C9DBBF62AE}"/>
                </a:ext>
              </a:extLst>
            </p:cNvPr>
            <p:cNvSpPr/>
            <p:nvPr/>
          </p:nvSpPr>
          <p:spPr>
            <a:xfrm>
              <a:off x="0" y="2204864"/>
              <a:ext cx="432048" cy="11521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30D7AB1-4493-0714-6CCB-68EAFEA7F8D4}"/>
                </a:ext>
              </a:extLst>
            </p:cNvPr>
            <p:cNvSpPr/>
            <p:nvPr/>
          </p:nvSpPr>
          <p:spPr>
            <a:xfrm>
              <a:off x="0" y="3356992"/>
              <a:ext cx="432048" cy="115212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2B5F01B-DAAA-8F8E-581D-9F16D3FB82F1}"/>
                </a:ext>
              </a:extLst>
            </p:cNvPr>
            <p:cNvSpPr/>
            <p:nvPr/>
          </p:nvSpPr>
          <p:spPr>
            <a:xfrm>
              <a:off x="0" y="4509120"/>
              <a:ext cx="432048" cy="115212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87279568-6436-67A7-C5C0-38167E40DD33}"/>
                </a:ext>
              </a:extLst>
            </p:cNvPr>
            <p:cNvSpPr/>
            <p:nvPr/>
          </p:nvSpPr>
          <p:spPr>
            <a:xfrm>
              <a:off x="0" y="5661248"/>
              <a:ext cx="432048" cy="1196752"/>
            </a:xfrm>
            <a:prstGeom prst="rect">
              <a:avLst/>
            </a:prstGeom>
            <a:solidFill>
              <a:srgbClr val="2F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37" name="Picture 36">
            <a:extLst>
              <a:ext uri="{FF2B5EF4-FFF2-40B4-BE49-F238E27FC236}">
                <a16:creationId xmlns:a16="http://schemas.microsoft.com/office/drawing/2014/main" id="{9485808C-68F2-456B-EB8C-10E9C6C4D1AB}"/>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28941" y="64696"/>
            <a:ext cx="1609725" cy="809625"/>
          </a:xfrm>
          <a:prstGeom prst="rect">
            <a:avLst/>
          </a:prstGeom>
          <a:ln>
            <a:noFill/>
          </a:ln>
          <a:extLst>
            <a:ext uri="{53640926-AAD7-44D8-BBD7-CCE9431645EC}">
              <a14:shadowObscured xmlns:a14="http://schemas.microsoft.com/office/drawing/2010/main"/>
            </a:ext>
          </a:extLst>
        </p:spPr>
      </p:pic>
      <p:sp>
        <p:nvSpPr>
          <p:cNvPr id="49" name="TextBox 48">
            <a:extLst>
              <a:ext uri="{FF2B5EF4-FFF2-40B4-BE49-F238E27FC236}">
                <a16:creationId xmlns:a16="http://schemas.microsoft.com/office/drawing/2014/main" id="{CACFA3E5-D319-113A-5A2C-B0D03627CA9C}"/>
              </a:ext>
            </a:extLst>
          </p:cNvPr>
          <p:cNvSpPr txBox="1"/>
          <p:nvPr/>
        </p:nvSpPr>
        <p:spPr>
          <a:xfrm>
            <a:off x="0" y="6560192"/>
            <a:ext cx="460735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Arial" panose="020B0604020202020204" pitchFamily="34" charset="0"/>
              </a:rPr>
              <a:t>Delivering Exceptional Care with Exceptional People </a:t>
            </a:r>
          </a:p>
        </p:txBody>
      </p:sp>
      <p:grpSp>
        <p:nvGrpSpPr>
          <p:cNvPr id="3" name="Group 2">
            <a:extLst>
              <a:ext uri="{FF2B5EF4-FFF2-40B4-BE49-F238E27FC236}">
                <a16:creationId xmlns:a16="http://schemas.microsoft.com/office/drawing/2014/main" id="{B7B32AD7-F8E1-B3C8-E4F6-D8E559677E5B}"/>
              </a:ext>
            </a:extLst>
          </p:cNvPr>
          <p:cNvGrpSpPr/>
          <p:nvPr/>
        </p:nvGrpSpPr>
        <p:grpSpPr>
          <a:xfrm>
            <a:off x="10434383" y="6533491"/>
            <a:ext cx="1670932" cy="259813"/>
            <a:chOff x="5564358" y="6248524"/>
            <a:chExt cx="3474817" cy="582918"/>
          </a:xfrm>
        </p:grpSpPr>
        <p:grpSp>
          <p:nvGrpSpPr>
            <p:cNvPr id="24" name="Group 23">
              <a:extLst>
                <a:ext uri="{FF2B5EF4-FFF2-40B4-BE49-F238E27FC236}">
                  <a16:creationId xmlns:a16="http://schemas.microsoft.com/office/drawing/2014/main" id="{8FAAAB0E-21D1-AE95-50C9-51F650D22C6B}"/>
                </a:ext>
              </a:extLst>
            </p:cNvPr>
            <p:cNvGrpSpPr/>
            <p:nvPr/>
          </p:nvGrpSpPr>
          <p:grpSpPr>
            <a:xfrm>
              <a:off x="5564358" y="6265028"/>
              <a:ext cx="560687" cy="548586"/>
              <a:chOff x="0" y="0"/>
              <a:chExt cx="1141301" cy="1120416"/>
            </a:xfrm>
          </p:grpSpPr>
          <p:sp>
            <p:nvSpPr>
              <p:cNvPr id="32" name="Oval 31">
                <a:extLst>
                  <a:ext uri="{FF2B5EF4-FFF2-40B4-BE49-F238E27FC236}">
                    <a16:creationId xmlns:a16="http://schemas.microsoft.com/office/drawing/2014/main" id="{113F4748-C9C1-EC14-6377-D28C9C5904CD}"/>
                  </a:ext>
                </a:extLst>
              </p:cNvPr>
              <p:cNvSpPr/>
              <p:nvPr/>
            </p:nvSpPr>
            <p:spPr>
              <a:xfrm>
                <a:off x="0" y="0"/>
                <a:ext cx="1141301" cy="11204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Plus 92">
                <a:extLst>
                  <a:ext uri="{FF2B5EF4-FFF2-40B4-BE49-F238E27FC236}">
                    <a16:creationId xmlns:a16="http://schemas.microsoft.com/office/drawing/2014/main" id="{EA76132F-B4CE-C8F7-4430-AAB8FD6DD9BC}"/>
                  </a:ext>
                </a:extLst>
              </p:cNvPr>
              <p:cNvSpPr/>
              <p:nvPr/>
            </p:nvSpPr>
            <p:spPr>
              <a:xfrm>
                <a:off x="43933" y="61385"/>
                <a:ext cx="1017637" cy="965777"/>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C8A69519-0BED-FEF6-2B70-ED8F0D7476E3}"/>
                </a:ext>
              </a:extLst>
            </p:cNvPr>
            <p:cNvGrpSpPr/>
            <p:nvPr/>
          </p:nvGrpSpPr>
          <p:grpSpPr>
            <a:xfrm>
              <a:off x="6133254" y="6259624"/>
              <a:ext cx="576065" cy="566547"/>
              <a:chOff x="0" y="0"/>
              <a:chExt cx="1139022" cy="1065433"/>
            </a:xfrm>
          </p:grpSpPr>
          <p:sp>
            <p:nvSpPr>
              <p:cNvPr id="30" name="Oval 29">
                <a:extLst>
                  <a:ext uri="{FF2B5EF4-FFF2-40B4-BE49-F238E27FC236}">
                    <a16:creationId xmlns:a16="http://schemas.microsoft.com/office/drawing/2014/main" id="{71FEE712-3FED-FC18-004A-26B1666E68C5}"/>
                  </a:ext>
                </a:extLst>
              </p:cNvPr>
              <p:cNvSpPr/>
              <p:nvPr/>
            </p:nvSpPr>
            <p:spPr>
              <a:xfrm>
                <a:off x="0" y="0"/>
                <a:ext cx="1139022" cy="1065433"/>
              </a:xfrm>
              <a:prstGeom prst="ellipse">
                <a:avLst/>
              </a:prstGeom>
              <a:solidFill>
                <a:srgbClr val="D75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1" name="Picture 30">
                <a:extLst>
                  <a:ext uri="{FF2B5EF4-FFF2-40B4-BE49-F238E27FC236}">
                    <a16:creationId xmlns:a16="http://schemas.microsoft.com/office/drawing/2014/main" id="{36CAD528-8511-AB51-2FD3-8DA1AC423139}"/>
                  </a:ext>
                </a:extLst>
              </p:cNvPr>
              <p:cNvPicPr>
                <a:picLocks noChangeAspect="1" noChangeArrowheads="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flipH="1">
                <a:off x="220798" y="14134"/>
                <a:ext cx="693619" cy="1023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6" name="Picture 25">
              <a:extLst>
                <a:ext uri="{FF2B5EF4-FFF2-40B4-BE49-F238E27FC236}">
                  <a16:creationId xmlns:a16="http://schemas.microsoft.com/office/drawing/2014/main" id="{45765F88-EDFD-7962-1F8A-86CB0FABF82E}"/>
                </a:ext>
              </a:extLst>
            </p:cNvPr>
            <p:cNvPicPr/>
            <p:nvPr/>
          </p:nvPicPr>
          <p:blipFill rotWithShape="1">
            <a:blip r:embed="rId4">
              <a:extLst>
                <a:ext uri="{28A0092B-C50C-407E-A947-70E740481C1C}">
                  <a14:useLocalDpi xmlns:a14="http://schemas.microsoft.com/office/drawing/2010/main" val="0"/>
                </a:ext>
              </a:extLst>
            </a:blip>
            <a:srcRect l="10596" r="9533"/>
            <a:stretch/>
          </p:blipFill>
          <p:spPr bwMode="auto">
            <a:xfrm>
              <a:off x="6695057" y="6248524"/>
              <a:ext cx="648072" cy="568250"/>
            </a:xfrm>
            <a:prstGeom prst="rect">
              <a:avLst/>
            </a:prstGeom>
            <a:noFill/>
            <a:ln>
              <a:noFill/>
            </a:ln>
            <a:extLst>
              <a:ext uri="{53640926-AAD7-44D8-BBD7-CCE9431645EC}">
                <a14:shadowObscured xmlns:a14="http://schemas.microsoft.com/office/drawing/2010/main"/>
              </a:ext>
            </a:extLst>
          </p:spPr>
        </p:pic>
        <p:pic>
          <p:nvPicPr>
            <p:cNvPr id="27" name="Picture 26">
              <a:extLst>
                <a:ext uri="{FF2B5EF4-FFF2-40B4-BE49-F238E27FC236}">
                  <a16:creationId xmlns:a16="http://schemas.microsoft.com/office/drawing/2014/main" id="{170EE702-0ED5-AD9D-0E26-21D97CDE0CB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308304" y="6259624"/>
              <a:ext cx="576064" cy="571818"/>
            </a:xfrm>
            <a:prstGeom prst="rect">
              <a:avLst/>
            </a:prstGeom>
            <a:noFill/>
          </p:spPr>
        </p:pic>
        <p:pic>
          <p:nvPicPr>
            <p:cNvPr id="28" name="Picture 27">
              <a:extLst>
                <a:ext uri="{FF2B5EF4-FFF2-40B4-BE49-F238E27FC236}">
                  <a16:creationId xmlns:a16="http://schemas.microsoft.com/office/drawing/2014/main" id="{D5923995-CB24-9BF4-58DD-91012F54F3F7}"/>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884368" y="6259623"/>
              <a:ext cx="576064" cy="539835"/>
            </a:xfrm>
            <a:prstGeom prst="rect">
              <a:avLst/>
            </a:prstGeom>
            <a:noFill/>
          </p:spPr>
        </p:pic>
        <p:pic>
          <p:nvPicPr>
            <p:cNvPr id="29" name="Picture 28">
              <a:extLst>
                <a:ext uri="{FF2B5EF4-FFF2-40B4-BE49-F238E27FC236}">
                  <a16:creationId xmlns:a16="http://schemas.microsoft.com/office/drawing/2014/main" id="{27385450-2C05-2844-C934-A4F3A6E11F3D}"/>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460432" y="6259624"/>
              <a:ext cx="578743" cy="566546"/>
            </a:xfrm>
            <a:prstGeom prst="rect">
              <a:avLst/>
            </a:prstGeom>
            <a:noFill/>
          </p:spPr>
        </p:pic>
      </p:grpSp>
      <p:grpSp>
        <p:nvGrpSpPr>
          <p:cNvPr id="34" name="Group 33">
            <a:extLst>
              <a:ext uri="{FF2B5EF4-FFF2-40B4-BE49-F238E27FC236}">
                <a16:creationId xmlns:a16="http://schemas.microsoft.com/office/drawing/2014/main" id="{2C73F9EF-3043-461A-FDA3-6B75D701F465}"/>
              </a:ext>
            </a:extLst>
          </p:cNvPr>
          <p:cNvGrpSpPr/>
          <p:nvPr/>
        </p:nvGrpSpPr>
        <p:grpSpPr>
          <a:xfrm>
            <a:off x="494183" y="-8098"/>
            <a:ext cx="9216333" cy="955212"/>
            <a:chOff x="451922" y="-1043"/>
            <a:chExt cx="9216333" cy="955212"/>
          </a:xfrm>
        </p:grpSpPr>
        <p:sp>
          <p:nvSpPr>
            <p:cNvPr id="2" name="TextBox 1">
              <a:extLst>
                <a:ext uri="{FF2B5EF4-FFF2-40B4-BE49-F238E27FC236}">
                  <a16:creationId xmlns:a16="http://schemas.microsoft.com/office/drawing/2014/main" id="{3CA30C97-4FEE-1415-21E0-CCB681B93159}"/>
                </a:ext>
              </a:extLst>
            </p:cNvPr>
            <p:cNvSpPr txBox="1"/>
            <p:nvPr/>
          </p:nvSpPr>
          <p:spPr>
            <a:xfrm>
              <a:off x="1191859" y="-1043"/>
              <a:ext cx="847639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PSIRF | </a:t>
              </a:r>
              <a:r>
                <a:rPr kumimoji="0" lang="en-GB" sz="4000" b="1" i="0" u="none" strike="noStrike" kern="1200" cap="none" spc="0" normalizeH="0" baseline="0" noProof="0" dirty="0">
                  <a:ln>
                    <a:noFill/>
                  </a:ln>
                  <a:solidFill>
                    <a:srgbClr val="002060"/>
                  </a:solidFill>
                  <a:effectLst/>
                  <a:uLnTx/>
                  <a:uFillTx/>
                  <a:latin typeface="Bahnschrift" panose="020B0502040204020203" pitchFamily="34" charset="0"/>
                  <a:ea typeface="+mn-ea"/>
                  <a:cs typeface="+mn-cs"/>
                </a:rPr>
                <a:t>Overview</a:t>
              </a:r>
            </a:p>
          </p:txBody>
        </p:sp>
        <p:sp>
          <p:nvSpPr>
            <p:cNvPr id="20" name="TextBox 19">
              <a:extLst>
                <a:ext uri="{FF2B5EF4-FFF2-40B4-BE49-F238E27FC236}">
                  <a16:creationId xmlns:a16="http://schemas.microsoft.com/office/drawing/2014/main" id="{2BAD6ABC-D369-614F-F97A-ADC1B010B11A}"/>
                </a:ext>
              </a:extLst>
            </p:cNvPr>
            <p:cNvSpPr txBox="1"/>
            <p:nvPr/>
          </p:nvSpPr>
          <p:spPr>
            <a:xfrm>
              <a:off x="1191859" y="584837"/>
              <a:ext cx="84763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Provide safe, effective and caring services </a:t>
              </a:r>
              <a:endParaRPr kumimoji="0" lang="en-GB" sz="32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endParaRPr>
            </a:p>
          </p:txBody>
        </p:sp>
        <p:pic>
          <p:nvPicPr>
            <p:cNvPr id="23" name="Picture 22">
              <a:extLst>
                <a:ext uri="{FF2B5EF4-FFF2-40B4-BE49-F238E27FC236}">
                  <a16:creationId xmlns:a16="http://schemas.microsoft.com/office/drawing/2014/main" id="{DA93FA05-E33A-EBC1-0960-76C117ED095A}"/>
                </a:ext>
              </a:extLst>
            </p:cNvPr>
            <p:cNvPicPr>
              <a:picLocks noChangeAspect="1"/>
            </p:cNvPicPr>
            <p:nvPr/>
          </p:nvPicPr>
          <p:blipFill>
            <a:blip r:embed="rId8"/>
            <a:stretch>
              <a:fillRect/>
            </a:stretch>
          </p:blipFill>
          <p:spPr>
            <a:xfrm>
              <a:off x="451922" y="144237"/>
              <a:ext cx="782198" cy="774454"/>
            </a:xfrm>
            <a:prstGeom prst="rect">
              <a:avLst/>
            </a:prstGeom>
          </p:spPr>
        </p:pic>
      </p:grpSp>
      <p:sp>
        <p:nvSpPr>
          <p:cNvPr id="48" name="Rectangle 47">
            <a:extLst>
              <a:ext uri="{FF2B5EF4-FFF2-40B4-BE49-F238E27FC236}">
                <a16:creationId xmlns:a16="http://schemas.microsoft.com/office/drawing/2014/main" id="{A99A5A6B-6309-7394-04B1-D905802A0DEF}"/>
              </a:ext>
            </a:extLst>
          </p:cNvPr>
          <p:cNvSpPr/>
          <p:nvPr/>
        </p:nvSpPr>
        <p:spPr>
          <a:xfrm>
            <a:off x="536205" y="1140388"/>
            <a:ext cx="11490954" cy="338106"/>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Bahnschrift" panose="020B0502040204020203" pitchFamily="34" charset="0"/>
                <a:ea typeface="+mn-ea"/>
                <a:cs typeface="+mn-cs"/>
              </a:rPr>
              <a:t>Our progress so far…moving into PSIRF orbit</a:t>
            </a:r>
          </a:p>
        </p:txBody>
      </p:sp>
      <p:sp>
        <p:nvSpPr>
          <p:cNvPr id="53" name="Rectangle 52">
            <a:extLst>
              <a:ext uri="{FF2B5EF4-FFF2-40B4-BE49-F238E27FC236}">
                <a16:creationId xmlns:a16="http://schemas.microsoft.com/office/drawing/2014/main" id="{EEB5003D-BB57-7180-7A31-361FA08C9C14}"/>
              </a:ext>
            </a:extLst>
          </p:cNvPr>
          <p:cNvSpPr/>
          <p:nvPr/>
        </p:nvSpPr>
        <p:spPr>
          <a:xfrm>
            <a:off x="536205" y="1598732"/>
            <a:ext cx="11490954" cy="4913950"/>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Trust Risk Management Panel has received 25 different PSIRF reports during</a:t>
            </a:r>
            <a:b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b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January – August 2024</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After Action Reviews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Case Record Reviews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Thematic Reviews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Patient Safety Incident Investigation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Transactional Audit</a:t>
            </a:r>
          </a:p>
          <a:p>
            <a:pPr marL="628650" marR="0" lvl="1"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Process Audit</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Reviewers noted greater learning than under RCA process and better involvement of</a:t>
            </a:r>
            <a:b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b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staff / patients involved.</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Restorative Conversations really good for reviewers and discussing with staff</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Engaging with patients /relatives can be difficult especially in setting / agreeing expectations of the responses – Engagement Leads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Training limited to small number of ‘investigators’ has created capacity and workload issues as not have dedicated investigators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Flexibility and fluidity of the templates aids reviewers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Assurance Section of reports helps focus discussions regarding monitoring of actions identified from Safety Recommendations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Ensure have multidisciplinary engagement with discussions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Allowed for thematic reviews to  incidents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Are we being overly cautious with instigating formal PSIRF responses – tabletop scenario review and staff feedback exercise</a:t>
            </a:r>
          </a:p>
        </p:txBody>
      </p:sp>
      <p:pic>
        <p:nvPicPr>
          <p:cNvPr id="15" name="Picture 14" descr="A rocket launch with a light trail with Gateway Arch in the background&#10;&#10;Description automatically generated">
            <a:extLst>
              <a:ext uri="{FF2B5EF4-FFF2-40B4-BE49-F238E27FC236}">
                <a16:creationId xmlns:a16="http://schemas.microsoft.com/office/drawing/2014/main" id="{20E2DADE-8121-75F3-6459-AF1CA37BCC77}"/>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7667069" y="1664804"/>
            <a:ext cx="3882935" cy="2588623"/>
          </a:xfrm>
          <a:prstGeom prst="rect">
            <a:avLst/>
          </a:prstGeom>
        </p:spPr>
      </p:pic>
    </p:spTree>
    <p:extLst>
      <p:ext uri="{BB962C8B-B14F-4D97-AF65-F5344CB8AC3E}">
        <p14:creationId xmlns:p14="http://schemas.microsoft.com/office/powerpoint/2010/main" val="184187773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1DEBD36-A9A1-DB00-0C2F-EC1189FBA4B5}"/>
              </a:ext>
            </a:extLst>
          </p:cNvPr>
          <p:cNvGrpSpPr/>
          <p:nvPr/>
        </p:nvGrpSpPr>
        <p:grpSpPr>
          <a:xfrm>
            <a:off x="0" y="0"/>
            <a:ext cx="432048" cy="6858000"/>
            <a:chOff x="0" y="0"/>
            <a:chExt cx="432048" cy="6858000"/>
          </a:xfrm>
        </p:grpSpPr>
        <p:sp>
          <p:nvSpPr>
            <p:cNvPr id="5" name="Rectangle 4">
              <a:extLst>
                <a:ext uri="{FF2B5EF4-FFF2-40B4-BE49-F238E27FC236}">
                  <a16:creationId xmlns:a16="http://schemas.microsoft.com/office/drawing/2014/main" id="{FEAD92F2-EA42-F1AA-C8CB-8073F9EA788C}"/>
                </a:ext>
              </a:extLst>
            </p:cNvPr>
            <p:cNvSpPr/>
            <p:nvPr/>
          </p:nvSpPr>
          <p:spPr>
            <a:xfrm>
              <a:off x="0" y="0"/>
              <a:ext cx="432048" cy="11247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9D1A47D2-A685-8813-5E62-A3D30EFFD5A3}"/>
                </a:ext>
              </a:extLst>
            </p:cNvPr>
            <p:cNvSpPr/>
            <p:nvPr/>
          </p:nvSpPr>
          <p:spPr>
            <a:xfrm>
              <a:off x="0" y="1124744"/>
              <a:ext cx="432048" cy="1080120"/>
            </a:xfrm>
            <a:prstGeom prst="rect">
              <a:avLst/>
            </a:prstGeom>
            <a:solidFill>
              <a:srgbClr val="F82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8898F1D4-A12C-F773-E925-C7C9DBBF62AE}"/>
                </a:ext>
              </a:extLst>
            </p:cNvPr>
            <p:cNvSpPr/>
            <p:nvPr/>
          </p:nvSpPr>
          <p:spPr>
            <a:xfrm>
              <a:off x="0" y="2204864"/>
              <a:ext cx="432048" cy="11521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30D7AB1-4493-0714-6CCB-68EAFEA7F8D4}"/>
                </a:ext>
              </a:extLst>
            </p:cNvPr>
            <p:cNvSpPr/>
            <p:nvPr/>
          </p:nvSpPr>
          <p:spPr>
            <a:xfrm>
              <a:off x="0" y="3356992"/>
              <a:ext cx="432048" cy="115212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2B5F01B-DAAA-8F8E-581D-9F16D3FB82F1}"/>
                </a:ext>
              </a:extLst>
            </p:cNvPr>
            <p:cNvSpPr/>
            <p:nvPr/>
          </p:nvSpPr>
          <p:spPr>
            <a:xfrm>
              <a:off x="0" y="4509120"/>
              <a:ext cx="432048" cy="115212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87279568-6436-67A7-C5C0-38167E40DD33}"/>
                </a:ext>
              </a:extLst>
            </p:cNvPr>
            <p:cNvSpPr/>
            <p:nvPr/>
          </p:nvSpPr>
          <p:spPr>
            <a:xfrm>
              <a:off x="0" y="5661248"/>
              <a:ext cx="432048" cy="1196752"/>
            </a:xfrm>
            <a:prstGeom prst="rect">
              <a:avLst/>
            </a:prstGeom>
            <a:solidFill>
              <a:srgbClr val="2F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37" name="Picture 36">
            <a:extLst>
              <a:ext uri="{FF2B5EF4-FFF2-40B4-BE49-F238E27FC236}">
                <a16:creationId xmlns:a16="http://schemas.microsoft.com/office/drawing/2014/main" id="{9485808C-68F2-456B-EB8C-10E9C6C4D1AB}"/>
              </a:ext>
            </a:extLst>
          </p:cNvPr>
          <p:cNvPicPr/>
          <p:nvPr/>
        </p:nvPicPr>
        <p:blipFill rotWithShape="1">
          <a:blip r:embed="rId2" cstate="print">
            <a:extLst>
              <a:ext uri="{28A0092B-C50C-407E-A947-70E740481C1C}">
                <a14:useLocalDpi xmlns:a14="http://schemas.microsoft.com/office/drawing/2010/main" val="0"/>
              </a:ext>
            </a:extLst>
          </a:blip>
          <a:srcRect l="30797" t="15323" r="7971" b="16127"/>
          <a:stretch/>
        </p:blipFill>
        <p:spPr bwMode="auto">
          <a:xfrm>
            <a:off x="10228941" y="64696"/>
            <a:ext cx="1609725" cy="809625"/>
          </a:xfrm>
          <a:prstGeom prst="rect">
            <a:avLst/>
          </a:prstGeom>
          <a:ln>
            <a:noFill/>
          </a:ln>
          <a:extLst>
            <a:ext uri="{53640926-AAD7-44D8-BBD7-CCE9431645EC}">
              <a14:shadowObscured xmlns:a14="http://schemas.microsoft.com/office/drawing/2010/main"/>
            </a:ext>
          </a:extLst>
        </p:spPr>
      </p:pic>
      <p:sp>
        <p:nvSpPr>
          <p:cNvPr id="49" name="TextBox 48">
            <a:extLst>
              <a:ext uri="{FF2B5EF4-FFF2-40B4-BE49-F238E27FC236}">
                <a16:creationId xmlns:a16="http://schemas.microsoft.com/office/drawing/2014/main" id="{CACFA3E5-D319-113A-5A2C-B0D03627CA9C}"/>
              </a:ext>
            </a:extLst>
          </p:cNvPr>
          <p:cNvSpPr txBox="1"/>
          <p:nvPr/>
        </p:nvSpPr>
        <p:spPr>
          <a:xfrm>
            <a:off x="0" y="6560192"/>
            <a:ext cx="460735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Arial" panose="020B0604020202020204" pitchFamily="34" charset="0"/>
              </a:rPr>
              <a:t>Delivering Exceptional Care with Exceptional People </a:t>
            </a:r>
          </a:p>
        </p:txBody>
      </p:sp>
      <p:grpSp>
        <p:nvGrpSpPr>
          <p:cNvPr id="3" name="Group 2">
            <a:extLst>
              <a:ext uri="{FF2B5EF4-FFF2-40B4-BE49-F238E27FC236}">
                <a16:creationId xmlns:a16="http://schemas.microsoft.com/office/drawing/2014/main" id="{B7B32AD7-F8E1-B3C8-E4F6-D8E559677E5B}"/>
              </a:ext>
            </a:extLst>
          </p:cNvPr>
          <p:cNvGrpSpPr/>
          <p:nvPr/>
        </p:nvGrpSpPr>
        <p:grpSpPr>
          <a:xfrm>
            <a:off x="10434383" y="6533491"/>
            <a:ext cx="1670932" cy="259813"/>
            <a:chOff x="5564358" y="6248524"/>
            <a:chExt cx="3474817" cy="582918"/>
          </a:xfrm>
        </p:grpSpPr>
        <p:grpSp>
          <p:nvGrpSpPr>
            <p:cNvPr id="24" name="Group 23">
              <a:extLst>
                <a:ext uri="{FF2B5EF4-FFF2-40B4-BE49-F238E27FC236}">
                  <a16:creationId xmlns:a16="http://schemas.microsoft.com/office/drawing/2014/main" id="{8FAAAB0E-21D1-AE95-50C9-51F650D22C6B}"/>
                </a:ext>
              </a:extLst>
            </p:cNvPr>
            <p:cNvGrpSpPr/>
            <p:nvPr/>
          </p:nvGrpSpPr>
          <p:grpSpPr>
            <a:xfrm>
              <a:off x="5564358" y="6265028"/>
              <a:ext cx="560687" cy="548586"/>
              <a:chOff x="0" y="0"/>
              <a:chExt cx="1141301" cy="1120416"/>
            </a:xfrm>
          </p:grpSpPr>
          <p:sp>
            <p:nvSpPr>
              <p:cNvPr id="32" name="Oval 31">
                <a:extLst>
                  <a:ext uri="{FF2B5EF4-FFF2-40B4-BE49-F238E27FC236}">
                    <a16:creationId xmlns:a16="http://schemas.microsoft.com/office/drawing/2014/main" id="{113F4748-C9C1-EC14-6377-D28C9C5904CD}"/>
                  </a:ext>
                </a:extLst>
              </p:cNvPr>
              <p:cNvSpPr/>
              <p:nvPr/>
            </p:nvSpPr>
            <p:spPr>
              <a:xfrm>
                <a:off x="0" y="0"/>
                <a:ext cx="1141301" cy="11204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Plus 92">
                <a:extLst>
                  <a:ext uri="{FF2B5EF4-FFF2-40B4-BE49-F238E27FC236}">
                    <a16:creationId xmlns:a16="http://schemas.microsoft.com/office/drawing/2014/main" id="{EA76132F-B4CE-C8F7-4430-AAB8FD6DD9BC}"/>
                  </a:ext>
                </a:extLst>
              </p:cNvPr>
              <p:cNvSpPr/>
              <p:nvPr/>
            </p:nvSpPr>
            <p:spPr>
              <a:xfrm>
                <a:off x="43933" y="61385"/>
                <a:ext cx="1017637" cy="965777"/>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C8A69519-0BED-FEF6-2B70-ED8F0D7476E3}"/>
                </a:ext>
              </a:extLst>
            </p:cNvPr>
            <p:cNvGrpSpPr/>
            <p:nvPr/>
          </p:nvGrpSpPr>
          <p:grpSpPr>
            <a:xfrm>
              <a:off x="6133254" y="6259624"/>
              <a:ext cx="576065" cy="566547"/>
              <a:chOff x="0" y="0"/>
              <a:chExt cx="1139022" cy="1065433"/>
            </a:xfrm>
          </p:grpSpPr>
          <p:sp>
            <p:nvSpPr>
              <p:cNvPr id="30" name="Oval 29">
                <a:extLst>
                  <a:ext uri="{FF2B5EF4-FFF2-40B4-BE49-F238E27FC236}">
                    <a16:creationId xmlns:a16="http://schemas.microsoft.com/office/drawing/2014/main" id="{71FEE712-3FED-FC18-004A-26B1666E68C5}"/>
                  </a:ext>
                </a:extLst>
              </p:cNvPr>
              <p:cNvSpPr/>
              <p:nvPr/>
            </p:nvSpPr>
            <p:spPr>
              <a:xfrm>
                <a:off x="0" y="0"/>
                <a:ext cx="1139022" cy="1065433"/>
              </a:xfrm>
              <a:prstGeom prst="ellipse">
                <a:avLst/>
              </a:prstGeom>
              <a:solidFill>
                <a:srgbClr val="D75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1" name="Picture 30">
                <a:extLst>
                  <a:ext uri="{FF2B5EF4-FFF2-40B4-BE49-F238E27FC236}">
                    <a16:creationId xmlns:a16="http://schemas.microsoft.com/office/drawing/2014/main" id="{36CAD528-8511-AB51-2FD3-8DA1AC423139}"/>
                  </a:ext>
                </a:extLst>
              </p:cNvPr>
              <p:cNvPicPr>
                <a:picLocks noChangeAspect="1" noChangeArrowheads="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flipH="1">
                <a:off x="220798" y="14134"/>
                <a:ext cx="693619" cy="1023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6" name="Picture 25">
              <a:extLst>
                <a:ext uri="{FF2B5EF4-FFF2-40B4-BE49-F238E27FC236}">
                  <a16:creationId xmlns:a16="http://schemas.microsoft.com/office/drawing/2014/main" id="{45765F88-EDFD-7962-1F8A-86CB0FABF82E}"/>
                </a:ext>
              </a:extLst>
            </p:cNvPr>
            <p:cNvPicPr/>
            <p:nvPr/>
          </p:nvPicPr>
          <p:blipFill rotWithShape="1">
            <a:blip r:embed="rId4">
              <a:extLst>
                <a:ext uri="{28A0092B-C50C-407E-A947-70E740481C1C}">
                  <a14:useLocalDpi xmlns:a14="http://schemas.microsoft.com/office/drawing/2010/main" val="0"/>
                </a:ext>
              </a:extLst>
            </a:blip>
            <a:srcRect l="10596" r="9533"/>
            <a:stretch/>
          </p:blipFill>
          <p:spPr bwMode="auto">
            <a:xfrm>
              <a:off x="6695057" y="6248524"/>
              <a:ext cx="648072" cy="568250"/>
            </a:xfrm>
            <a:prstGeom prst="rect">
              <a:avLst/>
            </a:prstGeom>
            <a:noFill/>
            <a:ln>
              <a:noFill/>
            </a:ln>
            <a:extLst>
              <a:ext uri="{53640926-AAD7-44D8-BBD7-CCE9431645EC}">
                <a14:shadowObscured xmlns:a14="http://schemas.microsoft.com/office/drawing/2010/main"/>
              </a:ext>
            </a:extLst>
          </p:spPr>
        </p:pic>
        <p:pic>
          <p:nvPicPr>
            <p:cNvPr id="27" name="Picture 26">
              <a:extLst>
                <a:ext uri="{FF2B5EF4-FFF2-40B4-BE49-F238E27FC236}">
                  <a16:creationId xmlns:a16="http://schemas.microsoft.com/office/drawing/2014/main" id="{170EE702-0ED5-AD9D-0E26-21D97CDE0CB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308304" y="6259624"/>
              <a:ext cx="576064" cy="571818"/>
            </a:xfrm>
            <a:prstGeom prst="rect">
              <a:avLst/>
            </a:prstGeom>
            <a:noFill/>
          </p:spPr>
        </p:pic>
        <p:pic>
          <p:nvPicPr>
            <p:cNvPr id="28" name="Picture 27">
              <a:extLst>
                <a:ext uri="{FF2B5EF4-FFF2-40B4-BE49-F238E27FC236}">
                  <a16:creationId xmlns:a16="http://schemas.microsoft.com/office/drawing/2014/main" id="{D5923995-CB24-9BF4-58DD-91012F54F3F7}"/>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884368" y="6259623"/>
              <a:ext cx="576064" cy="539835"/>
            </a:xfrm>
            <a:prstGeom prst="rect">
              <a:avLst/>
            </a:prstGeom>
            <a:noFill/>
          </p:spPr>
        </p:pic>
        <p:pic>
          <p:nvPicPr>
            <p:cNvPr id="29" name="Picture 28">
              <a:extLst>
                <a:ext uri="{FF2B5EF4-FFF2-40B4-BE49-F238E27FC236}">
                  <a16:creationId xmlns:a16="http://schemas.microsoft.com/office/drawing/2014/main" id="{27385450-2C05-2844-C934-A4F3A6E11F3D}"/>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460432" y="6259624"/>
              <a:ext cx="578743" cy="566546"/>
            </a:xfrm>
            <a:prstGeom prst="rect">
              <a:avLst/>
            </a:prstGeom>
            <a:noFill/>
          </p:spPr>
        </p:pic>
      </p:grpSp>
      <p:grpSp>
        <p:nvGrpSpPr>
          <p:cNvPr id="34" name="Group 33">
            <a:extLst>
              <a:ext uri="{FF2B5EF4-FFF2-40B4-BE49-F238E27FC236}">
                <a16:creationId xmlns:a16="http://schemas.microsoft.com/office/drawing/2014/main" id="{2C73F9EF-3043-461A-FDA3-6B75D701F465}"/>
              </a:ext>
            </a:extLst>
          </p:cNvPr>
          <p:cNvGrpSpPr/>
          <p:nvPr/>
        </p:nvGrpSpPr>
        <p:grpSpPr>
          <a:xfrm>
            <a:off x="494183" y="-8098"/>
            <a:ext cx="9216333" cy="955212"/>
            <a:chOff x="451922" y="-1043"/>
            <a:chExt cx="9216333" cy="955212"/>
          </a:xfrm>
        </p:grpSpPr>
        <p:sp>
          <p:nvSpPr>
            <p:cNvPr id="2" name="TextBox 1">
              <a:extLst>
                <a:ext uri="{FF2B5EF4-FFF2-40B4-BE49-F238E27FC236}">
                  <a16:creationId xmlns:a16="http://schemas.microsoft.com/office/drawing/2014/main" id="{3CA30C97-4FEE-1415-21E0-CCB681B93159}"/>
                </a:ext>
              </a:extLst>
            </p:cNvPr>
            <p:cNvSpPr txBox="1"/>
            <p:nvPr/>
          </p:nvSpPr>
          <p:spPr>
            <a:xfrm>
              <a:off x="1191859" y="-1043"/>
              <a:ext cx="847639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PSIRF | </a:t>
              </a:r>
              <a:r>
                <a:rPr kumimoji="0" lang="en-GB" sz="4000" b="1" i="0" u="none" strike="noStrike" kern="1200" cap="none" spc="0" normalizeH="0" baseline="0" noProof="0" dirty="0">
                  <a:ln>
                    <a:noFill/>
                  </a:ln>
                  <a:solidFill>
                    <a:srgbClr val="002060"/>
                  </a:solidFill>
                  <a:effectLst/>
                  <a:uLnTx/>
                  <a:uFillTx/>
                  <a:latin typeface="Bahnschrift" panose="020B0502040204020203" pitchFamily="34" charset="0"/>
                  <a:ea typeface="+mn-ea"/>
                  <a:cs typeface="+mn-cs"/>
                </a:rPr>
                <a:t>Overview</a:t>
              </a:r>
            </a:p>
          </p:txBody>
        </p:sp>
        <p:sp>
          <p:nvSpPr>
            <p:cNvPr id="20" name="TextBox 19">
              <a:extLst>
                <a:ext uri="{FF2B5EF4-FFF2-40B4-BE49-F238E27FC236}">
                  <a16:creationId xmlns:a16="http://schemas.microsoft.com/office/drawing/2014/main" id="{2BAD6ABC-D369-614F-F97A-ADC1B010B11A}"/>
                </a:ext>
              </a:extLst>
            </p:cNvPr>
            <p:cNvSpPr txBox="1"/>
            <p:nvPr/>
          </p:nvSpPr>
          <p:spPr>
            <a:xfrm>
              <a:off x="1191859" y="584837"/>
              <a:ext cx="84763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rPr>
                <a:t>Provide safe, effective and caring services </a:t>
              </a:r>
              <a:endParaRPr kumimoji="0" lang="en-GB" sz="3200" b="0" i="0" u="none" strike="noStrike" kern="1200" cap="none" spc="0" normalizeH="0" baseline="0" noProof="0" dirty="0">
                <a:ln>
                  <a:noFill/>
                </a:ln>
                <a:solidFill>
                  <a:srgbClr val="0070C0"/>
                </a:solidFill>
                <a:effectLst/>
                <a:uLnTx/>
                <a:uFillTx/>
                <a:latin typeface="Bahnschrift" panose="020B0502040204020203" pitchFamily="34" charset="0"/>
                <a:ea typeface="+mn-ea"/>
                <a:cs typeface="+mn-cs"/>
              </a:endParaRPr>
            </a:p>
          </p:txBody>
        </p:sp>
        <p:pic>
          <p:nvPicPr>
            <p:cNvPr id="23" name="Picture 22">
              <a:extLst>
                <a:ext uri="{FF2B5EF4-FFF2-40B4-BE49-F238E27FC236}">
                  <a16:creationId xmlns:a16="http://schemas.microsoft.com/office/drawing/2014/main" id="{DA93FA05-E33A-EBC1-0960-76C117ED095A}"/>
                </a:ext>
              </a:extLst>
            </p:cNvPr>
            <p:cNvPicPr>
              <a:picLocks noChangeAspect="1"/>
            </p:cNvPicPr>
            <p:nvPr/>
          </p:nvPicPr>
          <p:blipFill>
            <a:blip r:embed="rId8"/>
            <a:stretch>
              <a:fillRect/>
            </a:stretch>
          </p:blipFill>
          <p:spPr>
            <a:xfrm>
              <a:off x="451922" y="144237"/>
              <a:ext cx="782198" cy="774454"/>
            </a:xfrm>
            <a:prstGeom prst="rect">
              <a:avLst/>
            </a:prstGeom>
          </p:spPr>
        </p:pic>
      </p:grpSp>
      <p:sp>
        <p:nvSpPr>
          <p:cNvPr id="48" name="Rectangle 47">
            <a:extLst>
              <a:ext uri="{FF2B5EF4-FFF2-40B4-BE49-F238E27FC236}">
                <a16:creationId xmlns:a16="http://schemas.microsoft.com/office/drawing/2014/main" id="{A99A5A6B-6309-7394-04B1-D905802A0DEF}"/>
              </a:ext>
            </a:extLst>
          </p:cNvPr>
          <p:cNvSpPr/>
          <p:nvPr/>
        </p:nvSpPr>
        <p:spPr>
          <a:xfrm>
            <a:off x="536205" y="1225978"/>
            <a:ext cx="11490954" cy="252516"/>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white"/>
              </a:solidFill>
              <a:effectLst/>
              <a:uLnTx/>
              <a:uFillTx/>
              <a:latin typeface="Bahnschrift" panose="020B0502040204020203" pitchFamily="34" charset="0"/>
              <a:ea typeface="+mn-ea"/>
              <a:cs typeface="+mn-cs"/>
            </a:endParaRPr>
          </a:p>
        </p:txBody>
      </p:sp>
      <p:sp>
        <p:nvSpPr>
          <p:cNvPr id="53" name="Rectangle 52">
            <a:extLst>
              <a:ext uri="{FF2B5EF4-FFF2-40B4-BE49-F238E27FC236}">
                <a16:creationId xmlns:a16="http://schemas.microsoft.com/office/drawing/2014/main" id="{EEB5003D-BB57-7180-7A31-361FA08C9C14}"/>
              </a:ext>
            </a:extLst>
          </p:cNvPr>
          <p:cNvSpPr/>
          <p:nvPr/>
        </p:nvSpPr>
        <p:spPr>
          <a:xfrm>
            <a:off x="614361" y="1598733"/>
            <a:ext cx="11490954" cy="4913949"/>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Internal Table Top review of our processes  - held 8</a:t>
            </a:r>
            <a:r>
              <a:rPr kumimoji="0" lang="en-GB" sz="1800" b="0" i="0" u="none" strike="noStrike" kern="1200" cap="none" spc="0" normalizeH="0" baseline="30000" noProof="0" dirty="0">
                <a:ln>
                  <a:noFill/>
                </a:ln>
                <a:solidFill>
                  <a:prstClr val="black"/>
                </a:solidFill>
                <a:effectLst/>
                <a:uLnTx/>
                <a:uFillTx/>
                <a:latin typeface="Bahnschrift" panose="020B0502040204020203" pitchFamily="34" charset="0"/>
                <a:ea typeface="+mn-ea"/>
                <a:cs typeface="+mn-cs"/>
              </a:rPr>
              <a:t>th</a:t>
            </a:r>
            <a:r>
              <a:rPr kumimoji="0" lang="en-GB" sz="18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 October 2024</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Review of how we share learning effectively across whole organisation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Review provision of local training for staff conducting After Action Review / Case Record Reviews / Thematic Reviews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Greater involvement of our Patient Safety Partners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Develop the Patient Liaison Officer role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Continue to promote the national training via ESR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Thematic review of Never Events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Link and triangulate further with other sources – Medical Examiners / HM Coroner / Other NHS providers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rPr>
              <a:t>Reviewing priorities for PSIRP refresh and update</a:t>
            </a:r>
            <a:endParaRPr kumimoji="0" lang="en-GB" sz="1100" b="0" i="0" u="none" strike="noStrike" kern="1200" cap="none" spc="0" normalizeH="0" baseline="0" noProof="0" dirty="0">
              <a:ln>
                <a:noFill/>
              </a:ln>
              <a:solidFill>
                <a:prstClr val="black"/>
              </a:solidFill>
              <a:effectLst/>
              <a:uLnTx/>
              <a:uFillTx/>
              <a:latin typeface="Bahnschrift" panose="020B0502040204020203" pitchFamily="34" charset="0"/>
              <a:ea typeface="+mn-ea"/>
              <a:cs typeface="+mn-cs"/>
            </a:endParaRPr>
          </a:p>
        </p:txBody>
      </p:sp>
      <p:pic>
        <p:nvPicPr>
          <p:cNvPr id="13" name="Picture 12" descr="A hand writing on a white board">
            <a:extLst>
              <a:ext uri="{FF2B5EF4-FFF2-40B4-BE49-F238E27FC236}">
                <a16:creationId xmlns:a16="http://schemas.microsoft.com/office/drawing/2014/main" id="{24BB0E9F-9B63-37BA-94AD-303F2B380B6B}"/>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4952465" y="1664804"/>
            <a:ext cx="2814746" cy="1870994"/>
          </a:xfrm>
          <a:prstGeom prst="rect">
            <a:avLst/>
          </a:prstGeom>
        </p:spPr>
      </p:pic>
    </p:spTree>
    <p:extLst>
      <p:ext uri="{BB962C8B-B14F-4D97-AF65-F5344CB8AC3E}">
        <p14:creationId xmlns:p14="http://schemas.microsoft.com/office/powerpoint/2010/main" val="140771861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4EFB-1AC0-EA7B-3368-A88C9DE15F9D}"/>
              </a:ext>
            </a:extLst>
          </p:cNvPr>
          <p:cNvSpPr>
            <a:spLocks noGrp="1"/>
          </p:cNvSpPr>
          <p:nvPr>
            <p:ph type="ctrTitle"/>
          </p:nvPr>
        </p:nvSpPr>
        <p:spPr/>
        <p:txBody>
          <a:bodyPr/>
          <a:lstStyle/>
          <a:p>
            <a:pPr>
              <a:lnSpc>
                <a:spcPct val="107000"/>
              </a:lnSpc>
              <a:spcAft>
                <a:spcPts val="800"/>
              </a:spcAft>
            </a:pPr>
            <a:r>
              <a:rPr lang="en-GB" sz="3200" dirty="0">
                <a:effectLst/>
                <a:latin typeface="Arial" panose="020B0604020202020204" pitchFamily="34" charset="0"/>
                <a:ea typeface="Calibri" panose="020F0502020204030204" pitchFamily="34" charset="0"/>
                <a:cs typeface="Times New Roman" panose="02020603050405020304" pitchFamily="18" charset="0"/>
              </a:rPr>
              <a:t>Our NSCHT 12 Month Journey through PSIRF</a:t>
            </a:r>
            <a:endParaRPr lang="en-GB" sz="3200" dirty="0"/>
          </a:p>
        </p:txBody>
      </p:sp>
      <p:sp>
        <p:nvSpPr>
          <p:cNvPr id="3" name="Subtitle 2">
            <a:extLst>
              <a:ext uri="{FF2B5EF4-FFF2-40B4-BE49-F238E27FC236}">
                <a16:creationId xmlns:a16="http://schemas.microsoft.com/office/drawing/2014/main" id="{FB1BC5A0-0ED7-6E12-B1F0-0DCB054433D3}"/>
              </a:ext>
            </a:extLst>
          </p:cNvPr>
          <p:cNvSpPr>
            <a:spLocks noGrp="1"/>
          </p:cNvSpPr>
          <p:nvPr>
            <p:ph type="subTitle" idx="1"/>
          </p:nvPr>
        </p:nvSpPr>
        <p:spPr/>
        <p:txBody>
          <a:bodyPr/>
          <a:lstStyle/>
          <a:p>
            <a:r>
              <a:rPr lang="en-GB" sz="2400" dirty="0" err="1">
                <a:effectLst/>
                <a:latin typeface="Arial" panose="020B0604020202020204" pitchFamily="34" charset="0"/>
                <a:ea typeface="Calibri" panose="020F0502020204030204" pitchFamily="34" charset="0"/>
                <a:cs typeface="Times New Roman" panose="02020603050405020304" pitchFamily="18" charset="0"/>
              </a:rPr>
              <a:t>Alicja</a:t>
            </a:r>
            <a:r>
              <a:rPr lang="en-GB" sz="2400" dirty="0">
                <a:effectLst/>
                <a:latin typeface="Arial" panose="020B0604020202020204" pitchFamily="34" charset="0"/>
                <a:ea typeface="Calibri" panose="020F0502020204030204" pitchFamily="34" charset="0"/>
                <a:cs typeface="Times New Roman" panose="02020603050405020304" pitchFamily="18" charset="0"/>
              </a:rPr>
              <a:t> Trueman</a:t>
            </a:r>
            <a:endParaRPr lang="en-GB" dirty="0"/>
          </a:p>
        </p:txBody>
      </p:sp>
      <p:pic>
        <p:nvPicPr>
          <p:cNvPr id="5" name="Picture 4">
            <a:extLst>
              <a:ext uri="{FF2B5EF4-FFF2-40B4-BE49-F238E27FC236}">
                <a16:creationId xmlns:a16="http://schemas.microsoft.com/office/drawing/2014/main" id="{70AE93C6-C0CA-74BA-C640-75494F420009}"/>
              </a:ext>
            </a:extLst>
          </p:cNvPr>
          <p:cNvPicPr>
            <a:picLocks noChangeAspect="1"/>
          </p:cNvPicPr>
          <p:nvPr/>
        </p:nvPicPr>
        <p:blipFill>
          <a:blip r:embed="rId2"/>
          <a:stretch>
            <a:fillRect/>
          </a:stretch>
        </p:blipFill>
        <p:spPr>
          <a:xfrm>
            <a:off x="8670179" y="102607"/>
            <a:ext cx="3410426" cy="1038370"/>
          </a:xfrm>
          <a:prstGeom prst="rect">
            <a:avLst/>
          </a:prstGeom>
        </p:spPr>
      </p:pic>
    </p:spTree>
    <p:extLst>
      <p:ext uri="{BB962C8B-B14F-4D97-AF65-F5344CB8AC3E}">
        <p14:creationId xmlns:p14="http://schemas.microsoft.com/office/powerpoint/2010/main" val="405878457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8B3A1-20E9-2AEA-4620-FA6602246C36}"/>
            </a:ext>
          </a:extLst>
        </p:cNvPr>
        <p:cNvGrpSpPr/>
        <p:nvPr/>
      </p:nvGrpSpPr>
      <p:grpSpPr>
        <a:xfrm>
          <a:off x="0" y="0"/>
          <a:ext cx="0" cy="0"/>
          <a:chOff x="0" y="0"/>
          <a:chExt cx="0" cy="0"/>
        </a:xfrm>
      </p:grpSpPr>
      <p:pic>
        <p:nvPicPr>
          <p:cNvPr id="10" name="Picture 9" descr="A black background with blue text&#10;&#10;Description automatically generated">
            <a:extLst>
              <a:ext uri="{FF2B5EF4-FFF2-40B4-BE49-F238E27FC236}">
                <a16:creationId xmlns:a16="http://schemas.microsoft.com/office/drawing/2014/main" id="{3C1BC962-1251-8E8E-EC0F-DEF693B2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9" y="395319"/>
            <a:ext cx="2196113" cy="570085"/>
          </a:xfrm>
          <a:prstGeom prst="rect">
            <a:avLst/>
          </a:prstGeom>
        </p:spPr>
      </p:pic>
      <p:pic>
        <p:nvPicPr>
          <p:cNvPr id="3" name="Online Media 2" title="11 - NSCHT PSIRF - Alicja Truman">
            <a:hlinkClick r:id="" action="ppaction://media"/>
            <a:extLst>
              <a:ext uri="{FF2B5EF4-FFF2-40B4-BE49-F238E27FC236}">
                <a16:creationId xmlns:a16="http://schemas.microsoft.com/office/drawing/2014/main" id="{44135849-3B34-4B07-27D0-1851C4F52953}"/>
              </a:ext>
            </a:extLst>
          </p:cNvPr>
          <p:cNvPicPr>
            <a:picLocks noRot="1" noChangeAspect="1"/>
          </p:cNvPicPr>
          <p:nvPr>
            <a:videoFile r:link="rId1"/>
          </p:nvPr>
        </p:nvPicPr>
        <p:blipFill>
          <a:blip r:embed="rId4"/>
          <a:stretch>
            <a:fillRect/>
          </a:stretch>
        </p:blipFill>
        <p:spPr>
          <a:xfrm>
            <a:off x="2238744" y="1316140"/>
            <a:ext cx="7847088" cy="4433615"/>
          </a:xfrm>
          <a:prstGeom prst="rect">
            <a:avLst/>
          </a:prstGeom>
        </p:spPr>
      </p:pic>
    </p:spTree>
    <p:extLst>
      <p:ext uri="{BB962C8B-B14F-4D97-AF65-F5344CB8AC3E}">
        <p14:creationId xmlns:p14="http://schemas.microsoft.com/office/powerpoint/2010/main" val="1876087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DDE31303-3F7C-857A-8A4A-389DDA1435EC}"/>
              </a:ext>
            </a:extLst>
          </p:cNvPr>
          <p:cNvSpPr>
            <a:spLocks noGrp="1"/>
          </p:cNvSpPr>
          <p:nvPr>
            <p:ph type="ftr" sz="quarter" idx="11"/>
          </p:nvPr>
        </p:nvSpPr>
        <p:spPr/>
        <p:txBody>
          <a:bodyPr/>
          <a:lstStyle/>
          <a:p>
            <a:r>
              <a:rPr lang="en-US"/>
              <a:t>Staffordshire and Stoke-on-Trent Integrated Care System</a:t>
            </a:r>
          </a:p>
          <a:p>
            <a:r>
              <a:rPr lang="en-US"/>
              <a:t>
</a:t>
            </a:r>
          </a:p>
        </p:txBody>
      </p:sp>
      <p:sp>
        <p:nvSpPr>
          <p:cNvPr id="8" name="Slide Number Placeholder 7">
            <a:extLst>
              <a:ext uri="{FF2B5EF4-FFF2-40B4-BE49-F238E27FC236}">
                <a16:creationId xmlns:a16="http://schemas.microsoft.com/office/drawing/2014/main" id="{FA071C88-6952-A8AF-8366-ABF113414A38}"/>
              </a:ext>
            </a:extLst>
          </p:cNvPr>
          <p:cNvSpPr>
            <a:spLocks noGrp="1"/>
          </p:cNvSpPr>
          <p:nvPr>
            <p:ph type="sldNum" sz="quarter" idx="12"/>
          </p:nvPr>
        </p:nvSpPr>
        <p:spPr/>
        <p:txBody>
          <a:bodyPr/>
          <a:lstStyle/>
          <a:p>
            <a:fld id="{CD8E907E-315C-F745-8CA6-CE49E976B740}" type="slidenum">
              <a:rPr lang="en-US" smtClean="0"/>
              <a:pPr/>
              <a:t>9</a:t>
            </a:fld>
            <a:endParaRPr lang="en-US"/>
          </a:p>
        </p:txBody>
      </p:sp>
      <p:sp>
        <p:nvSpPr>
          <p:cNvPr id="9" name="Title 8">
            <a:extLst>
              <a:ext uri="{FF2B5EF4-FFF2-40B4-BE49-F238E27FC236}">
                <a16:creationId xmlns:a16="http://schemas.microsoft.com/office/drawing/2014/main" id="{08357A97-DB9D-FB45-D76E-BC8A7FB3D087}"/>
              </a:ext>
            </a:extLst>
          </p:cNvPr>
          <p:cNvSpPr txBox="1">
            <a:spLocks/>
          </p:cNvSpPr>
          <p:nvPr/>
        </p:nvSpPr>
        <p:spPr>
          <a:xfrm>
            <a:off x="122722" y="0"/>
            <a:ext cx="10008878" cy="466725"/>
          </a:xfrm>
          <a:prstGeom prst="rect">
            <a:avLst/>
          </a:prstGeom>
          <a:solidFill>
            <a:srgbClr val="7FD1CC"/>
          </a:solidFill>
        </p:spPr>
        <p:txBody>
          <a:bodyPr vert="horz" lIns="0" tIns="0" rIns="0" bIns="0" rtlCol="0" anchor="ctr">
            <a:normAutofit/>
          </a:bodyPr>
          <a:lstStyle>
            <a:lvl1pPr algn="l" defTabSz="914400" rtl="0" eaLnBrk="1" latinLnBrk="0" hangingPunct="1">
              <a:lnSpc>
                <a:spcPct val="90000"/>
              </a:lnSpc>
              <a:spcBef>
                <a:spcPct val="0"/>
              </a:spcBef>
              <a:buNone/>
              <a:defRPr sz="3800" b="1" i="0" kern="1200">
                <a:solidFill>
                  <a:schemeClr val="tx2"/>
                </a:solidFill>
                <a:latin typeface="Arial" panose="020B0604020202020204" pitchFamily="34" charset="0"/>
                <a:ea typeface="+mj-ea"/>
                <a:cs typeface="Arial" panose="020B0604020202020204" pitchFamily="34" charset="0"/>
              </a:defRPr>
            </a:lvl1pPr>
          </a:lstStyle>
          <a:p>
            <a:pPr algn="ctr"/>
            <a:r>
              <a:rPr lang="en-GB" sz="1400" dirty="0">
                <a:solidFill>
                  <a:schemeClr val="tx1"/>
                </a:solidFill>
              </a:rPr>
              <a:t>PSIRF - ICBs have a responsibility to establish and maintain structures to support a co-ordinated approach to oversight of patient safety incident response in all the services within their system</a:t>
            </a:r>
          </a:p>
        </p:txBody>
      </p:sp>
      <p:sp>
        <p:nvSpPr>
          <p:cNvPr id="11" name="TextBox 10">
            <a:extLst>
              <a:ext uri="{FF2B5EF4-FFF2-40B4-BE49-F238E27FC236}">
                <a16:creationId xmlns:a16="http://schemas.microsoft.com/office/drawing/2014/main" id="{619DF961-7423-AEFF-5CD7-D52C53CE3533}"/>
              </a:ext>
            </a:extLst>
          </p:cNvPr>
          <p:cNvSpPr txBox="1"/>
          <p:nvPr/>
        </p:nvSpPr>
        <p:spPr>
          <a:xfrm>
            <a:off x="122722" y="587543"/>
            <a:ext cx="10008878" cy="338554"/>
          </a:xfrm>
          <a:prstGeom prst="rect">
            <a:avLst/>
          </a:prstGeom>
          <a:solidFill>
            <a:srgbClr val="7FD1CC"/>
          </a:solidFill>
        </p:spPr>
        <p:txBody>
          <a:bodyPr wrap="square" rtlCol="0">
            <a:spAutoFit/>
          </a:bodyPr>
          <a:lstStyle/>
          <a:p>
            <a:r>
              <a:rPr lang="en-GB" sz="1600" b="1" dirty="0"/>
              <a:t>The ICB has a responsibility to:</a:t>
            </a:r>
          </a:p>
        </p:txBody>
      </p:sp>
      <p:graphicFrame>
        <p:nvGraphicFramePr>
          <p:cNvPr id="4" name="Table 3">
            <a:extLst>
              <a:ext uri="{FF2B5EF4-FFF2-40B4-BE49-F238E27FC236}">
                <a16:creationId xmlns:a16="http://schemas.microsoft.com/office/drawing/2014/main" id="{C86C1260-085C-FA9A-F231-0AD236F03425}"/>
              </a:ext>
            </a:extLst>
          </p:cNvPr>
          <p:cNvGraphicFramePr>
            <a:graphicFrameLocks noGrp="1"/>
          </p:cNvGraphicFramePr>
          <p:nvPr>
            <p:extLst>
              <p:ext uri="{D42A27DB-BD31-4B8C-83A1-F6EECF244321}">
                <p14:modId xmlns:p14="http://schemas.microsoft.com/office/powerpoint/2010/main" val="2571682666"/>
              </p:ext>
            </p:extLst>
          </p:nvPr>
        </p:nvGraphicFramePr>
        <p:xfrm>
          <a:off x="122720" y="995680"/>
          <a:ext cx="12069277" cy="2590800"/>
        </p:xfrm>
        <a:graphic>
          <a:graphicData uri="http://schemas.openxmlformats.org/drawingml/2006/table">
            <a:tbl>
              <a:tblPr firstRow="1" bandRow="1">
                <a:tableStyleId>{5C22544A-7EE6-4342-B048-85BDC9FD1C3A}</a:tableStyleId>
              </a:tblPr>
              <a:tblGrid>
                <a:gridCol w="10584930">
                  <a:extLst>
                    <a:ext uri="{9D8B030D-6E8A-4147-A177-3AD203B41FA5}">
                      <a16:colId xmlns:a16="http://schemas.microsoft.com/office/drawing/2014/main" val="3523364332"/>
                    </a:ext>
                  </a:extLst>
                </a:gridCol>
                <a:gridCol w="1484347">
                  <a:extLst>
                    <a:ext uri="{9D8B030D-6E8A-4147-A177-3AD203B41FA5}">
                      <a16:colId xmlns:a16="http://schemas.microsoft.com/office/drawing/2014/main" val="363517749"/>
                    </a:ext>
                  </a:extLst>
                </a:gridCol>
              </a:tblGrid>
              <a:tr h="370840">
                <a:tc>
                  <a:txBody>
                    <a:bodyPr/>
                    <a:lstStyle/>
                    <a:p>
                      <a:pPr marL="0" indent="0" algn="l" defTabSz="914400" rtl="0" eaLnBrk="1" latinLnBrk="0" hangingPunct="1">
                        <a:spcAft>
                          <a:spcPts val="0"/>
                        </a:spcAft>
                        <a:buFont typeface="Arial" panose="020B0604020202020204" pitchFamily="34" charset="0"/>
                        <a:buNone/>
                      </a:pPr>
                      <a:r>
                        <a:rPr lang="en-GB" sz="1400" kern="1200" dirty="0">
                          <a:solidFill>
                            <a:schemeClr val="tx1"/>
                          </a:solidFill>
                          <a:latin typeface="+mn-lt"/>
                          <a:ea typeface="+mn-ea"/>
                          <a:cs typeface="+mn-cs"/>
                        </a:rPr>
                        <a:t>Collaborate with their providers in the development, maintenance and review of provider patient safety incident response policies and plans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kern="1200" dirty="0">
                          <a:solidFill>
                            <a:schemeClr val="tx1"/>
                          </a:solidFill>
                          <a:latin typeface="+mn-lt"/>
                          <a:ea typeface="+mn-ea"/>
                          <a:cs typeface="+mn-cs"/>
                        </a:rPr>
                        <a:t>Agree provider patient safety incident response policies and plans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tc>
                  <a:txBody>
                    <a:bodyPr/>
                    <a:lstStyle/>
                    <a:p>
                      <a:pPr>
                        <a:spcAft>
                          <a:spcPts val="0"/>
                        </a:spcAft>
                      </a:pP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extLst>
                  <a:ext uri="{0D108BD9-81ED-4DB2-BD59-A6C34878D82A}">
                    <a16:rowId xmlns:a16="http://schemas.microsoft.com/office/drawing/2014/main" val="11127594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kern="1200" dirty="0">
                          <a:solidFill>
                            <a:schemeClr val="tx1"/>
                          </a:solidFill>
                          <a:latin typeface="+mn-lt"/>
                          <a:ea typeface="+mn-ea"/>
                          <a:cs typeface="+mn-cs"/>
                        </a:rPr>
                        <a:t>Oversee and support effectiveness of systems to achieve improvement following patient safety incidents</a:t>
                      </a:r>
                    </a:p>
                    <a:p>
                      <a:pPr>
                        <a:spcAft>
                          <a:spcPts val="0"/>
                        </a:spcAft>
                      </a:pPr>
                      <a:endParaRPr lang="en-GB" dirty="0"/>
                    </a:p>
                    <a:p>
                      <a:pPr>
                        <a:spcAft>
                          <a:spcPts val="0"/>
                        </a:spcAft>
                      </a:pP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tc>
                  <a:txBody>
                    <a:bodyPr/>
                    <a:lstStyle/>
                    <a:p>
                      <a:pPr>
                        <a:spcAft>
                          <a:spcPts val="0"/>
                        </a:spcAft>
                      </a:pP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extLst>
                  <a:ext uri="{0D108BD9-81ED-4DB2-BD59-A6C34878D82A}">
                    <a16:rowId xmlns:a16="http://schemas.microsoft.com/office/drawing/2014/main" val="225052965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kern="1200" noProof="0" dirty="0">
                          <a:solidFill>
                            <a:schemeClr val="tx1"/>
                          </a:solidFill>
                          <a:latin typeface="+mn-lt"/>
                          <a:ea typeface="+mn-ea"/>
                          <a:cs typeface="+mn-cs"/>
                        </a:rPr>
                        <a:t>Support co-ordination of cross-system learning responses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kern="1200" noProof="0" dirty="0">
                          <a:solidFill>
                            <a:schemeClr val="tx1"/>
                          </a:solidFill>
                          <a:latin typeface="+mn-lt"/>
                          <a:ea typeface="+mn-ea"/>
                          <a:cs typeface="+mn-cs"/>
                        </a:rPr>
                        <a:t>Share insights and information across organisations/services to improve safety</a:t>
                      </a:r>
                    </a:p>
                    <a:p>
                      <a:pPr>
                        <a:spcAft>
                          <a:spcPts val="0"/>
                        </a:spcAft>
                      </a:pP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tc>
                  <a:txBody>
                    <a:bodyPr/>
                    <a:lstStyle/>
                    <a:p>
                      <a:pPr>
                        <a:spcAft>
                          <a:spcPts val="0"/>
                        </a:spcAft>
                      </a:pP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F3F2"/>
                    </a:solidFill>
                  </a:tcPr>
                </a:tc>
                <a:extLst>
                  <a:ext uri="{0D108BD9-81ED-4DB2-BD59-A6C34878D82A}">
                    <a16:rowId xmlns:a16="http://schemas.microsoft.com/office/drawing/2014/main" val="3059037506"/>
                  </a:ext>
                </a:extLst>
              </a:tr>
            </a:tbl>
          </a:graphicData>
        </a:graphic>
      </p:graphicFrame>
      <p:sp>
        <p:nvSpPr>
          <p:cNvPr id="5" name="Star: 6 Points 4">
            <a:extLst>
              <a:ext uri="{FF2B5EF4-FFF2-40B4-BE49-F238E27FC236}">
                <a16:creationId xmlns:a16="http://schemas.microsoft.com/office/drawing/2014/main" id="{82629FF3-9665-0C05-B547-27F8AB13CCF7}"/>
              </a:ext>
            </a:extLst>
          </p:cNvPr>
          <p:cNvSpPr/>
          <p:nvPr/>
        </p:nvSpPr>
        <p:spPr>
          <a:xfrm>
            <a:off x="10949354" y="1046916"/>
            <a:ext cx="1031631" cy="746716"/>
          </a:xfrm>
          <a:prstGeom prst="star6">
            <a:avLst/>
          </a:prstGeom>
          <a:solidFill>
            <a:srgbClr val="00B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tar: 6 Points 5">
            <a:extLst>
              <a:ext uri="{FF2B5EF4-FFF2-40B4-BE49-F238E27FC236}">
                <a16:creationId xmlns:a16="http://schemas.microsoft.com/office/drawing/2014/main" id="{DA8010C8-92D5-C556-49E3-BC35C27BCC8C}"/>
              </a:ext>
            </a:extLst>
          </p:cNvPr>
          <p:cNvSpPr/>
          <p:nvPr/>
        </p:nvSpPr>
        <p:spPr>
          <a:xfrm>
            <a:off x="10949354" y="1949229"/>
            <a:ext cx="1031631" cy="746716"/>
          </a:xfrm>
          <a:prstGeom prst="star6">
            <a:avLst/>
          </a:prstGeom>
          <a:solidFill>
            <a:srgbClr val="FFC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Star: 6 Points 11">
            <a:extLst>
              <a:ext uri="{FF2B5EF4-FFF2-40B4-BE49-F238E27FC236}">
                <a16:creationId xmlns:a16="http://schemas.microsoft.com/office/drawing/2014/main" id="{76C5618D-CD79-5CCF-3529-793FF894447B}"/>
              </a:ext>
            </a:extLst>
          </p:cNvPr>
          <p:cNvSpPr/>
          <p:nvPr/>
        </p:nvSpPr>
        <p:spPr>
          <a:xfrm>
            <a:off x="10949354" y="2817736"/>
            <a:ext cx="1031631" cy="746716"/>
          </a:xfrm>
          <a:prstGeom prst="star6">
            <a:avLst/>
          </a:prstGeom>
          <a:solidFill>
            <a:srgbClr val="FFC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cartoon bees giving high five&#10;&#10;Description automatically generated">
            <a:extLst>
              <a:ext uri="{FF2B5EF4-FFF2-40B4-BE49-F238E27FC236}">
                <a16:creationId xmlns:a16="http://schemas.microsoft.com/office/drawing/2014/main" id="{DB4E3A5C-94A6-DE11-2FE0-B8B6D01DF877}"/>
              </a:ext>
            </a:extLst>
          </p:cNvPr>
          <p:cNvPicPr>
            <a:picLocks noChangeAspect="1"/>
          </p:cNvPicPr>
          <p:nvPr/>
        </p:nvPicPr>
        <p:blipFill>
          <a:blip r:embed="rId2"/>
          <a:stretch>
            <a:fillRect/>
          </a:stretch>
        </p:blipFill>
        <p:spPr>
          <a:xfrm>
            <a:off x="122720" y="3743325"/>
            <a:ext cx="11439525" cy="3114675"/>
          </a:xfrm>
          <a:prstGeom prst="rect">
            <a:avLst/>
          </a:prstGeom>
        </p:spPr>
      </p:pic>
    </p:spTree>
    <p:extLst>
      <p:ext uri="{BB962C8B-B14F-4D97-AF65-F5344CB8AC3E}">
        <p14:creationId xmlns:p14="http://schemas.microsoft.com/office/powerpoint/2010/main" val="15369920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Milestones</a:t>
            </a:r>
          </a:p>
        </p:txBody>
      </p:sp>
      <p:sp>
        <p:nvSpPr>
          <p:cNvPr id="3" name="Content Placeholder 2"/>
          <p:cNvSpPr>
            <a:spLocks noGrp="1"/>
          </p:cNvSpPr>
          <p:nvPr>
            <p:ph idx="1"/>
          </p:nvPr>
        </p:nvSpPr>
        <p:spPr/>
        <p:txBody>
          <a:bodyPr>
            <a:normAutofit/>
          </a:bodyPr>
          <a:lstStyle/>
          <a:p>
            <a:r>
              <a:rPr lang="en-GB" dirty="0"/>
              <a:t>Transitioned to LFPSE 01/10/23 with minimal disruption</a:t>
            </a:r>
          </a:p>
          <a:p>
            <a:r>
              <a:rPr lang="en-GB" dirty="0"/>
              <a:t>Went live with PSIRF 01/12/23</a:t>
            </a:r>
          </a:p>
          <a:p>
            <a:r>
              <a:rPr lang="en-GB" dirty="0"/>
              <a:t>Good compliance with required training requirements (Level 1 = 89%, Level 2 = 82%)</a:t>
            </a:r>
          </a:p>
          <a:p>
            <a:r>
              <a:rPr lang="en-GB" dirty="0"/>
              <a:t>Internal reporting reflects new practices and has done since Q3 2023/24</a:t>
            </a:r>
          </a:p>
          <a:p>
            <a:r>
              <a:rPr lang="en-GB" dirty="0"/>
              <a:t>51 staff completed new PSI reviewer training to support PSII oversight and learning lead roles</a:t>
            </a:r>
          </a:p>
        </p:txBody>
      </p:sp>
      <p:pic>
        <p:nvPicPr>
          <p:cNvPr id="4" name="Picture 3">
            <a:extLst>
              <a:ext uri="{FF2B5EF4-FFF2-40B4-BE49-F238E27FC236}">
                <a16:creationId xmlns:a16="http://schemas.microsoft.com/office/drawing/2014/main" id="{FEF82B23-6842-BC4E-8995-615D73F71D37}"/>
              </a:ext>
            </a:extLst>
          </p:cNvPr>
          <p:cNvPicPr>
            <a:picLocks noChangeAspect="1"/>
          </p:cNvPicPr>
          <p:nvPr/>
        </p:nvPicPr>
        <p:blipFill>
          <a:blip r:embed="rId3"/>
          <a:stretch>
            <a:fillRect/>
          </a:stretch>
        </p:blipFill>
        <p:spPr>
          <a:xfrm>
            <a:off x="8670179" y="102607"/>
            <a:ext cx="3410426" cy="1038370"/>
          </a:xfrm>
          <a:prstGeom prst="rect">
            <a:avLst/>
          </a:prstGeom>
        </p:spPr>
      </p:pic>
    </p:spTree>
    <p:extLst>
      <p:ext uri="{BB962C8B-B14F-4D97-AF65-F5344CB8AC3E}">
        <p14:creationId xmlns:p14="http://schemas.microsoft.com/office/powerpoint/2010/main" val="316352416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752DB-D2EA-7DD7-CAF1-B9A2678D3B17}"/>
              </a:ext>
            </a:extLst>
          </p:cNvPr>
          <p:cNvSpPr>
            <a:spLocks noGrp="1"/>
          </p:cNvSpPr>
          <p:nvPr>
            <p:ph type="title"/>
          </p:nvPr>
        </p:nvSpPr>
        <p:spPr/>
        <p:txBody>
          <a:bodyPr/>
          <a:lstStyle/>
          <a:p>
            <a:r>
              <a:rPr lang="en-GB" dirty="0"/>
              <a:t>Learning from launch of PSIRF</a:t>
            </a:r>
          </a:p>
        </p:txBody>
      </p:sp>
      <p:sp>
        <p:nvSpPr>
          <p:cNvPr id="3" name="Content Placeholder 2">
            <a:extLst>
              <a:ext uri="{FF2B5EF4-FFF2-40B4-BE49-F238E27FC236}">
                <a16:creationId xmlns:a16="http://schemas.microsoft.com/office/drawing/2014/main" id="{FE7DA9B0-917B-E638-CD9A-7DB580DBB171}"/>
              </a:ext>
            </a:extLst>
          </p:cNvPr>
          <p:cNvSpPr>
            <a:spLocks noGrp="1"/>
          </p:cNvSpPr>
          <p:nvPr>
            <p:ph idx="1"/>
          </p:nvPr>
        </p:nvSpPr>
        <p:spPr/>
        <p:txBody>
          <a:bodyPr>
            <a:normAutofit/>
          </a:bodyPr>
          <a:lstStyle/>
          <a:p>
            <a:r>
              <a:rPr lang="en-GB" sz="1800" dirty="0"/>
              <a:t>Project management support key to navigate process with key stakeholders</a:t>
            </a:r>
          </a:p>
          <a:p>
            <a:r>
              <a:rPr lang="en-GB" sz="1800" dirty="0"/>
              <a:t>Working as a system has built stronger links and a shared understanding</a:t>
            </a:r>
          </a:p>
          <a:p>
            <a:r>
              <a:rPr lang="en-GB" sz="1800" dirty="0"/>
              <a:t>Staff engagement key to embedding change </a:t>
            </a:r>
          </a:p>
          <a:p>
            <a:r>
              <a:rPr lang="en-GB" sz="1800" dirty="0"/>
              <a:t>Early engagement with Ulysses on development and system updates</a:t>
            </a:r>
          </a:p>
          <a:p>
            <a:r>
              <a:rPr lang="en-GB" sz="1800" dirty="0"/>
              <a:t>Early stress testing of systems in test environments</a:t>
            </a:r>
          </a:p>
          <a:p>
            <a:r>
              <a:rPr lang="en-GB" sz="1800" dirty="0"/>
              <a:t>Clear strategies of work i.e. communications, training</a:t>
            </a:r>
          </a:p>
          <a:p>
            <a:r>
              <a:rPr lang="en-GB" sz="1800" dirty="0"/>
              <a:t>Restructure to weekly incident review group – learning and discussion focused</a:t>
            </a:r>
          </a:p>
          <a:p>
            <a:r>
              <a:rPr lang="en-GB" sz="1800" dirty="0"/>
              <a:t>Formal review of proportionate reviews weekly been helpful to share learning in a more effective manner</a:t>
            </a:r>
          </a:p>
          <a:p>
            <a:r>
              <a:rPr lang="en-GB" sz="1800" dirty="0"/>
              <a:t>Benefit of having a more flexible approach to reviewing incidents shaping the way incidents are viewed and managed</a:t>
            </a:r>
          </a:p>
        </p:txBody>
      </p:sp>
      <p:pic>
        <p:nvPicPr>
          <p:cNvPr id="4" name="Picture 3">
            <a:extLst>
              <a:ext uri="{FF2B5EF4-FFF2-40B4-BE49-F238E27FC236}">
                <a16:creationId xmlns:a16="http://schemas.microsoft.com/office/drawing/2014/main" id="{B9778EF7-5527-E5F8-AA39-0B1F2FA929A8}"/>
              </a:ext>
            </a:extLst>
          </p:cNvPr>
          <p:cNvPicPr>
            <a:picLocks noChangeAspect="1"/>
          </p:cNvPicPr>
          <p:nvPr/>
        </p:nvPicPr>
        <p:blipFill>
          <a:blip r:embed="rId2"/>
          <a:stretch>
            <a:fillRect/>
          </a:stretch>
        </p:blipFill>
        <p:spPr>
          <a:xfrm>
            <a:off x="8670179" y="102607"/>
            <a:ext cx="3410426" cy="1038370"/>
          </a:xfrm>
          <a:prstGeom prst="rect">
            <a:avLst/>
          </a:prstGeom>
        </p:spPr>
      </p:pic>
    </p:spTree>
    <p:extLst>
      <p:ext uri="{BB962C8B-B14F-4D97-AF65-F5344CB8AC3E}">
        <p14:creationId xmlns:p14="http://schemas.microsoft.com/office/powerpoint/2010/main" val="105702200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088D2-4BEF-3F5C-19EF-27A85D101891}"/>
              </a:ext>
            </a:extLst>
          </p:cNvPr>
          <p:cNvSpPr>
            <a:spLocks noGrp="1"/>
          </p:cNvSpPr>
          <p:nvPr>
            <p:ph type="title"/>
          </p:nvPr>
        </p:nvSpPr>
        <p:spPr/>
        <p:txBody>
          <a:bodyPr/>
          <a:lstStyle/>
          <a:p>
            <a:r>
              <a:rPr lang="en-GB" dirty="0"/>
              <a:t>Incident data 2022 - 2024</a:t>
            </a:r>
          </a:p>
        </p:txBody>
      </p:sp>
      <p:graphicFrame>
        <p:nvGraphicFramePr>
          <p:cNvPr id="5" name="Chart 4">
            <a:extLst>
              <a:ext uri="{FF2B5EF4-FFF2-40B4-BE49-F238E27FC236}">
                <a16:creationId xmlns:a16="http://schemas.microsoft.com/office/drawing/2014/main" id="{00000000-0008-0000-0400-000004000000}"/>
              </a:ext>
            </a:extLst>
          </p:cNvPr>
          <p:cNvGraphicFramePr>
            <a:graphicFrameLocks/>
          </p:cNvGraphicFramePr>
          <p:nvPr/>
        </p:nvGraphicFramePr>
        <p:xfrm>
          <a:off x="2533650" y="1417639"/>
          <a:ext cx="7067550" cy="4249737"/>
        </p:xfrm>
        <a:graphic>
          <a:graphicData uri="http://schemas.openxmlformats.org/drawingml/2006/chart">
            <c:chart xmlns:c="http://schemas.openxmlformats.org/drawingml/2006/chart" xmlns:r="http://schemas.openxmlformats.org/officeDocument/2006/relationships" r:id="rId2"/>
          </a:graphicData>
        </a:graphic>
      </p:graphicFrame>
      <p:pic>
        <p:nvPicPr>
          <p:cNvPr id="3" name="Picture 2">
            <a:extLst>
              <a:ext uri="{FF2B5EF4-FFF2-40B4-BE49-F238E27FC236}">
                <a16:creationId xmlns:a16="http://schemas.microsoft.com/office/drawing/2014/main" id="{A0F27D35-9BFE-7E97-C523-65EEB194EBA6}"/>
              </a:ext>
            </a:extLst>
          </p:cNvPr>
          <p:cNvPicPr>
            <a:picLocks noChangeAspect="1"/>
          </p:cNvPicPr>
          <p:nvPr/>
        </p:nvPicPr>
        <p:blipFill>
          <a:blip r:embed="rId3"/>
          <a:stretch>
            <a:fillRect/>
          </a:stretch>
        </p:blipFill>
        <p:spPr>
          <a:xfrm>
            <a:off x="8670179" y="102607"/>
            <a:ext cx="3410426" cy="1038370"/>
          </a:xfrm>
          <a:prstGeom prst="rect">
            <a:avLst/>
          </a:prstGeom>
        </p:spPr>
      </p:pic>
    </p:spTree>
    <p:extLst>
      <p:ext uri="{BB962C8B-B14F-4D97-AF65-F5344CB8AC3E}">
        <p14:creationId xmlns:p14="http://schemas.microsoft.com/office/powerpoint/2010/main" val="220241922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F1F79-E1A2-2C4B-7F85-83097CBC84A5}"/>
              </a:ext>
            </a:extLst>
          </p:cNvPr>
          <p:cNvSpPr>
            <a:spLocks noGrp="1"/>
          </p:cNvSpPr>
          <p:nvPr>
            <p:ph type="title"/>
          </p:nvPr>
        </p:nvSpPr>
        <p:spPr/>
        <p:txBody>
          <a:bodyPr/>
          <a:lstStyle/>
          <a:p>
            <a:r>
              <a:rPr lang="en-GB" dirty="0"/>
              <a:t>SI/CSR data trend</a:t>
            </a:r>
          </a:p>
        </p:txBody>
      </p:sp>
      <p:graphicFrame>
        <p:nvGraphicFramePr>
          <p:cNvPr id="4" name="Content Placeholder 3">
            <a:extLst>
              <a:ext uri="{FF2B5EF4-FFF2-40B4-BE49-F238E27FC236}">
                <a16:creationId xmlns:a16="http://schemas.microsoft.com/office/drawing/2014/main" id="{00000000-0008-0000-0200-000002000000}"/>
              </a:ext>
            </a:extLst>
          </p:cNvPr>
          <p:cNvGraphicFramePr>
            <a:graphicFrameLocks noGrp="1"/>
          </p:cNvGraphicFramePr>
          <p:nvPr>
            <p:ph idx="1"/>
          </p:nvPr>
        </p:nvGraphicFramePr>
        <p:xfrm>
          <a:off x="1943100" y="1708151"/>
          <a:ext cx="8229600" cy="4064000"/>
        </p:xfrm>
        <a:graphic>
          <a:graphicData uri="http://schemas.openxmlformats.org/drawingml/2006/chart">
            <c:chart xmlns:c="http://schemas.openxmlformats.org/drawingml/2006/chart" xmlns:r="http://schemas.openxmlformats.org/officeDocument/2006/relationships" r:id="rId2"/>
          </a:graphicData>
        </a:graphic>
      </p:graphicFrame>
      <p:pic>
        <p:nvPicPr>
          <p:cNvPr id="3" name="Picture 2">
            <a:extLst>
              <a:ext uri="{FF2B5EF4-FFF2-40B4-BE49-F238E27FC236}">
                <a16:creationId xmlns:a16="http://schemas.microsoft.com/office/drawing/2014/main" id="{0EEAC9AC-2D93-BBF8-88AA-D6AEC4B91CA0}"/>
              </a:ext>
            </a:extLst>
          </p:cNvPr>
          <p:cNvPicPr>
            <a:picLocks noChangeAspect="1"/>
          </p:cNvPicPr>
          <p:nvPr/>
        </p:nvPicPr>
        <p:blipFill>
          <a:blip r:embed="rId3"/>
          <a:stretch>
            <a:fillRect/>
          </a:stretch>
        </p:blipFill>
        <p:spPr>
          <a:xfrm>
            <a:off x="8670179" y="102607"/>
            <a:ext cx="3410426" cy="1038370"/>
          </a:xfrm>
          <a:prstGeom prst="rect">
            <a:avLst/>
          </a:prstGeom>
        </p:spPr>
      </p:pic>
    </p:spTree>
    <p:extLst>
      <p:ext uri="{BB962C8B-B14F-4D97-AF65-F5344CB8AC3E}">
        <p14:creationId xmlns:p14="http://schemas.microsoft.com/office/powerpoint/2010/main" val="15496856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97AF9-8982-59EC-38DB-4AC59E4A2BAE}"/>
              </a:ext>
            </a:extLst>
          </p:cNvPr>
          <p:cNvSpPr>
            <a:spLocks noGrp="1"/>
          </p:cNvSpPr>
          <p:nvPr>
            <p:ph type="title"/>
          </p:nvPr>
        </p:nvSpPr>
        <p:spPr/>
        <p:txBody>
          <a:bodyPr/>
          <a:lstStyle/>
          <a:p>
            <a:r>
              <a:rPr lang="en-GB" dirty="0"/>
              <a:t>Proportionate reviews</a:t>
            </a:r>
          </a:p>
        </p:txBody>
      </p:sp>
      <p:graphicFrame>
        <p:nvGraphicFramePr>
          <p:cNvPr id="12" name="Table 11">
            <a:extLst>
              <a:ext uri="{FF2B5EF4-FFF2-40B4-BE49-F238E27FC236}">
                <a16:creationId xmlns:a16="http://schemas.microsoft.com/office/drawing/2014/main" id="{D00D78DE-FDE4-2E78-A82D-216E6A2E136E}"/>
              </a:ext>
            </a:extLst>
          </p:cNvPr>
          <p:cNvGraphicFramePr>
            <a:graphicFrameLocks noGrp="1"/>
          </p:cNvGraphicFramePr>
          <p:nvPr/>
        </p:nvGraphicFramePr>
        <p:xfrm>
          <a:off x="2505074" y="1417639"/>
          <a:ext cx="7191374" cy="4116389"/>
        </p:xfrm>
        <a:graphic>
          <a:graphicData uri="http://schemas.openxmlformats.org/drawingml/2006/table">
            <a:tbl>
              <a:tblPr firstRow="1" firstCol="1" bandRow="1"/>
              <a:tblGrid>
                <a:gridCol w="2310739">
                  <a:extLst>
                    <a:ext uri="{9D8B030D-6E8A-4147-A177-3AD203B41FA5}">
                      <a16:colId xmlns:a16="http://schemas.microsoft.com/office/drawing/2014/main" val="3683568585"/>
                    </a:ext>
                  </a:extLst>
                </a:gridCol>
                <a:gridCol w="427647">
                  <a:extLst>
                    <a:ext uri="{9D8B030D-6E8A-4147-A177-3AD203B41FA5}">
                      <a16:colId xmlns:a16="http://schemas.microsoft.com/office/drawing/2014/main" val="3026930699"/>
                    </a:ext>
                  </a:extLst>
                </a:gridCol>
                <a:gridCol w="414810">
                  <a:extLst>
                    <a:ext uri="{9D8B030D-6E8A-4147-A177-3AD203B41FA5}">
                      <a16:colId xmlns:a16="http://schemas.microsoft.com/office/drawing/2014/main" val="2358223824"/>
                    </a:ext>
                  </a:extLst>
                </a:gridCol>
                <a:gridCol w="414810">
                  <a:extLst>
                    <a:ext uri="{9D8B030D-6E8A-4147-A177-3AD203B41FA5}">
                      <a16:colId xmlns:a16="http://schemas.microsoft.com/office/drawing/2014/main" val="433841122"/>
                    </a:ext>
                  </a:extLst>
                </a:gridCol>
                <a:gridCol w="414810">
                  <a:extLst>
                    <a:ext uri="{9D8B030D-6E8A-4147-A177-3AD203B41FA5}">
                      <a16:colId xmlns:a16="http://schemas.microsoft.com/office/drawing/2014/main" val="1551469827"/>
                    </a:ext>
                  </a:extLst>
                </a:gridCol>
                <a:gridCol w="828817">
                  <a:extLst>
                    <a:ext uri="{9D8B030D-6E8A-4147-A177-3AD203B41FA5}">
                      <a16:colId xmlns:a16="http://schemas.microsoft.com/office/drawing/2014/main" val="3517479377"/>
                    </a:ext>
                  </a:extLst>
                </a:gridCol>
                <a:gridCol w="414810">
                  <a:extLst>
                    <a:ext uri="{9D8B030D-6E8A-4147-A177-3AD203B41FA5}">
                      <a16:colId xmlns:a16="http://schemas.microsoft.com/office/drawing/2014/main" val="3677653240"/>
                    </a:ext>
                  </a:extLst>
                </a:gridCol>
                <a:gridCol w="414810">
                  <a:extLst>
                    <a:ext uri="{9D8B030D-6E8A-4147-A177-3AD203B41FA5}">
                      <a16:colId xmlns:a16="http://schemas.microsoft.com/office/drawing/2014/main" val="1011536896"/>
                    </a:ext>
                  </a:extLst>
                </a:gridCol>
                <a:gridCol w="391542">
                  <a:extLst>
                    <a:ext uri="{9D8B030D-6E8A-4147-A177-3AD203B41FA5}">
                      <a16:colId xmlns:a16="http://schemas.microsoft.com/office/drawing/2014/main" val="3218530221"/>
                    </a:ext>
                  </a:extLst>
                </a:gridCol>
                <a:gridCol w="393147">
                  <a:extLst>
                    <a:ext uri="{9D8B030D-6E8A-4147-A177-3AD203B41FA5}">
                      <a16:colId xmlns:a16="http://schemas.microsoft.com/office/drawing/2014/main" val="2067381440"/>
                    </a:ext>
                  </a:extLst>
                </a:gridCol>
                <a:gridCol w="765432">
                  <a:extLst>
                    <a:ext uri="{9D8B030D-6E8A-4147-A177-3AD203B41FA5}">
                      <a16:colId xmlns:a16="http://schemas.microsoft.com/office/drawing/2014/main" val="2025088478"/>
                    </a:ext>
                  </a:extLst>
                </a:gridCol>
              </a:tblGrid>
              <a:tr h="724311">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Proportionate review</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Q1</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Q2</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Q3</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Q4</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Total</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2023/24</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Q1</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Q2</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dirty="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Q3</a:t>
                      </a:r>
                      <a:endParaRPr lang="en-GB" sz="1100" dirty="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Q4</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Total </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2024/25</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037807344"/>
                  </a:ext>
                </a:extLst>
              </a:tr>
              <a:tr h="330194">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Rapid Review</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19</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11</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194203123"/>
                  </a:ext>
                </a:extLst>
              </a:tr>
              <a:tr h="330194">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After Action Review</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11</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2</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951312718"/>
                  </a:ext>
                </a:extLst>
              </a:tr>
              <a:tr h="330194">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MDT Review</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0</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0</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779853219"/>
                  </a:ext>
                </a:extLst>
              </a:tr>
              <a:tr h="330194">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Patient Safety Review</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4</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0</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763326013"/>
                  </a:ext>
                </a:extLst>
              </a:tr>
              <a:tr h="330194">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Comprehensive Safety Review</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22</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5</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787037231"/>
                  </a:ext>
                </a:extLst>
              </a:tr>
              <a:tr h="540360">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Falls Comprehensive Safety Review</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0</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0</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59863806"/>
                  </a:ext>
                </a:extLst>
              </a:tr>
              <a:tr h="330194">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Thematic Review</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0</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1</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533650741"/>
                  </a:ext>
                </a:extLst>
              </a:tr>
              <a:tr h="540360">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Patient Safety Incident Investigation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0</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effectLst/>
                          <a:latin typeface="Arial Narrow" panose="020B0606020202030204" pitchFamily="34" charset="0"/>
                          <a:ea typeface="Calibri" panose="020F0502020204030204" pitchFamily="34" charset="0"/>
                          <a:cs typeface="Arial" panose="020B0604020202020204" pitchFamily="34" charset="0"/>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b="1">
                          <a:effectLst/>
                          <a:latin typeface="Arial Narrow" panose="020B060602020203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0</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619321408"/>
                  </a:ext>
                </a:extLst>
              </a:tr>
              <a:tr h="330194">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Total</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0</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0</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20</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36</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56</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19</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b="1">
                          <a:effectLst/>
                          <a:highlight>
                            <a:srgbClr val="D9D9D9"/>
                          </a:highlight>
                          <a:latin typeface="Arial Narrow" panose="020B0606020202030204" pitchFamily="34" charset="0"/>
                          <a:ea typeface="Calibri" panose="020F0502020204030204" pitchFamily="34" charset="0"/>
                          <a:cs typeface="Arial" panose="020B0604020202020204" pitchFamily="34" charset="0"/>
                        </a:rPr>
                        <a:t> </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b="1">
                          <a:effectLst/>
                          <a:highlight>
                            <a:srgbClr val="D9D9D9"/>
                          </a:highlight>
                          <a:latin typeface="Arial Narrow" panose="020B0606020202030204" pitchFamily="34" charset="0"/>
                          <a:ea typeface="Calibri" panose="020F0502020204030204" pitchFamily="34" charset="0"/>
                          <a:cs typeface="Arial" panose="020B0604020202020204" pitchFamily="34" charset="0"/>
                        </a:rPr>
                        <a:t> </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b="1">
                          <a:effectLst/>
                          <a:highlight>
                            <a:srgbClr val="D9D9D9"/>
                          </a:highlight>
                          <a:latin typeface="Arial Narrow" panose="020B0606020202030204" pitchFamily="34" charset="0"/>
                          <a:ea typeface="Calibri" panose="020F0502020204030204" pitchFamily="34" charset="0"/>
                          <a:cs typeface="Arial" panose="020B0604020202020204" pitchFamily="34" charset="0"/>
                        </a:rPr>
                        <a:t> </a:t>
                      </a:r>
                      <a:endParaRPr lang="en-GB" sz="110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1000"/>
                        </a:spcAft>
                      </a:pPr>
                      <a:r>
                        <a:rPr lang="en-GB" sz="1100" dirty="0">
                          <a:solidFill>
                            <a:srgbClr val="000000"/>
                          </a:solidFill>
                          <a:effectLst/>
                          <a:highlight>
                            <a:srgbClr val="D9D9D9"/>
                          </a:highlight>
                          <a:latin typeface="Arial Narrow" panose="020B0606020202030204" pitchFamily="34" charset="0"/>
                          <a:ea typeface="Calibri" panose="020F0502020204030204" pitchFamily="34" charset="0"/>
                          <a:cs typeface="Arial" panose="020B0604020202020204" pitchFamily="34" charset="0"/>
                        </a:rPr>
                        <a:t>19</a:t>
                      </a:r>
                      <a:endParaRPr lang="en-GB" sz="1100" dirty="0">
                        <a:effectLst/>
                        <a:highlight>
                          <a:srgbClr val="D9D9D9"/>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887187063"/>
                  </a:ext>
                </a:extLst>
              </a:tr>
            </a:tbl>
          </a:graphicData>
        </a:graphic>
      </p:graphicFrame>
      <p:pic>
        <p:nvPicPr>
          <p:cNvPr id="3" name="Picture 2">
            <a:extLst>
              <a:ext uri="{FF2B5EF4-FFF2-40B4-BE49-F238E27FC236}">
                <a16:creationId xmlns:a16="http://schemas.microsoft.com/office/drawing/2014/main" id="{ECB95C2C-DA49-5F9C-B614-AA39D29C4B19}"/>
              </a:ext>
            </a:extLst>
          </p:cNvPr>
          <p:cNvPicPr>
            <a:picLocks noChangeAspect="1"/>
          </p:cNvPicPr>
          <p:nvPr/>
        </p:nvPicPr>
        <p:blipFill>
          <a:blip r:embed="rId2"/>
          <a:stretch>
            <a:fillRect/>
          </a:stretch>
        </p:blipFill>
        <p:spPr>
          <a:xfrm>
            <a:off x="8670179" y="102607"/>
            <a:ext cx="3410426" cy="1038370"/>
          </a:xfrm>
          <a:prstGeom prst="rect">
            <a:avLst/>
          </a:prstGeom>
        </p:spPr>
      </p:pic>
    </p:spTree>
    <p:extLst>
      <p:ext uri="{BB962C8B-B14F-4D97-AF65-F5344CB8AC3E}">
        <p14:creationId xmlns:p14="http://schemas.microsoft.com/office/powerpoint/2010/main" val="217301540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3867A-8CB1-34F9-4B63-6F62D2E4A2EC}"/>
              </a:ext>
            </a:extLst>
          </p:cNvPr>
          <p:cNvSpPr>
            <a:spLocks noGrp="1"/>
          </p:cNvSpPr>
          <p:nvPr>
            <p:ph type="title"/>
          </p:nvPr>
        </p:nvSpPr>
        <p:spPr>
          <a:xfrm>
            <a:off x="726232" y="681037"/>
            <a:ext cx="10515600" cy="1325563"/>
          </a:xfrm>
        </p:spPr>
        <p:txBody>
          <a:bodyPr/>
          <a:lstStyle/>
          <a:p>
            <a:r>
              <a:rPr lang="en-GB" dirty="0"/>
              <a:t>Learning from proportionate reviews</a:t>
            </a:r>
          </a:p>
        </p:txBody>
      </p:sp>
      <p:sp>
        <p:nvSpPr>
          <p:cNvPr id="3" name="Content Placeholder 2">
            <a:extLst>
              <a:ext uri="{FF2B5EF4-FFF2-40B4-BE49-F238E27FC236}">
                <a16:creationId xmlns:a16="http://schemas.microsoft.com/office/drawing/2014/main" id="{193E9604-8516-61B3-65E3-AB81CAAB0E65}"/>
              </a:ext>
            </a:extLst>
          </p:cNvPr>
          <p:cNvSpPr>
            <a:spLocks noGrp="1"/>
          </p:cNvSpPr>
          <p:nvPr>
            <p:ph idx="1"/>
          </p:nvPr>
        </p:nvSpPr>
        <p:spPr/>
        <p:txBody>
          <a:bodyPr>
            <a:normAutofit/>
          </a:bodyPr>
          <a:lstStyle/>
          <a:p>
            <a:r>
              <a:rPr lang="en-GB" sz="1800" dirty="0"/>
              <a:t>Many incidents have able to be signed off with a comprehensive managers sign off using SEIPS methodology</a:t>
            </a:r>
          </a:p>
          <a:p>
            <a:r>
              <a:rPr lang="en-GB" sz="1800" dirty="0"/>
              <a:t>Notable practice is being pulled through highlighting compassionate care</a:t>
            </a:r>
          </a:p>
          <a:p>
            <a:r>
              <a:rPr lang="en-GB" sz="1800" dirty="0"/>
              <a:t>Proportionate reviews via SEIPS allows for a wider exploration of contributory measures</a:t>
            </a:r>
          </a:p>
          <a:p>
            <a:r>
              <a:rPr lang="en-GB" sz="1800" b="1" i="1" u="sng" dirty="0"/>
              <a:t>Key examples</a:t>
            </a:r>
          </a:p>
          <a:p>
            <a:r>
              <a:rPr lang="en-GB" sz="1800" dirty="0"/>
              <a:t>Differing focus for reviews – family voice being heard throughout reports</a:t>
            </a:r>
          </a:p>
          <a:p>
            <a:r>
              <a:rPr lang="en-GB" sz="1800" dirty="0"/>
              <a:t>Positive feedback from families involved in proportionate review process</a:t>
            </a:r>
          </a:p>
          <a:p>
            <a:r>
              <a:rPr lang="en-GB" sz="1800" dirty="0"/>
              <a:t>Excellent use of MDT reviews to discuss complex care</a:t>
            </a:r>
          </a:p>
          <a:p>
            <a:r>
              <a:rPr lang="en-GB" sz="1800" dirty="0"/>
              <a:t>Effective communication within internal teams</a:t>
            </a:r>
          </a:p>
          <a:p>
            <a:r>
              <a:rPr lang="en-GB" sz="1800" dirty="0"/>
              <a:t>Need for addition of names, designations of external clinical colleagues </a:t>
            </a:r>
            <a:r>
              <a:rPr lang="en-GB" sz="1800" dirty="0" err="1"/>
              <a:t>entere</a:t>
            </a:r>
            <a:r>
              <a:rPr lang="en-GB" sz="1800" dirty="0"/>
              <a:t> into Lorenzo</a:t>
            </a:r>
          </a:p>
          <a:p>
            <a:r>
              <a:rPr lang="en-GB" sz="1800" dirty="0"/>
              <a:t>Effective use of professional meeting to support collaborative approach to managing patient care</a:t>
            </a:r>
          </a:p>
          <a:p>
            <a:endParaRPr lang="en-GB" sz="1800" dirty="0"/>
          </a:p>
          <a:p>
            <a:endParaRPr lang="en-GB" dirty="0"/>
          </a:p>
          <a:p>
            <a:endParaRPr lang="en-GB" dirty="0"/>
          </a:p>
        </p:txBody>
      </p:sp>
      <p:pic>
        <p:nvPicPr>
          <p:cNvPr id="4" name="Picture 3">
            <a:extLst>
              <a:ext uri="{FF2B5EF4-FFF2-40B4-BE49-F238E27FC236}">
                <a16:creationId xmlns:a16="http://schemas.microsoft.com/office/drawing/2014/main" id="{3E5746C8-2636-4AF5-6324-66A9A7F01B15}"/>
              </a:ext>
            </a:extLst>
          </p:cNvPr>
          <p:cNvPicPr>
            <a:picLocks noChangeAspect="1"/>
          </p:cNvPicPr>
          <p:nvPr/>
        </p:nvPicPr>
        <p:blipFill>
          <a:blip r:embed="rId2"/>
          <a:stretch>
            <a:fillRect/>
          </a:stretch>
        </p:blipFill>
        <p:spPr>
          <a:xfrm>
            <a:off x="8670179" y="102607"/>
            <a:ext cx="3410426" cy="1038370"/>
          </a:xfrm>
          <a:prstGeom prst="rect">
            <a:avLst/>
          </a:prstGeom>
        </p:spPr>
      </p:pic>
    </p:spTree>
    <p:extLst>
      <p:ext uri="{BB962C8B-B14F-4D97-AF65-F5344CB8AC3E}">
        <p14:creationId xmlns:p14="http://schemas.microsoft.com/office/powerpoint/2010/main" val="339974379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FB391-3D99-1C00-A727-123DBA8D7890}"/>
              </a:ext>
            </a:extLst>
          </p:cNvPr>
          <p:cNvSpPr>
            <a:spLocks noGrp="1"/>
          </p:cNvSpPr>
          <p:nvPr>
            <p:ph type="title"/>
          </p:nvPr>
        </p:nvSpPr>
        <p:spPr>
          <a:xfrm>
            <a:off x="597159" y="274638"/>
            <a:ext cx="9442579" cy="1143000"/>
          </a:xfrm>
        </p:spPr>
        <p:txBody>
          <a:bodyPr>
            <a:normAutofit/>
          </a:bodyPr>
          <a:lstStyle/>
          <a:p>
            <a:r>
              <a:rPr lang="en-GB" dirty="0"/>
              <a:t>Role of Quality Improvement and </a:t>
            </a:r>
            <a:br>
              <a:rPr lang="en-GB" dirty="0"/>
            </a:br>
            <a:r>
              <a:rPr lang="en-GB" dirty="0"/>
              <a:t>Human Factors/Ergonomics</a:t>
            </a:r>
          </a:p>
        </p:txBody>
      </p:sp>
      <p:sp>
        <p:nvSpPr>
          <p:cNvPr id="3" name="Content Placeholder 2">
            <a:extLst>
              <a:ext uri="{FF2B5EF4-FFF2-40B4-BE49-F238E27FC236}">
                <a16:creationId xmlns:a16="http://schemas.microsoft.com/office/drawing/2014/main" id="{E47ED1FF-5318-8618-1725-551203046624}"/>
              </a:ext>
            </a:extLst>
          </p:cNvPr>
          <p:cNvSpPr>
            <a:spLocks noGrp="1"/>
          </p:cNvSpPr>
          <p:nvPr>
            <p:ph idx="1"/>
          </p:nvPr>
        </p:nvSpPr>
        <p:spPr>
          <a:xfrm>
            <a:off x="597159" y="1816295"/>
            <a:ext cx="10515600" cy="4351338"/>
          </a:xfrm>
        </p:spPr>
        <p:txBody>
          <a:bodyPr/>
          <a:lstStyle/>
          <a:p>
            <a:r>
              <a:rPr lang="en-GB" b="0" i="0" dirty="0">
                <a:solidFill>
                  <a:srgbClr val="202A30"/>
                </a:solidFill>
                <a:effectLst/>
                <a:latin typeface="-apple-system"/>
              </a:rPr>
              <a:t>Use of HF/E to support PSIRF tools</a:t>
            </a:r>
          </a:p>
          <a:p>
            <a:r>
              <a:rPr lang="en-GB" dirty="0">
                <a:solidFill>
                  <a:srgbClr val="202A30"/>
                </a:solidFill>
                <a:latin typeface="-apple-system"/>
              </a:rPr>
              <a:t>Integration of HF/E principles into everyday work to aid understanding of complex systems, improve human performance and improve patient safety</a:t>
            </a:r>
            <a:endParaRPr lang="en-GB" b="0" i="0" dirty="0">
              <a:solidFill>
                <a:srgbClr val="202A30"/>
              </a:solidFill>
              <a:effectLst/>
              <a:latin typeface="-apple-system"/>
            </a:endParaRPr>
          </a:p>
          <a:p>
            <a:r>
              <a:rPr lang="en-GB" b="0" i="0" dirty="0">
                <a:solidFill>
                  <a:srgbClr val="202A30"/>
                </a:solidFill>
                <a:effectLst/>
                <a:latin typeface="-apple-system"/>
              </a:rPr>
              <a:t>Translating learning responses into improvements  projects across the organisation, aligned with the NHS Impact.</a:t>
            </a:r>
          </a:p>
        </p:txBody>
      </p:sp>
      <p:pic>
        <p:nvPicPr>
          <p:cNvPr id="4" name="Picture 3">
            <a:extLst>
              <a:ext uri="{FF2B5EF4-FFF2-40B4-BE49-F238E27FC236}">
                <a16:creationId xmlns:a16="http://schemas.microsoft.com/office/drawing/2014/main" id="{D725B158-025C-B739-2E94-E6E4970E1FCD}"/>
              </a:ext>
            </a:extLst>
          </p:cNvPr>
          <p:cNvPicPr>
            <a:picLocks noChangeAspect="1"/>
          </p:cNvPicPr>
          <p:nvPr/>
        </p:nvPicPr>
        <p:blipFill>
          <a:blip r:embed="rId3"/>
          <a:stretch>
            <a:fillRect/>
          </a:stretch>
        </p:blipFill>
        <p:spPr>
          <a:xfrm>
            <a:off x="8670179" y="102607"/>
            <a:ext cx="3410426" cy="1038370"/>
          </a:xfrm>
          <a:prstGeom prst="rect">
            <a:avLst/>
          </a:prstGeom>
        </p:spPr>
      </p:pic>
    </p:spTree>
    <p:extLst>
      <p:ext uri="{BB962C8B-B14F-4D97-AF65-F5344CB8AC3E}">
        <p14:creationId xmlns:p14="http://schemas.microsoft.com/office/powerpoint/2010/main" val="269267113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CAFAF-5AA3-8A0A-F4D3-D06005FE0AF2}"/>
              </a:ext>
            </a:extLst>
          </p:cNvPr>
          <p:cNvSpPr>
            <a:spLocks noGrp="1"/>
          </p:cNvSpPr>
          <p:nvPr>
            <p:ph type="title"/>
          </p:nvPr>
        </p:nvSpPr>
        <p:spPr/>
        <p:txBody>
          <a:bodyPr/>
          <a:lstStyle/>
          <a:p>
            <a:r>
              <a:rPr lang="en-GB" dirty="0"/>
              <a:t>Patient Safety Partners (PSP)</a:t>
            </a:r>
          </a:p>
        </p:txBody>
      </p:sp>
      <p:sp>
        <p:nvSpPr>
          <p:cNvPr id="3" name="Content Placeholder 2">
            <a:extLst>
              <a:ext uri="{FF2B5EF4-FFF2-40B4-BE49-F238E27FC236}">
                <a16:creationId xmlns:a16="http://schemas.microsoft.com/office/drawing/2014/main" id="{DD55E1B0-D027-6BA9-44A3-FC4AB60D55CC}"/>
              </a:ext>
            </a:extLst>
          </p:cNvPr>
          <p:cNvSpPr>
            <a:spLocks noGrp="1"/>
          </p:cNvSpPr>
          <p:nvPr>
            <p:ph idx="1"/>
          </p:nvPr>
        </p:nvSpPr>
        <p:spPr/>
        <p:txBody>
          <a:bodyPr/>
          <a:lstStyle/>
          <a:p>
            <a:r>
              <a:rPr lang="en-GB" dirty="0"/>
              <a:t>Decision made to integrate with wider inpatient transformational work to embed culture of care</a:t>
            </a:r>
          </a:p>
          <a:p>
            <a:r>
              <a:rPr lang="en-GB" dirty="0"/>
              <a:t>Allocated to specific areas </a:t>
            </a:r>
          </a:p>
          <a:p>
            <a:r>
              <a:rPr lang="en-GB" dirty="0"/>
              <a:t>Invited to patient safety meetings</a:t>
            </a:r>
          </a:p>
          <a:p>
            <a:r>
              <a:rPr lang="en-GB" dirty="0"/>
              <a:t>Liaison with Patient Safety Team when onsite to support priority items of work and support</a:t>
            </a:r>
          </a:p>
          <a:p>
            <a:r>
              <a:rPr lang="en-GB" dirty="0"/>
              <a:t>Support the policy and plan review for PSIRF</a:t>
            </a:r>
          </a:p>
          <a:p>
            <a:r>
              <a:rPr lang="en-GB" dirty="0"/>
              <a:t>Co-production and user-centred design</a:t>
            </a:r>
          </a:p>
        </p:txBody>
      </p:sp>
      <p:pic>
        <p:nvPicPr>
          <p:cNvPr id="4" name="Picture 3">
            <a:extLst>
              <a:ext uri="{FF2B5EF4-FFF2-40B4-BE49-F238E27FC236}">
                <a16:creationId xmlns:a16="http://schemas.microsoft.com/office/drawing/2014/main" id="{C1A7ADF0-0E73-607C-4E11-343AE571D603}"/>
              </a:ext>
            </a:extLst>
          </p:cNvPr>
          <p:cNvPicPr>
            <a:picLocks noChangeAspect="1"/>
          </p:cNvPicPr>
          <p:nvPr/>
        </p:nvPicPr>
        <p:blipFill>
          <a:blip r:embed="rId3"/>
          <a:stretch>
            <a:fillRect/>
          </a:stretch>
        </p:blipFill>
        <p:spPr>
          <a:xfrm>
            <a:off x="8670179" y="102607"/>
            <a:ext cx="3410426" cy="1038370"/>
          </a:xfrm>
          <a:prstGeom prst="rect">
            <a:avLst/>
          </a:prstGeom>
        </p:spPr>
      </p:pic>
    </p:spTree>
    <p:extLst>
      <p:ext uri="{BB962C8B-B14F-4D97-AF65-F5344CB8AC3E}">
        <p14:creationId xmlns:p14="http://schemas.microsoft.com/office/powerpoint/2010/main" val="101108026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69981-1BED-C86E-91BC-D4A4AC59634D}"/>
              </a:ext>
            </a:extLst>
          </p:cNvPr>
          <p:cNvSpPr>
            <a:spLocks noGrp="1"/>
          </p:cNvSpPr>
          <p:nvPr>
            <p:ph type="title"/>
          </p:nvPr>
        </p:nvSpPr>
        <p:spPr/>
        <p:txBody>
          <a:bodyPr/>
          <a:lstStyle/>
          <a:p>
            <a:r>
              <a:rPr lang="en-GB" dirty="0"/>
              <a:t>What next?</a:t>
            </a:r>
          </a:p>
        </p:txBody>
      </p:sp>
      <p:sp>
        <p:nvSpPr>
          <p:cNvPr id="3" name="Content Placeholder 2">
            <a:extLst>
              <a:ext uri="{FF2B5EF4-FFF2-40B4-BE49-F238E27FC236}">
                <a16:creationId xmlns:a16="http://schemas.microsoft.com/office/drawing/2014/main" id="{C5BBA271-B557-0279-2099-8B09DC662C9D}"/>
              </a:ext>
            </a:extLst>
          </p:cNvPr>
          <p:cNvSpPr>
            <a:spLocks noGrp="1"/>
          </p:cNvSpPr>
          <p:nvPr>
            <p:ph idx="1"/>
          </p:nvPr>
        </p:nvSpPr>
        <p:spPr/>
        <p:txBody>
          <a:bodyPr/>
          <a:lstStyle/>
          <a:p>
            <a:r>
              <a:rPr lang="en-GB" dirty="0"/>
              <a:t>12-month review of PSIRF inclusive of plan and policy</a:t>
            </a:r>
          </a:p>
          <a:p>
            <a:r>
              <a:rPr lang="en-GB" dirty="0"/>
              <a:t>Development </a:t>
            </a:r>
            <a:r>
              <a:rPr lang="en-GB"/>
              <a:t>of PSIRF into </a:t>
            </a:r>
            <a:r>
              <a:rPr lang="en-GB" dirty="0"/>
              <a:t>primary care</a:t>
            </a:r>
          </a:p>
          <a:p>
            <a:r>
              <a:rPr lang="en-GB" dirty="0"/>
              <a:t>Wider engagement and collaboration with external agencies to celebrate/share learning events</a:t>
            </a:r>
          </a:p>
          <a:p>
            <a:r>
              <a:rPr lang="en-GB" dirty="0"/>
              <a:t>Continuous review of engagement with those affected </a:t>
            </a:r>
          </a:p>
          <a:p>
            <a:r>
              <a:rPr lang="en-GB" dirty="0"/>
              <a:t>Continue the journey of embedding a just and restorative culture</a:t>
            </a:r>
          </a:p>
        </p:txBody>
      </p:sp>
      <p:pic>
        <p:nvPicPr>
          <p:cNvPr id="4" name="Picture 3">
            <a:extLst>
              <a:ext uri="{FF2B5EF4-FFF2-40B4-BE49-F238E27FC236}">
                <a16:creationId xmlns:a16="http://schemas.microsoft.com/office/drawing/2014/main" id="{721B57EF-1F63-EB62-50C7-3348FCBC135D}"/>
              </a:ext>
            </a:extLst>
          </p:cNvPr>
          <p:cNvPicPr>
            <a:picLocks noChangeAspect="1"/>
          </p:cNvPicPr>
          <p:nvPr/>
        </p:nvPicPr>
        <p:blipFill>
          <a:blip r:embed="rId2"/>
          <a:stretch>
            <a:fillRect/>
          </a:stretch>
        </p:blipFill>
        <p:spPr>
          <a:xfrm>
            <a:off x="8670179" y="102607"/>
            <a:ext cx="3410426" cy="1038370"/>
          </a:xfrm>
          <a:prstGeom prst="rect">
            <a:avLst/>
          </a:prstGeom>
        </p:spPr>
      </p:pic>
    </p:spTree>
    <p:extLst>
      <p:ext uri="{BB962C8B-B14F-4D97-AF65-F5344CB8AC3E}">
        <p14:creationId xmlns:p14="http://schemas.microsoft.com/office/powerpoint/2010/main" val="127971785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
          <p:cNvPicPr>
            <a:picLocks noChangeAspect="1"/>
          </p:cNvPicPr>
          <p:nvPr/>
        </p:nvPicPr>
        <p:blipFill>
          <a:blip r:embed="rId2"/>
          <a:stretch>
            <a:fillRect/>
          </a:stretch>
        </p:blipFill>
        <p:spPr bwMode="auto">
          <a:xfrm>
            <a:off x="1524000" y="-602837"/>
            <a:ext cx="9183688" cy="6351936"/>
          </a:xfrm>
          <a:prstGeom prst="rect">
            <a:avLst/>
          </a:prstGeom>
          <a:noFill/>
          <a:ln w="12700">
            <a:noFill/>
            <a:miter lim="400000"/>
            <a:headEnd/>
            <a:tailEnd/>
          </a:ln>
        </p:spPr>
      </p:pic>
      <p:pic>
        <p:nvPicPr>
          <p:cNvPr id="26627" name="Picture 2" descr="Picture 14"/>
          <p:cNvPicPr>
            <a:picLocks noChangeAspect="1"/>
          </p:cNvPicPr>
          <p:nvPr/>
        </p:nvPicPr>
        <p:blipFill>
          <a:blip r:embed="rId3"/>
          <a:srcRect/>
          <a:stretch>
            <a:fillRect/>
          </a:stretch>
        </p:blipFill>
        <p:spPr bwMode="auto">
          <a:xfrm>
            <a:off x="1440659" y="0"/>
            <a:ext cx="9310681" cy="2030136"/>
          </a:xfrm>
          <a:prstGeom prst="rect">
            <a:avLst/>
          </a:prstGeom>
          <a:noFill/>
          <a:ln w="12700">
            <a:noFill/>
            <a:miter lim="400000"/>
            <a:headEnd/>
            <a:tailEnd/>
          </a:ln>
        </p:spPr>
      </p:pic>
      <p:pic>
        <p:nvPicPr>
          <p:cNvPr id="26628" name="Picture 3" descr="Picture 13"/>
          <p:cNvPicPr>
            <a:picLocks noChangeAspect="1"/>
          </p:cNvPicPr>
          <p:nvPr/>
        </p:nvPicPr>
        <p:blipFill>
          <a:blip r:embed="rId4"/>
          <a:srcRect/>
          <a:stretch>
            <a:fillRect/>
          </a:stretch>
        </p:blipFill>
        <p:spPr bwMode="auto">
          <a:xfrm>
            <a:off x="1524000" y="3962404"/>
            <a:ext cx="9183688" cy="2754313"/>
          </a:xfrm>
          <a:prstGeom prst="rect">
            <a:avLst/>
          </a:prstGeom>
          <a:noFill/>
          <a:ln w="12700">
            <a:noFill/>
            <a:miter lim="400000"/>
            <a:headEnd/>
            <a:tailEnd/>
          </a:ln>
        </p:spPr>
      </p:pic>
      <p:pic>
        <p:nvPicPr>
          <p:cNvPr id="26632" name="Picture 7" descr="Picture 4"/>
          <p:cNvPicPr>
            <a:picLocks noChangeAspect="1"/>
          </p:cNvPicPr>
          <p:nvPr/>
        </p:nvPicPr>
        <p:blipFill>
          <a:blip r:embed="rId5"/>
          <a:srcRect/>
          <a:stretch>
            <a:fillRect/>
          </a:stretch>
        </p:blipFill>
        <p:spPr bwMode="auto">
          <a:xfrm>
            <a:off x="1524000" y="5575301"/>
            <a:ext cx="9183688" cy="1358900"/>
          </a:xfrm>
          <a:prstGeom prst="rect">
            <a:avLst/>
          </a:prstGeom>
          <a:noFill/>
          <a:ln w="12700">
            <a:noFill/>
            <a:miter lim="400000"/>
            <a:headEnd/>
            <a:tailEnd/>
          </a:ln>
        </p:spPr>
      </p:pic>
      <p:pic>
        <p:nvPicPr>
          <p:cNvPr id="1026" name="Picture 3" descr="A blue and orange rectangular bubbles with white text&#10;&#10;Description automatically generated">
            <a:extLst>
              <a:ext uri="{FF2B5EF4-FFF2-40B4-BE49-F238E27FC236}">
                <a16:creationId xmlns:a16="http://schemas.microsoft.com/office/drawing/2014/main" id="{5DA2063F-6230-6974-50F6-B881AA0320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7532" y="4016380"/>
            <a:ext cx="2238375"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black and blue text with white text&#10;&#10;Description automatically generated">
            <a:extLst>
              <a:ext uri="{FF2B5EF4-FFF2-40B4-BE49-F238E27FC236}">
                <a16:creationId xmlns:a16="http://schemas.microsoft.com/office/drawing/2014/main" id="{41D6A30D-B859-CC48-652B-A599AE83C35E}"/>
              </a:ext>
            </a:extLst>
          </p:cNvPr>
          <p:cNvPicPr>
            <a:picLocks noChangeAspect="1"/>
          </p:cNvPicPr>
          <p:nvPr/>
        </p:nvPicPr>
        <p:blipFill>
          <a:blip r:embed="rId7"/>
          <a:stretch>
            <a:fillRect/>
          </a:stretch>
        </p:blipFill>
        <p:spPr>
          <a:xfrm>
            <a:off x="2315072" y="-78488"/>
            <a:ext cx="8352928" cy="1923960"/>
          </a:xfrm>
          <a:prstGeom prst="rect">
            <a:avLst/>
          </a:prstGeom>
        </p:spPr>
      </p:pic>
      <p:sp>
        <p:nvSpPr>
          <p:cNvPr id="2" name="TextBox 1">
            <a:extLst>
              <a:ext uri="{FF2B5EF4-FFF2-40B4-BE49-F238E27FC236}">
                <a16:creationId xmlns:a16="http://schemas.microsoft.com/office/drawing/2014/main" id="{D19E19DF-950B-1D7B-3D57-9EFD8A87E83C}"/>
              </a:ext>
            </a:extLst>
          </p:cNvPr>
          <p:cNvSpPr txBox="1"/>
          <p:nvPr/>
        </p:nvSpPr>
        <p:spPr>
          <a:xfrm>
            <a:off x="4614672" y="5212081"/>
            <a:ext cx="5852160" cy="954107"/>
          </a:xfrm>
          <a:prstGeom prst="rect">
            <a:avLst/>
          </a:prstGeom>
          <a:noFill/>
        </p:spPr>
        <p:txBody>
          <a:bodyPr wrap="square" rtlCol="0">
            <a:spAutoFit/>
          </a:bodyPr>
          <a:lstStyle/>
          <a:p>
            <a:pPr algn="r" defTabSz="457200"/>
            <a:r>
              <a:rPr lang="en-GB" sz="2800" b="1" dirty="0">
                <a:solidFill>
                  <a:prstClr val="black"/>
                </a:solidFill>
                <a:latin typeface="Aptos" panose="02110004020202020204"/>
              </a:rPr>
              <a:t>Improving our engagement with staff under PSIRF</a:t>
            </a:r>
          </a:p>
        </p:txBody>
      </p:sp>
    </p:spTree>
  </p:cSld>
  <p:clrMapOvr>
    <a:masterClrMapping/>
  </p:clrMapOvr>
</p:sld>
</file>

<file path=ppt/theme/theme1.xml><?xml version="1.0" encoding="utf-8"?>
<a:theme xmlns:a="http://schemas.openxmlformats.org/drawingml/2006/main" name="1_Office Theme">
  <a:themeElements>
    <a:clrScheme name="S&amp;SOT Colours May 17th 2022">
      <a:dk1>
        <a:srgbClr val="000000"/>
      </a:dk1>
      <a:lt1>
        <a:srgbClr val="FFFFFF"/>
      </a:lt1>
      <a:dk2>
        <a:srgbClr val="004461"/>
      </a:dk2>
      <a:lt2>
        <a:srgbClr val="DCE1E3"/>
      </a:lt2>
      <a:accent1>
        <a:srgbClr val="005EB8"/>
      </a:accent1>
      <a:accent2>
        <a:srgbClr val="00A399"/>
      </a:accent2>
      <a:accent3>
        <a:srgbClr val="9A3269"/>
      </a:accent3>
      <a:accent4>
        <a:srgbClr val="DD3A44"/>
      </a:accent4>
      <a:accent5>
        <a:srgbClr val="A38213"/>
      </a:accent5>
      <a:accent6>
        <a:srgbClr val="415563"/>
      </a:accent6>
      <a:hlink>
        <a:srgbClr val="009C98"/>
      </a:hlink>
      <a:folHlink>
        <a:srgbClr val="00A3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B337DB8F1FBC478B91BEB9EA374570" ma:contentTypeVersion="19" ma:contentTypeDescription="Create a new document." ma:contentTypeScope="" ma:versionID="5a1ef3a10e9306c86acc961249318f16">
  <xsd:schema xmlns:xsd="http://www.w3.org/2001/XMLSchema" xmlns:xs="http://www.w3.org/2001/XMLSchema" xmlns:p="http://schemas.microsoft.com/office/2006/metadata/properties" xmlns:ns2="3d41a180-a2cd-4657-894d-6efd1ae7ebfb" xmlns:ns3="145b9a6e-a9f0-4f70-8ace-875107188005" targetNamespace="http://schemas.microsoft.com/office/2006/metadata/properties" ma:root="true" ma:fieldsID="74fcf7eab278ba3d15b295de0c174d91" ns2:_="" ns3:_="">
    <xsd:import namespace="3d41a180-a2cd-4657-894d-6efd1ae7ebfb"/>
    <xsd:import namespace="145b9a6e-a9f0-4f70-8ace-87510718800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LengthInSecond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lcf76f155ced4ddcb4097134ff3c332f" minOccurs="0"/>
                <xsd:element ref="ns3:TaxCatchAll" minOccurs="0"/>
                <xsd:element ref="ns2:_Flow_SignoffStatu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41a180-a2cd-4657-894d-6efd1ae7eb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2" nillable="true" ma:displayName="MediaLengthInSeconds" ma:hidden="true" ma:internalName="MediaLengthInSeconds" ma:readOnly="true">
      <xsd:simpleType>
        <xsd:restriction base="dms:Unknow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3d4a4f-1d94-4ad4-bc3a-e2aacad02279" ma:termSetId="09814cd3-568e-fe90-9814-8d621ff8fb84" ma:anchorId="fba54fb3-c3e1-fe81-a776-ca4b69148c4d" ma:open="true" ma:isKeyword="false">
      <xsd:complexType>
        <xsd:sequence>
          <xsd:element ref="pc:Terms" minOccurs="0" maxOccurs="1"/>
        </xsd:sequence>
      </xsd:complexType>
    </xsd:element>
    <xsd:element name="_Flow_SignoffStatus" ma:index="24" nillable="true" ma:displayName="Sign-off status" ma:internalName="Sign_x002d_off_x0020_status">
      <xsd:simpleType>
        <xsd:restriction base="dms:Text"/>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45b9a6e-a9f0-4f70-8ace-875107188005"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6ad1029-ed7e-4c91-b702-ea66a2286528}" ma:internalName="TaxCatchAll" ma:showField="CatchAllData" ma:web="145b9a6e-a9f0-4f70-8ace-87510718800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d41a180-a2cd-4657-894d-6efd1ae7ebfb">
      <Terms xmlns="http://schemas.microsoft.com/office/infopath/2007/PartnerControls"/>
    </lcf76f155ced4ddcb4097134ff3c332f>
    <TaxCatchAll xmlns="145b9a6e-a9f0-4f70-8ace-875107188005" xsi:nil="true"/>
    <_Flow_SignoffStatus xmlns="3d41a180-a2cd-4657-894d-6efd1ae7ebfb" xsi:nil="true"/>
    <SharedWithUsers xmlns="145b9a6e-a9f0-4f70-8ace-875107188005">
      <UserInfo>
        <DisplayName>Lynn Tolley (QNC) SSOT ICB</DisplayName>
        <AccountId>51</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6F5A0F-1BB3-44B4-9FA2-8AF50DEDA8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d41a180-a2cd-4657-894d-6efd1ae7ebfb"/>
    <ds:schemaRef ds:uri="145b9a6e-a9f0-4f70-8ace-8751071880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3F7C1F4-A93F-4391-9831-FD5DE48A27BF}">
  <ds:schemaRefs>
    <ds:schemaRef ds:uri="http://purl.org/dc/elements/1.1/"/>
    <ds:schemaRef ds:uri="145b9a6e-a9f0-4f70-8ace-875107188005"/>
    <ds:schemaRef ds:uri="3d41a180-a2cd-4657-894d-6efd1ae7ebfb"/>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2AADBF68-0D59-4BF5-9819-1EF4247848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3294</TotalTime>
  <Words>7322</Words>
  <Application>Microsoft Office PowerPoint</Application>
  <PresentationFormat>Widescreen</PresentationFormat>
  <Paragraphs>1044</Paragraphs>
  <Slides>127</Slides>
  <Notes>16</Notes>
  <HiddenSlides>1</HiddenSlides>
  <MMClips>15</MMClips>
  <ScaleCrop>false</ScaleCrop>
  <HeadingPairs>
    <vt:vector size="6" baseType="variant">
      <vt:variant>
        <vt:lpstr>Fonts Used</vt:lpstr>
      </vt:variant>
      <vt:variant>
        <vt:i4>14</vt:i4>
      </vt:variant>
      <vt:variant>
        <vt:lpstr>Theme</vt:lpstr>
      </vt:variant>
      <vt:variant>
        <vt:i4>3</vt:i4>
      </vt:variant>
      <vt:variant>
        <vt:lpstr>Slide Titles</vt:lpstr>
      </vt:variant>
      <vt:variant>
        <vt:i4>127</vt:i4>
      </vt:variant>
    </vt:vector>
  </HeadingPairs>
  <TitlesOfParts>
    <vt:vector size="144" baseType="lpstr">
      <vt:lpstr>游ゴシック</vt:lpstr>
      <vt:lpstr>-apple-system</vt:lpstr>
      <vt:lpstr>Aptos</vt:lpstr>
      <vt:lpstr>Aptos Display</vt:lpstr>
      <vt:lpstr>Arial</vt:lpstr>
      <vt:lpstr>Arial Narrow</vt:lpstr>
      <vt:lpstr>Arial,Sans-Serif</vt:lpstr>
      <vt:lpstr>Ariel</vt:lpstr>
      <vt:lpstr>Bahnschrift</vt:lpstr>
      <vt:lpstr>Calibri</vt:lpstr>
      <vt:lpstr>Calibri Light</vt:lpstr>
      <vt:lpstr>Lucida Sans</vt:lpstr>
      <vt:lpstr>Times New Roman</vt:lpstr>
      <vt:lpstr>Wingdings 2</vt:lpstr>
      <vt:lpstr>1_Office Theme</vt:lpstr>
      <vt:lpstr>Office Theme</vt:lpstr>
      <vt:lpstr>2_Office Theme</vt:lpstr>
      <vt:lpstr>  Patient Safety Incident Response Framework (PSIRF) Bi-Learning Conference </vt:lpstr>
      <vt:lpstr>PowerPoint Presentation</vt:lpstr>
      <vt:lpstr>Introduction from Staffordshire &amp; Stoke-on-Trent Integrated Care Board (ICB)                           </vt:lpstr>
      <vt:lpstr>PowerPoint Presentation</vt:lpstr>
      <vt:lpstr>The National and Regional Update on PSIRF – Verbal Update </vt:lpstr>
      <vt:lpstr>PowerPoint Presentation</vt:lpstr>
      <vt:lpstr>Patient Safety Oversight Not Scrutiny the SSOT Way  </vt:lpstr>
      <vt:lpstr>PowerPoint Presentation</vt:lpstr>
      <vt:lpstr>PowerPoint Presentation</vt:lpstr>
      <vt:lpstr>PowerPoint Presentation</vt:lpstr>
      <vt:lpstr>PowerPoint Presentation</vt:lpstr>
      <vt:lpstr>PowerPoint Presentation</vt:lpstr>
      <vt:lpstr>Staffordshire and Stoke-on-Trent Coroners Service </vt:lpstr>
      <vt:lpstr>PowerPoint Presentation</vt:lpstr>
      <vt:lpstr>Role of the coroner</vt:lpstr>
      <vt:lpstr>Tpyes of medical deaths for inquest</vt:lpstr>
      <vt:lpstr>Reason to suspect</vt:lpstr>
      <vt:lpstr>Purpose of an inquest </vt:lpstr>
      <vt:lpstr>PSSI – use by the coroner</vt:lpstr>
      <vt:lpstr>What does the coroner expect?</vt:lpstr>
      <vt:lpstr>Causation</vt:lpstr>
      <vt:lpstr>Learning from Lives and Deaths of people with a Learning Disability and Autistic People (LeDeR)</vt:lpstr>
      <vt:lpstr>PowerPoint Presentation</vt:lpstr>
      <vt:lpstr>PowerPoint Presentation</vt:lpstr>
      <vt:lpstr>Initial Review </vt:lpstr>
      <vt:lpstr>Focused Reviews and Criteria </vt:lpstr>
      <vt:lpstr>Focused Reviews and Criteria continued </vt:lpstr>
      <vt:lpstr>How LeDeR fits with other reviews and PSIRF ? </vt:lpstr>
      <vt:lpstr>3 I’s and Systems</vt:lpstr>
      <vt:lpstr>Governance Panel and Steering Group </vt:lpstr>
      <vt:lpstr>Local priority Areas </vt:lpstr>
      <vt:lpstr>Improvements from reviews</vt:lpstr>
      <vt:lpstr>Future improvements/projects </vt:lpstr>
      <vt:lpstr>Useful links/resources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Changing the conversation…</vt:lpstr>
      <vt:lpstr>Let's Reframe our language to truly  achieve 'Safety Differently'</vt:lpstr>
      <vt:lpstr>Examples of where AI is useful</vt:lpstr>
      <vt:lpstr>PowerPoint Presentation</vt:lpstr>
      <vt:lpstr>PowerPoint Presentation</vt:lpstr>
      <vt:lpstr>AI in PSIRF preparation and implementation  Using SOAR to realise our Discovery   </vt:lpstr>
      <vt:lpstr>PSIRF - Using SOAR to realise our Discovery   </vt:lpstr>
      <vt:lpstr>   </vt:lpstr>
      <vt:lpstr>Oversight Aspirations  “What does good oversight look like under PSIRF for us?”  </vt:lpstr>
      <vt:lpstr>PowerPoint Presentation</vt:lpstr>
      <vt:lpstr>PowerPoint Presentation</vt:lpstr>
      <vt:lpstr>Welcome to the Family Liaison Service</vt:lpstr>
      <vt:lpstr>PowerPoint Presentation</vt:lpstr>
      <vt:lpstr>What is a Family Liaison Officer? </vt:lpstr>
      <vt:lpstr>Why is the Family Liaison Role Important? </vt:lpstr>
      <vt:lpstr>How the service works? </vt:lpstr>
      <vt:lpstr>What’s next for the Family Liaison Service? </vt:lpstr>
      <vt:lpstr>The Role of Patient Safety Partners at UHNM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Harm Free Care </vt:lpstr>
      <vt:lpstr>PowerPoint Presentation</vt:lpstr>
      <vt:lpstr>Patient Safety Incident Response Framework. What have UHNM done and learned?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NSCHT 12 Month Journey through PSIRF</vt:lpstr>
      <vt:lpstr>PowerPoint Presentation</vt:lpstr>
      <vt:lpstr>Key Milestones</vt:lpstr>
      <vt:lpstr>Learning from launch of PSIRF</vt:lpstr>
      <vt:lpstr>Incident data 2022 - 2024</vt:lpstr>
      <vt:lpstr>SI/CSR data trend</vt:lpstr>
      <vt:lpstr>Proportionate reviews</vt:lpstr>
      <vt:lpstr>Learning from proportionate reviews</vt:lpstr>
      <vt:lpstr>Role of Quality Improvement and  Human Factors/Ergonomics</vt:lpstr>
      <vt:lpstr>Patient Safety Partners (PSP)</vt:lpstr>
      <vt:lpstr>What next?</vt:lpstr>
      <vt:lpstr>PowerPoint Presentation</vt:lpstr>
      <vt:lpstr>PowerPoint Presentation</vt:lpstr>
      <vt:lpstr>PowerPoint Presentation</vt:lpstr>
      <vt:lpstr>PowerPoint Presentation</vt:lpstr>
      <vt:lpstr>PowerPoint Presentation</vt:lpstr>
      <vt:lpstr>PowerPoint Presentation</vt:lpstr>
      <vt:lpstr>PSIRF in Care Homes – Bradwell Hall Nursing Home A positive shift in culture to improve resident safety and reduce incidents/ harm </vt:lpstr>
      <vt:lpstr>PowerPoint Presentation</vt:lpstr>
      <vt:lpstr>Introduction</vt:lpstr>
      <vt:lpstr>Introduction</vt:lpstr>
      <vt:lpstr>So, where do you start?</vt:lpstr>
      <vt:lpstr>Where do you start continued</vt:lpstr>
      <vt:lpstr>PDSA</vt:lpstr>
      <vt:lpstr>Champions.</vt:lpstr>
      <vt:lpstr>Topic Boards.</vt:lpstr>
      <vt:lpstr>Flash Cards.</vt:lpstr>
      <vt:lpstr>STOPANDWATCH</vt:lpstr>
      <vt:lpstr>Leaflets.</vt:lpstr>
      <vt:lpstr>Safety Huddle</vt:lpstr>
      <vt:lpstr>Safety Boards.</vt:lpstr>
      <vt:lpstr>Impact</vt:lpstr>
      <vt:lpstr>The Impact Continues</vt:lpstr>
      <vt:lpstr>Impact continues 3.5 year later into 2024</vt:lpstr>
      <vt:lpstr>Benefits for our residents.</vt:lpstr>
      <vt:lpstr>Benefits for our staff.</vt:lpstr>
      <vt:lpstr>New projects</vt:lpstr>
      <vt:lpstr> </vt:lpstr>
      <vt:lpstr>Closing remarks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PSIRF Preparation Phase 3 Months B1465-6.-PSIRF-Prep-Guide-v1-FINAL.pdf (england.nhs.uk)</dc:title>
  <dc:creator>Cath Marsland (QNC) SSOT ICB</dc:creator>
  <cp:lastModifiedBy>Nikita Stott (QNC) SSOT ICB</cp:lastModifiedBy>
  <cp:revision>49</cp:revision>
  <dcterms:created xsi:type="dcterms:W3CDTF">2022-08-16T09:55:47Z</dcterms:created>
  <dcterms:modified xsi:type="dcterms:W3CDTF">2025-03-07T14:10:01Z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0x01010007B337DB8F1FBC478B91BEB9EA374570</vt:lpwstr>
  </property>
  <property fmtid="{D5CDD505-2E9C-101B-9397-08002B2CF9AE}" pid="3" name="MediaServiceImageTags">
    <vt:lpwstr/>
  </property>
</Properties>
</file>