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4E-4D08-84AB-4390F19753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4E-4D08-84AB-4390F197530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4E-4D08-84AB-4390F19753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4E-4D08-84AB-4390F197530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BB-4936-B474-0BB9E637BD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BB-40B6-A064-925A072B5E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BB-40B6-A064-925A072B5E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BB-40B6-A064-925A072B5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3567864"/>
        <c:axId val="445345800"/>
      </c:lineChart>
      <c:catAx>
        <c:axId val="453567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345800"/>
        <c:crosses val="autoZero"/>
        <c:auto val="1"/>
        <c:lblAlgn val="ctr"/>
        <c:lblOffset val="100"/>
        <c:noMultiLvlLbl val="0"/>
      </c:catAx>
      <c:valAx>
        <c:axId val="445345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3567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DC50F-FD52-46A5-A9FC-ED7D76F343B9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5C889-4D1A-407D-9145-D5361809B2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822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E770DB-C8EB-1A4F-AECF-FD1D805CE5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302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-Slide-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84037"/>
            <a:ext cx="6807200" cy="1402584"/>
          </a:xfrm>
        </p:spPr>
        <p:txBody>
          <a:bodyPr>
            <a:normAutofit/>
          </a:bodyPr>
          <a:lstStyle>
            <a:lvl1pPr algn="l">
              <a:defRPr sz="3200"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254063"/>
            <a:ext cx="6807200" cy="84345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PAR-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885" y="4571723"/>
            <a:ext cx="4012892" cy="21353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169" y="215518"/>
            <a:ext cx="3613665" cy="8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2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2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5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2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466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8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0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9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in-Slide-Background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67359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11227-DEB7-4F4C-95C0-44BD49C6FE3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6B63E-462D-A64A-8F4D-D177AD8FD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60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189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Clr>
          <a:srgbClr val="8FC600"/>
        </a:buClr>
        <a:buFont typeface="Arial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Clr>
          <a:srgbClr val="E50080"/>
        </a:buClr>
        <a:buFont typeface="Arial"/>
        <a:buChar char="–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Clr>
          <a:srgbClr val="0094FF"/>
        </a:buClr>
        <a:buFont typeface="Arial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Clr>
          <a:srgbClr val="6500B3"/>
        </a:buClr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ystemCQI@mpft.nhs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60410" y="127079"/>
            <a:ext cx="8643691" cy="6440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Lantinghei SC Demibold" charset="-122"/>
                <a:cs typeface="Lantinghei SC Demibold" charset="-122"/>
              </a:rPr>
              <a:t>CASE STUDY - Continuous Quality Improvement</a:t>
            </a:r>
            <a:br>
              <a:rPr lang="en-US" sz="2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Lantinghei SC Demibold" charset="-122"/>
                <a:cs typeface="Lantinghei SC Demibold" charset="-122"/>
              </a:rPr>
            </a:br>
            <a:r>
              <a:rPr lang="en-US" sz="2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Lantinghei SC Demibold" charset="-122"/>
                <a:cs typeface="Lantinghei SC Demibold" charset="-122"/>
              </a:rPr>
              <a:t>************* Project Title***************</a:t>
            </a:r>
            <a:endParaRPr lang="en-US" sz="2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Lantinghei SC Demibold" charset="-122"/>
              <a:cs typeface="Lantinghei SC Demibold" charset="-122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0" y="6325465"/>
            <a:ext cx="12191999" cy="474183"/>
          </a:xfrm>
        </p:spPr>
        <p:txBody>
          <a:bodyPr/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Get in touch with your system QI ideas, to share your QI story, general QI queries or to join us at our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quarterly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system Quality Improvement Network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events    </a:t>
            </a:r>
          </a:p>
          <a:p>
            <a:pPr algn="l"/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				Email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us:  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systemCQI@mpft.nhs.uk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            		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en-GB" sz="800" b="1" dirty="0" smtClean="0">
                <a:solidFill>
                  <a:schemeClr val="accent1">
                    <a:lumMod val="50000"/>
                  </a:schemeClr>
                </a:solidFill>
              </a:rPr>
              <a:t>Case </a:t>
            </a:r>
            <a:r>
              <a:rPr lang="en-GB" sz="800" b="1" dirty="0">
                <a:solidFill>
                  <a:schemeClr val="accent1">
                    <a:lumMod val="50000"/>
                  </a:schemeClr>
                </a:solidFill>
              </a:rPr>
              <a:t>Study No:         0000</a:t>
            </a:r>
            <a:endParaRPr lang="en-GB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37182" y="1192136"/>
            <a:ext cx="8654023" cy="70474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68580" tIns="34291" rIns="68580" bIns="34291" rtlCol="0" anchor="t"/>
          <a:lstStyle/>
          <a:p>
            <a:r>
              <a:rPr lang="en-GB" sz="1100" b="1" dirty="0"/>
              <a:t>Project led </a:t>
            </a:r>
            <a:r>
              <a:rPr lang="en-GB" sz="1100" b="1" dirty="0" smtClean="0"/>
              <a:t>by:  </a:t>
            </a:r>
            <a:r>
              <a:rPr lang="en-GB" sz="1100" dirty="0" smtClean="0"/>
              <a:t>???????		</a:t>
            </a:r>
            <a:r>
              <a:rPr lang="en-GB" sz="1100" dirty="0"/>
              <a:t>	</a:t>
            </a:r>
            <a:r>
              <a:rPr lang="en-GB" sz="1100" b="1" dirty="0" smtClean="0"/>
              <a:t>Service/Team</a:t>
            </a:r>
            <a:r>
              <a:rPr lang="en-GB" sz="1100" dirty="0"/>
              <a:t>: ????? </a:t>
            </a:r>
            <a:endParaRPr lang="en-US" sz="11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pPr defTabSz="457189">
              <a:spcBef>
                <a:spcPts val="72"/>
              </a:spcBef>
              <a:spcAft>
                <a:spcPts val="72"/>
              </a:spcAft>
            </a:pPr>
            <a:r>
              <a:rPr lang="en-US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General </a:t>
            </a:r>
            <a:r>
              <a:rPr lang="en-US" sz="11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back ground and context, what is the problem you are trying to solve</a:t>
            </a:r>
            <a:r>
              <a:rPr lang="en-US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? </a:t>
            </a:r>
            <a:r>
              <a:rPr lang="en-GB" sz="1100" dirty="0"/>
              <a:t> </a:t>
            </a:r>
            <a:endParaRPr lang="en-US" sz="1100" dirty="0">
              <a:solidFill>
                <a:prstClr val="black">
                  <a:lumMod val="75000"/>
                  <a:lumOff val="25000"/>
                </a:prstClr>
              </a:solidFill>
              <a:cs typeface="Calibri" panose="020F050202020403020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37183" y="849404"/>
            <a:ext cx="8666919" cy="228701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en-US" sz="1600" b="1" dirty="0" smtClean="0">
                <a:solidFill>
                  <a:prstClr val="white"/>
                </a:solidFill>
                <a:latin typeface="Calibri"/>
              </a:rPr>
              <a:t>BACKGROUND……. WHO, WHAT, WHY?</a:t>
            </a:r>
            <a:endParaRPr lang="en-US" sz="16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512734" y="4536795"/>
            <a:ext cx="5766616" cy="76001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89139" indent="-89139" defTabSz="457189">
              <a:spcBef>
                <a:spcPts val="72"/>
              </a:spcBef>
              <a:spcAft>
                <a:spcPts val="72"/>
              </a:spcAft>
              <a:buFont typeface="+mj-lt"/>
              <a:buAutoNum type="arabicPeriod"/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R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e-measure at ?date?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9139" indent="-89139" defTabSz="457189">
              <a:spcBef>
                <a:spcPts val="72"/>
              </a:spcBef>
              <a:spcAft>
                <a:spcPts val="72"/>
              </a:spcAft>
              <a:buFont typeface="+mj-lt"/>
              <a:buAutoNum type="arabicPeriod"/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Communicate outcomes to ???</a:t>
            </a:r>
          </a:p>
          <a:p>
            <a:pPr marL="89139" indent="-89139" defTabSz="457189">
              <a:spcBef>
                <a:spcPts val="72"/>
              </a:spcBef>
              <a:spcAft>
                <a:spcPts val="72"/>
              </a:spcAft>
              <a:buFont typeface="+mj-lt"/>
              <a:buAutoNum type="arabicPeriod"/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Engage wider teams for adopt/adapt of approach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524932" y="4118142"/>
            <a:ext cx="5772543" cy="326448"/>
          </a:xfrm>
          <a:prstGeom prst="roundRect">
            <a:avLst/>
          </a:prstGeom>
          <a:solidFill>
            <a:schemeClr val="accent5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1200" b="1" dirty="0" smtClean="0">
                <a:solidFill>
                  <a:prstClr val="white"/>
                </a:solidFill>
                <a:latin typeface="Calibri"/>
              </a:rPr>
              <a:t>NEXT STEPS</a:t>
            </a:r>
            <a:endParaRPr lang="en-US" sz="12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518663" y="1970390"/>
            <a:ext cx="5766095" cy="290719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1200" b="1" dirty="0" smtClean="0">
                <a:solidFill>
                  <a:prstClr val="white"/>
                </a:solidFill>
                <a:latin typeface="Calibri"/>
              </a:rPr>
              <a:t>MEASURED OUTCOMES</a:t>
            </a:r>
            <a:endParaRPr lang="en-US" sz="12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14394" y="2369112"/>
            <a:ext cx="2034823" cy="21647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68580" tIns="34291" rIns="68580" bIns="34291" rtlCol="0" anchor="t"/>
          <a:lstStyle/>
          <a:p>
            <a:r>
              <a:rPr lang="en-GB" sz="1100" dirty="0" smtClean="0"/>
              <a:t>Which cohort of patients/customers  will this improvement impact on and how?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/>
              <a:t>Improved patient outcomes and/or experience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/>
              <a:t>Improved staff satisfaction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/>
              <a:t>Savings through time/reduced risk/financial and environmental </a:t>
            </a:r>
            <a:endParaRPr lang="en-US" sz="1100" dirty="0">
              <a:solidFill>
                <a:prstClr val="black">
                  <a:lumMod val="75000"/>
                  <a:lumOff val="25000"/>
                </a:prstClr>
              </a:solidFill>
              <a:cs typeface="Calibri" panose="020F0502020204030204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941983" y="2379676"/>
            <a:ext cx="2345634" cy="2154161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68580" tIns="34291" rIns="68580" bIns="34291" rtlCol="0" anchor="t"/>
          <a:lstStyle/>
          <a:p>
            <a:r>
              <a:rPr lang="en-GB" sz="1100" dirty="0" smtClean="0"/>
              <a:t>Demonstrate changes introduced against each </a:t>
            </a:r>
            <a:r>
              <a:rPr lang="en-GB" sz="1100" smtClean="0"/>
              <a:t>QI principles:</a:t>
            </a:r>
            <a:endParaRPr lang="en-GB" sz="11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 panose="020F0502020204030204"/>
              </a:rPr>
              <a:t>PDSA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 panose="020F0502020204030204"/>
              </a:rPr>
              <a:t>Process/standard work introduced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 panose="020F0502020204030204"/>
              </a:rPr>
              <a:t>Reduced waste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 panose="020F0502020204030204"/>
              </a:rPr>
              <a:t>Add value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 panose="020F0502020204030204"/>
              </a:rPr>
              <a:t>Increase flow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 panose="020F0502020204030204"/>
              </a:rPr>
              <a:t>Mistake proofing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 panose="020F0502020204030204"/>
              </a:rPr>
              <a:t>Engagement – voice of the customer </a:t>
            </a:r>
            <a:endParaRPr lang="en-US" sz="1100" dirty="0">
              <a:solidFill>
                <a:prstClr val="black">
                  <a:lumMod val="75000"/>
                  <a:lumOff val="25000"/>
                </a:prstClr>
              </a:solidFill>
              <a:cs typeface="Calibri" panose="020F0502020204030204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06259" y="5352611"/>
            <a:ext cx="10473091" cy="228701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en-US" sz="1600" b="1" dirty="0" smtClean="0">
                <a:solidFill>
                  <a:prstClr val="white"/>
                </a:solidFill>
                <a:latin typeface="Calibri"/>
              </a:rPr>
              <a:t>OPPORTUNITY FOR SHARED LEARNING </a:t>
            </a:r>
            <a:endParaRPr lang="en-US" sz="16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06259" y="5695342"/>
            <a:ext cx="10484947" cy="47626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457189">
              <a:spcBef>
                <a:spcPts val="72"/>
              </a:spcBef>
              <a:spcAft>
                <a:spcPts val="72"/>
              </a:spcAft>
            </a:pPr>
            <a:r>
              <a:rPr lang="en-US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Can we identify opportunities for scale and spread into other services within our organization and/or wider opportunities for quality improvement across the integrated care systems?  Can we learn from the challenges experienced?    </a:t>
            </a:r>
            <a:endParaRPr lang="en-US" sz="11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518663" y="2369112"/>
            <a:ext cx="5933919" cy="1797714"/>
            <a:chOff x="5691309" y="2495226"/>
            <a:chExt cx="4870165" cy="1822339"/>
          </a:xfrm>
        </p:grpSpPr>
        <p:sp>
          <p:nvSpPr>
            <p:cNvPr id="27" name="Rounded Rectangle 26"/>
            <p:cNvSpPr/>
            <p:nvPr/>
          </p:nvSpPr>
          <p:spPr>
            <a:xfrm>
              <a:off x="5691309" y="2495226"/>
              <a:ext cx="4727988" cy="16999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defTabSz="457189">
                <a:spcBef>
                  <a:spcPts val="72"/>
                </a:spcBef>
                <a:spcAft>
                  <a:spcPts val="72"/>
                </a:spcAft>
              </a:pPr>
              <a:r>
                <a:rPr lang="en-US" sz="1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Baseline and outcome measures to test if change was an improvement?   ** use visuals **</a:t>
              </a:r>
              <a:endPara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endParaRPr>
            </a:p>
          </p:txBody>
        </p:sp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435377027"/>
                </p:ext>
              </p:extLst>
            </p:nvPr>
          </p:nvGraphicFramePr>
          <p:xfrm>
            <a:off x="8408504" y="2711500"/>
            <a:ext cx="2152970" cy="16060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5" name="Chart 14"/>
            <p:cNvGraphicFramePr/>
            <p:nvPr>
              <p:extLst>
                <p:ext uri="{D42A27DB-BD31-4B8C-83A1-F6EECF244321}">
                  <p14:modId xmlns:p14="http://schemas.microsoft.com/office/powerpoint/2010/main" val="687594400"/>
                </p:ext>
              </p:extLst>
            </p:nvPr>
          </p:nvGraphicFramePr>
          <p:xfrm>
            <a:off x="5958495" y="2858411"/>
            <a:ext cx="2583169" cy="13367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4" name="Rounded Rectangle 33"/>
          <p:cNvSpPr/>
          <p:nvPr/>
        </p:nvSpPr>
        <p:spPr>
          <a:xfrm>
            <a:off x="806259" y="1970853"/>
            <a:ext cx="2042957" cy="290719"/>
          </a:xfrm>
          <a:prstGeom prst="roundRect">
            <a:avLst/>
          </a:prstGeom>
          <a:solidFill>
            <a:schemeClr val="accent5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1200" b="1" dirty="0" smtClean="0">
                <a:solidFill>
                  <a:prstClr val="white"/>
                </a:solidFill>
                <a:latin typeface="Calibri"/>
              </a:rPr>
              <a:t>AIM</a:t>
            </a:r>
            <a:endParaRPr lang="en-US" sz="12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941983" y="1981981"/>
            <a:ext cx="2345634" cy="290719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1200" b="1" dirty="0" smtClean="0">
                <a:solidFill>
                  <a:prstClr val="white"/>
                </a:solidFill>
                <a:latin typeface="Calibri"/>
              </a:rPr>
              <a:t>APPROACH</a:t>
            </a:r>
            <a:endParaRPr lang="en-US" sz="12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806259" y="4609545"/>
            <a:ext cx="4481358" cy="290719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1200" b="1" dirty="0" smtClean="0">
                <a:solidFill>
                  <a:prstClr val="white"/>
                </a:solidFill>
                <a:latin typeface="Calibri"/>
              </a:rPr>
              <a:t>CHALLENGES</a:t>
            </a:r>
            <a:endParaRPr lang="en-US" sz="12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814393" y="5006072"/>
            <a:ext cx="4481358" cy="29073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68580" tIns="34291" rIns="68580" bIns="34291" rtlCol="0" anchor="t"/>
          <a:lstStyle/>
          <a:p>
            <a:r>
              <a:rPr lang="en-GB" sz="1100" dirty="0" err="1" smtClean="0"/>
              <a:t>Ie</a:t>
            </a:r>
            <a:r>
              <a:rPr lang="en-GB" sz="1100" dirty="0" smtClean="0"/>
              <a:t>. lack of engagement/technology </a:t>
            </a:r>
            <a:endParaRPr lang="en-US" sz="1100" dirty="0">
              <a:solidFill>
                <a:prstClr val="black">
                  <a:lumMod val="75000"/>
                  <a:lumOff val="25000"/>
                </a:prstClr>
              </a:solidFill>
              <a:cs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40" y="127079"/>
            <a:ext cx="2065897" cy="188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3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233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Lantinghei SC Demibold</vt:lpstr>
      <vt:lpstr>1_Office Theme</vt:lpstr>
      <vt:lpstr>CASE STUDY - Continuous Quality Improvement ************* Project Title***************</vt:lpstr>
    </vt:vector>
  </TitlesOfParts>
  <Company>S&amp;SHIS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Project :</dc:title>
  <dc:creator>Beasley Jayne (RLY) NSCHT</dc:creator>
  <cp:lastModifiedBy>Roz Jones (RRE) MPFT</cp:lastModifiedBy>
  <cp:revision>13</cp:revision>
  <dcterms:created xsi:type="dcterms:W3CDTF">2022-07-14T06:08:31Z</dcterms:created>
  <dcterms:modified xsi:type="dcterms:W3CDTF">2022-10-18T12:43:44Z</dcterms:modified>
</cp:coreProperties>
</file>