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7" autoAdjust="0"/>
    <p:restoredTop sz="94660"/>
  </p:normalViewPr>
  <p:slideViewPr>
    <p:cSldViewPr snapToGrid="0">
      <p:cViewPr varScale="1">
        <p:scale>
          <a:sx n="57" d="100"/>
          <a:sy n="57" d="100"/>
        </p:scale>
        <p:origin x="523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04E-4D08-84AB-4390F197530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04E-4D08-84AB-4390F197530B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04E-4D08-84AB-4390F197530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04E-4D08-84AB-4390F197530B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7BB-4936-B474-0BB9E637BD0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7BB-40B6-A064-925A072B5EF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7BB-40B6-A064-925A072B5EF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B7BB-40B6-A064-925A072B5EF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53567864"/>
        <c:axId val="445345800"/>
      </c:lineChart>
      <c:catAx>
        <c:axId val="4535678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5345800"/>
        <c:crosses val="autoZero"/>
        <c:auto val="1"/>
        <c:lblAlgn val="ctr"/>
        <c:lblOffset val="100"/>
        <c:noMultiLvlLbl val="0"/>
      </c:catAx>
      <c:valAx>
        <c:axId val="4453458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35678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0DC50F-FD52-46A5-A9FC-ED7D76F343B9}" type="datetimeFigureOut">
              <a:rPr lang="en-GB" smtClean="0"/>
              <a:t>18/10/2022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C5C889-4D1A-407D-9145-D5361809B2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08221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FE770DB-C8EB-1A4F-AECF-FD1D805CE5D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233028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-Slide-Background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2784037"/>
            <a:ext cx="6807200" cy="1402584"/>
          </a:xfrm>
        </p:spPr>
        <p:txBody>
          <a:bodyPr>
            <a:normAutofit/>
          </a:bodyPr>
          <a:lstStyle>
            <a:lvl1pPr algn="l">
              <a:defRPr sz="3200">
                <a:latin typeface="Calibri"/>
                <a:cs typeface="Calibri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4254063"/>
            <a:ext cx="6807200" cy="843455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  <a:latin typeface="Calibri"/>
                <a:cs typeface="Calibri"/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11227-DEB7-4F4C-95C0-44BD49C6FE31}" type="datetimeFigureOut">
              <a:rPr lang="en-US" smtClean="0"/>
              <a:t>10/18/2022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6B63E-462D-A64A-8F4D-D177AD8FDFCE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SPAR-Logo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8885" y="4571723"/>
            <a:ext cx="4012892" cy="213535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3169" y="215518"/>
            <a:ext cx="3613665" cy="884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1682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11227-DEB7-4F4C-95C0-44BD49C6FE31}" type="datetimeFigureOut">
              <a:rPr lang="en-US" smtClean="0"/>
              <a:t>10/18/2022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6B63E-462D-A64A-8F4D-D177AD8FDF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982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11227-DEB7-4F4C-95C0-44BD49C6FE31}" type="datetimeFigureOut">
              <a:rPr lang="en-US" smtClean="0"/>
              <a:t>10/18/2022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6B63E-462D-A64A-8F4D-D177AD8FDF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0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11227-DEB7-4F4C-95C0-44BD49C6FE31}" type="datetimeFigureOut">
              <a:rPr lang="en-US" smtClean="0"/>
              <a:t>10/18/2022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6B63E-462D-A64A-8F4D-D177AD8FDF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727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11227-DEB7-4F4C-95C0-44BD49C6FE31}" type="datetimeFigureOut">
              <a:rPr lang="en-US" smtClean="0"/>
              <a:t>10/18/2022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6B63E-462D-A64A-8F4D-D177AD8FDF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820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11227-DEB7-4F4C-95C0-44BD49C6FE31}" type="datetimeFigureOut">
              <a:rPr lang="en-US" smtClean="0"/>
              <a:t>10/18/2022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6B63E-462D-A64A-8F4D-D177AD8FDF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5556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11227-DEB7-4F4C-95C0-44BD49C6FE31}" type="datetimeFigureOut">
              <a:rPr lang="en-US" smtClean="0"/>
              <a:t>10/18/2022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6B63E-462D-A64A-8F4D-D177AD8FDF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624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11227-DEB7-4F4C-95C0-44BD49C6FE31}" type="datetimeFigureOut">
              <a:rPr lang="en-US" smtClean="0"/>
              <a:t>10/18/2022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6B63E-462D-A64A-8F4D-D177AD8FDF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4661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11227-DEB7-4F4C-95C0-44BD49C6FE31}" type="datetimeFigureOut">
              <a:rPr lang="en-US" smtClean="0"/>
              <a:t>10/18/2022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6B63E-462D-A64A-8F4D-D177AD8FDF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6817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49"/>
            <a:ext cx="4011084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11227-DEB7-4F4C-95C0-44BD49C6FE31}" type="datetimeFigureOut">
              <a:rPr lang="en-US" smtClean="0"/>
              <a:t>10/18/2022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6B63E-462D-A64A-8F4D-D177AD8FDF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7043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11227-DEB7-4F4C-95C0-44BD49C6FE31}" type="datetimeFigureOut">
              <a:rPr lang="en-US" smtClean="0"/>
              <a:t>10/18/2022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6B63E-462D-A64A-8F4D-D177AD8FDF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599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Main-Slide-Background.jp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6735963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011227-DEB7-4F4C-95C0-44BD49C6FE31}" type="datetimeFigureOut">
              <a:rPr lang="en-US" smtClean="0"/>
              <a:t>10/18/2022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36B63E-462D-A64A-8F4D-D177AD8FDF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608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457189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1" indent="-342891" algn="l" defTabSz="457189" rtl="0" eaLnBrk="1" latinLnBrk="0" hangingPunct="1">
        <a:spcBef>
          <a:spcPct val="20000"/>
        </a:spcBef>
        <a:buClr>
          <a:srgbClr val="8FC600"/>
        </a:buClr>
        <a:buFont typeface="Arial"/>
        <a:buChar char="•"/>
        <a:defRPr sz="2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742932" indent="-285744" algn="l" defTabSz="457189" rtl="0" eaLnBrk="1" latinLnBrk="0" hangingPunct="1">
        <a:spcBef>
          <a:spcPct val="20000"/>
        </a:spcBef>
        <a:buClr>
          <a:srgbClr val="E50080"/>
        </a:buClr>
        <a:buFont typeface="Arial"/>
        <a:buChar char="–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2971" indent="-228594" algn="l" defTabSz="457189" rtl="0" eaLnBrk="1" latinLnBrk="0" hangingPunct="1">
        <a:spcBef>
          <a:spcPct val="20000"/>
        </a:spcBef>
        <a:buClr>
          <a:srgbClr val="0094FF"/>
        </a:buClr>
        <a:buFont typeface="Arial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160" indent="-228594" algn="l" defTabSz="457189" rtl="0" eaLnBrk="1" latinLnBrk="0" hangingPunct="1">
        <a:spcBef>
          <a:spcPct val="20000"/>
        </a:spcBef>
        <a:buClr>
          <a:srgbClr val="6500B3"/>
        </a:buClr>
        <a:buFont typeface="Arial"/>
        <a:buChar char="–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349" indent="-228594" algn="l" defTabSz="457189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systemCQI@mpft.nhs.uk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660410" y="127079"/>
            <a:ext cx="8643691" cy="644039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Lantinghei SC Demibold" charset="-122"/>
                <a:cs typeface="Lantinghei SC Demibold" charset="-122"/>
              </a:rPr>
              <a:t>CASE STUDY - Continuous Quality Improvement</a:t>
            </a:r>
            <a:b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Lantinghei SC Demibold" charset="-122"/>
                <a:cs typeface="Lantinghei SC Demibold" charset="-122"/>
              </a:rPr>
            </a:br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Lantinghei SC Demibold" charset="-122"/>
                <a:cs typeface="Lantinghei SC Demibold" charset="-122"/>
              </a:rPr>
              <a:t>************* Project Title***************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ea typeface="Lantinghei SC Demibold" charset="-122"/>
              <a:cs typeface="Lantinghei SC Demibold" charset="-122"/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0" y="6325465"/>
            <a:ext cx="12191999" cy="474183"/>
          </a:xfrm>
        </p:spPr>
        <p:txBody>
          <a:bodyPr/>
          <a:lstStyle/>
          <a:p>
            <a:r>
              <a:rPr lang="en-GB" b="1" dirty="0">
                <a:solidFill>
                  <a:schemeClr val="accent1">
                    <a:lumMod val="50000"/>
                  </a:schemeClr>
                </a:solidFill>
              </a:rPr>
              <a:t>Get in touch with your system QI ideas, to share your QI story, general QI queries or to join us at our </a:t>
            </a:r>
            <a:r>
              <a:rPr lang="en-GB" b="1" dirty="0" smtClean="0">
                <a:solidFill>
                  <a:schemeClr val="accent1">
                    <a:lumMod val="50000"/>
                  </a:schemeClr>
                </a:solidFill>
              </a:rPr>
              <a:t>quarterly </a:t>
            </a:r>
            <a:r>
              <a:rPr lang="en-GB" b="1" dirty="0">
                <a:solidFill>
                  <a:schemeClr val="accent1">
                    <a:lumMod val="50000"/>
                  </a:schemeClr>
                </a:solidFill>
              </a:rPr>
              <a:t>system Quality Improvement Network </a:t>
            </a:r>
            <a:r>
              <a:rPr lang="en-GB" b="1" dirty="0" smtClean="0">
                <a:solidFill>
                  <a:schemeClr val="accent1">
                    <a:lumMod val="50000"/>
                  </a:schemeClr>
                </a:solidFill>
              </a:rPr>
              <a:t>events    </a:t>
            </a:r>
          </a:p>
          <a:p>
            <a:pPr algn="l"/>
            <a:r>
              <a:rPr lang="en-GB" b="1" dirty="0">
                <a:solidFill>
                  <a:schemeClr val="accent1">
                    <a:lumMod val="50000"/>
                  </a:schemeClr>
                </a:solidFill>
              </a:rPr>
              <a:t>	</a:t>
            </a:r>
            <a:r>
              <a:rPr lang="en-GB" b="1" dirty="0" smtClean="0">
                <a:solidFill>
                  <a:schemeClr val="accent1">
                    <a:lumMod val="50000"/>
                  </a:schemeClr>
                </a:solidFill>
              </a:rPr>
              <a:t>				Email </a:t>
            </a:r>
            <a:r>
              <a:rPr lang="en-GB" b="1" dirty="0">
                <a:solidFill>
                  <a:schemeClr val="accent1">
                    <a:lumMod val="50000"/>
                  </a:schemeClr>
                </a:solidFill>
              </a:rPr>
              <a:t>us:   </a:t>
            </a:r>
            <a:r>
              <a:rPr lang="en-GB" b="1" dirty="0" smtClean="0">
                <a:solidFill>
                  <a:schemeClr val="accent1">
                    <a:lumMod val="50000"/>
                  </a:schemeClr>
                </a:solidFill>
                <a:hlinkClick r:id="rId3"/>
              </a:rPr>
              <a:t>systemCQI@mpft.nhs.uk</a:t>
            </a:r>
            <a:r>
              <a:rPr lang="en-GB" b="1" dirty="0" smtClean="0">
                <a:solidFill>
                  <a:schemeClr val="accent1">
                    <a:lumMod val="50000"/>
                  </a:schemeClr>
                </a:solidFill>
              </a:rPr>
              <a:t>             		</a:t>
            </a:r>
            <a:r>
              <a:rPr lang="en-GB" b="1" dirty="0">
                <a:solidFill>
                  <a:schemeClr val="accent1">
                    <a:lumMod val="50000"/>
                  </a:schemeClr>
                </a:solidFill>
              </a:rPr>
              <a:t>	</a:t>
            </a:r>
            <a:r>
              <a:rPr lang="en-GB" b="1" dirty="0" smtClean="0">
                <a:solidFill>
                  <a:schemeClr val="accent1">
                    <a:lumMod val="50000"/>
                  </a:schemeClr>
                </a:solidFill>
              </a:rPr>
              <a:t>		</a:t>
            </a:r>
            <a:r>
              <a:rPr lang="en-GB" sz="800" b="1" dirty="0" smtClean="0">
                <a:solidFill>
                  <a:schemeClr val="accent1">
                    <a:lumMod val="50000"/>
                  </a:schemeClr>
                </a:solidFill>
              </a:rPr>
              <a:t>Case </a:t>
            </a:r>
            <a:r>
              <a:rPr lang="en-GB" sz="800" b="1" dirty="0">
                <a:solidFill>
                  <a:schemeClr val="accent1">
                    <a:lumMod val="50000"/>
                  </a:schemeClr>
                </a:solidFill>
              </a:rPr>
              <a:t>Study No:         0000</a:t>
            </a:r>
            <a:endParaRPr lang="en-GB" sz="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2637182" y="1192136"/>
            <a:ext cx="8654023" cy="704742"/>
          </a:xfrm>
          <a:prstGeom prst="round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68580" tIns="34291" rIns="68580" bIns="34291" rtlCol="0" anchor="t"/>
          <a:lstStyle/>
          <a:p>
            <a:r>
              <a:rPr lang="en-GB" sz="1100" b="1" dirty="0"/>
              <a:t>Project led </a:t>
            </a:r>
            <a:r>
              <a:rPr lang="en-GB" sz="1100" b="1" dirty="0" smtClean="0"/>
              <a:t>by:  </a:t>
            </a:r>
            <a:r>
              <a:rPr lang="en-GB" sz="1100" dirty="0" smtClean="0"/>
              <a:t>???????		</a:t>
            </a:r>
            <a:r>
              <a:rPr lang="en-GB" sz="1100" dirty="0"/>
              <a:t>	</a:t>
            </a:r>
            <a:r>
              <a:rPr lang="en-GB" sz="1100" b="1" dirty="0" smtClean="0"/>
              <a:t>Service/Team</a:t>
            </a:r>
            <a:r>
              <a:rPr lang="en-GB" sz="1100" dirty="0"/>
              <a:t>: ????? </a:t>
            </a:r>
            <a:endParaRPr lang="en-US" sz="1100" dirty="0">
              <a:solidFill>
                <a:prstClr val="black">
                  <a:lumMod val="75000"/>
                  <a:lumOff val="25000"/>
                </a:prstClr>
              </a:solidFill>
              <a:cs typeface="Calibri"/>
            </a:endParaRPr>
          </a:p>
          <a:p>
            <a:pPr defTabSz="457189">
              <a:spcBef>
                <a:spcPts val="72"/>
              </a:spcBef>
              <a:spcAft>
                <a:spcPts val="72"/>
              </a:spcAft>
            </a:pPr>
            <a:r>
              <a:rPr lang="en-US" sz="1100" dirty="0" smtClean="0">
                <a:solidFill>
                  <a:prstClr val="black">
                    <a:lumMod val="75000"/>
                    <a:lumOff val="25000"/>
                  </a:prstClr>
                </a:solidFill>
                <a:cs typeface="Calibri"/>
              </a:rPr>
              <a:t>General </a:t>
            </a:r>
            <a:r>
              <a:rPr lang="en-US" sz="1100" dirty="0">
                <a:solidFill>
                  <a:prstClr val="black">
                    <a:lumMod val="75000"/>
                    <a:lumOff val="25000"/>
                  </a:prstClr>
                </a:solidFill>
                <a:cs typeface="Calibri"/>
              </a:rPr>
              <a:t>back ground and context, what is the problem you are trying to solve</a:t>
            </a:r>
            <a:r>
              <a:rPr lang="en-US" sz="1100" dirty="0" smtClean="0">
                <a:solidFill>
                  <a:prstClr val="black">
                    <a:lumMod val="75000"/>
                    <a:lumOff val="25000"/>
                  </a:prstClr>
                </a:solidFill>
                <a:cs typeface="Calibri"/>
              </a:rPr>
              <a:t>? </a:t>
            </a:r>
            <a:r>
              <a:rPr lang="en-GB" sz="1100" dirty="0"/>
              <a:t> </a:t>
            </a:r>
            <a:endParaRPr lang="en-US" sz="1100" dirty="0">
              <a:solidFill>
                <a:prstClr val="black">
                  <a:lumMod val="75000"/>
                  <a:lumOff val="25000"/>
                </a:prstClr>
              </a:solidFill>
              <a:cs typeface="Calibri" panose="020F0502020204030204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2637183" y="849404"/>
            <a:ext cx="8666919" cy="228701"/>
          </a:xfrm>
          <a:prstGeom prst="roundRect">
            <a:avLst/>
          </a:prstGeom>
          <a:solidFill>
            <a:schemeClr val="accent1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defTabSz="457189"/>
            <a:r>
              <a:rPr lang="en-US" sz="1600" b="1" dirty="0" smtClean="0">
                <a:solidFill>
                  <a:prstClr val="white"/>
                </a:solidFill>
                <a:latin typeface="Calibri"/>
              </a:rPr>
              <a:t>BACKGROUND……. WHO, WHAT, WHY?</a:t>
            </a:r>
            <a:endParaRPr lang="en-US" sz="1600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5512734" y="4536795"/>
            <a:ext cx="5766616" cy="760016"/>
          </a:xfrm>
          <a:prstGeom prst="round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marL="89139" indent="-89139" defTabSz="457189">
              <a:spcBef>
                <a:spcPts val="72"/>
              </a:spcBef>
              <a:spcAft>
                <a:spcPts val="72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</a:rPr>
              <a:t> </a:t>
            </a:r>
            <a:r>
              <a:rPr 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</a:rPr>
              <a:t>R</a:t>
            </a:r>
            <a:r>
              <a:rPr lang="en-US" sz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</a:rPr>
              <a:t>e-measure at ?date?</a:t>
            </a:r>
            <a:endParaRPr lang="en-US" sz="1200" dirty="0">
              <a:solidFill>
                <a:prstClr val="black">
                  <a:lumMod val="75000"/>
                  <a:lumOff val="25000"/>
                </a:prstClr>
              </a:solidFill>
              <a:latin typeface="Calibri"/>
            </a:endParaRPr>
          </a:p>
          <a:p>
            <a:pPr marL="89139" indent="-89139" defTabSz="457189">
              <a:spcBef>
                <a:spcPts val="72"/>
              </a:spcBef>
              <a:spcAft>
                <a:spcPts val="72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</a:rPr>
              <a:t> Communicate outcomes to ???</a:t>
            </a:r>
          </a:p>
          <a:p>
            <a:pPr marL="89139" indent="-89139" defTabSz="457189">
              <a:spcBef>
                <a:spcPts val="72"/>
              </a:spcBef>
              <a:spcAft>
                <a:spcPts val="72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</a:rPr>
              <a:t> Engage wider teams for adopt/adapt of approach </a:t>
            </a:r>
          </a:p>
        </p:txBody>
      </p:sp>
      <p:sp>
        <p:nvSpPr>
          <p:cNvPr id="26" name="Rounded Rectangle 25"/>
          <p:cNvSpPr/>
          <p:nvPr/>
        </p:nvSpPr>
        <p:spPr>
          <a:xfrm>
            <a:off x="5524932" y="4118142"/>
            <a:ext cx="5772543" cy="326448"/>
          </a:xfrm>
          <a:prstGeom prst="roundRect">
            <a:avLst/>
          </a:prstGeom>
          <a:solidFill>
            <a:schemeClr val="accent5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r>
              <a:rPr lang="en-US" sz="1200" b="1" dirty="0" smtClean="0">
                <a:solidFill>
                  <a:prstClr val="white"/>
                </a:solidFill>
                <a:latin typeface="Calibri"/>
              </a:rPr>
              <a:t>NEXT STEPS</a:t>
            </a:r>
            <a:endParaRPr lang="en-US" sz="1200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5518663" y="1970390"/>
            <a:ext cx="5766095" cy="290719"/>
          </a:xfrm>
          <a:prstGeom prst="roundRect">
            <a:avLst/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r>
              <a:rPr lang="en-US" sz="1200" b="1" dirty="0" smtClean="0">
                <a:solidFill>
                  <a:prstClr val="white"/>
                </a:solidFill>
                <a:latin typeface="Calibri"/>
              </a:rPr>
              <a:t>MEASURED OUTCOMES</a:t>
            </a:r>
            <a:endParaRPr lang="en-US" sz="1200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0" name="Rounded Rectangle 29"/>
          <p:cNvSpPr/>
          <p:nvPr/>
        </p:nvSpPr>
        <p:spPr>
          <a:xfrm>
            <a:off x="814394" y="2369112"/>
            <a:ext cx="2034823" cy="2164726"/>
          </a:xfrm>
          <a:prstGeom prst="round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68580" tIns="34291" rIns="68580" bIns="34291" rtlCol="0" anchor="t"/>
          <a:lstStyle/>
          <a:p>
            <a:r>
              <a:rPr lang="en-GB" sz="1100" dirty="0" smtClean="0"/>
              <a:t>Which cohort of patients/customers  will this improvement impact on and how?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 smtClean="0"/>
              <a:t>Improved patient outcomes and/or experience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 smtClean="0"/>
              <a:t>Improved staff satisfaction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 smtClean="0"/>
              <a:t>Savings through time/reduced risk/financial and environmental </a:t>
            </a:r>
            <a:endParaRPr lang="en-US" sz="1100" dirty="0">
              <a:solidFill>
                <a:prstClr val="black">
                  <a:lumMod val="75000"/>
                  <a:lumOff val="25000"/>
                </a:prstClr>
              </a:solidFill>
              <a:cs typeface="Calibri" panose="020F0502020204030204"/>
            </a:endParaRPr>
          </a:p>
        </p:txBody>
      </p:sp>
      <p:sp>
        <p:nvSpPr>
          <p:cNvPr id="31" name="Rounded Rectangle 30"/>
          <p:cNvSpPr/>
          <p:nvPr/>
        </p:nvSpPr>
        <p:spPr>
          <a:xfrm>
            <a:off x="2941983" y="2379676"/>
            <a:ext cx="2345634" cy="2154161"/>
          </a:xfrm>
          <a:prstGeom prst="round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68580" tIns="34291" rIns="68580" bIns="34291" rtlCol="0" anchor="t"/>
          <a:lstStyle/>
          <a:p>
            <a:r>
              <a:rPr lang="en-GB" sz="1100" dirty="0" smtClean="0"/>
              <a:t>Demonstrate changes introduced against each </a:t>
            </a:r>
            <a:r>
              <a:rPr lang="en-GB" sz="1100" smtClean="0"/>
              <a:t>QI principles:</a:t>
            </a:r>
            <a:endParaRPr lang="en-GB" sz="11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 smtClean="0">
                <a:solidFill>
                  <a:prstClr val="black">
                    <a:lumMod val="75000"/>
                    <a:lumOff val="25000"/>
                  </a:prstClr>
                </a:solidFill>
                <a:cs typeface="Calibri" panose="020F0502020204030204"/>
              </a:rPr>
              <a:t>PDSA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 smtClean="0">
                <a:solidFill>
                  <a:prstClr val="black">
                    <a:lumMod val="75000"/>
                    <a:lumOff val="25000"/>
                  </a:prstClr>
                </a:solidFill>
                <a:cs typeface="Calibri" panose="020F0502020204030204"/>
              </a:rPr>
              <a:t>Process/standard work introduced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 smtClean="0">
                <a:solidFill>
                  <a:prstClr val="black">
                    <a:lumMod val="75000"/>
                    <a:lumOff val="25000"/>
                  </a:prstClr>
                </a:solidFill>
                <a:cs typeface="Calibri" panose="020F0502020204030204"/>
              </a:rPr>
              <a:t>Reduced waste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 smtClean="0">
                <a:solidFill>
                  <a:prstClr val="black">
                    <a:lumMod val="75000"/>
                    <a:lumOff val="25000"/>
                  </a:prstClr>
                </a:solidFill>
                <a:cs typeface="Calibri" panose="020F0502020204030204"/>
              </a:rPr>
              <a:t>Add value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 smtClean="0">
                <a:solidFill>
                  <a:prstClr val="black">
                    <a:lumMod val="75000"/>
                    <a:lumOff val="25000"/>
                  </a:prstClr>
                </a:solidFill>
                <a:cs typeface="Calibri" panose="020F0502020204030204"/>
              </a:rPr>
              <a:t>Increase flow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 smtClean="0">
                <a:solidFill>
                  <a:prstClr val="black">
                    <a:lumMod val="75000"/>
                    <a:lumOff val="25000"/>
                  </a:prstClr>
                </a:solidFill>
                <a:cs typeface="Calibri" panose="020F0502020204030204"/>
              </a:rPr>
              <a:t>Mistake proofing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 smtClean="0">
                <a:solidFill>
                  <a:prstClr val="black">
                    <a:lumMod val="75000"/>
                    <a:lumOff val="25000"/>
                  </a:prstClr>
                </a:solidFill>
                <a:cs typeface="Calibri" panose="020F0502020204030204"/>
              </a:rPr>
              <a:t>Engagement – voice of the customer </a:t>
            </a:r>
            <a:endParaRPr lang="en-US" sz="1100" dirty="0">
              <a:solidFill>
                <a:prstClr val="black">
                  <a:lumMod val="75000"/>
                  <a:lumOff val="25000"/>
                </a:prstClr>
              </a:solidFill>
              <a:cs typeface="Calibri" panose="020F0502020204030204"/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806259" y="5352611"/>
            <a:ext cx="10473091" cy="228701"/>
          </a:xfrm>
          <a:prstGeom prst="roundRect">
            <a:avLst/>
          </a:prstGeom>
          <a:solidFill>
            <a:schemeClr val="accent1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defTabSz="457189"/>
            <a:r>
              <a:rPr lang="en-US" sz="1600" b="1" dirty="0" smtClean="0">
                <a:solidFill>
                  <a:prstClr val="white"/>
                </a:solidFill>
                <a:latin typeface="Calibri"/>
              </a:rPr>
              <a:t>OPPORTUNITY FOR SHARED LEARNING </a:t>
            </a:r>
            <a:endParaRPr lang="en-US" sz="1600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806259" y="5695342"/>
            <a:ext cx="10484947" cy="476262"/>
          </a:xfrm>
          <a:prstGeom prst="round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defTabSz="457189">
              <a:spcBef>
                <a:spcPts val="72"/>
              </a:spcBef>
              <a:spcAft>
                <a:spcPts val="72"/>
              </a:spcAft>
            </a:pPr>
            <a:r>
              <a:rPr lang="en-US" sz="11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</a:rPr>
              <a:t>Can we identify opportunities for scale and spread into other services within our organization and/or wider opportunities for quality improvement across the integrated care systems?  Can we learn from the challenges experienced?    </a:t>
            </a:r>
            <a:endParaRPr lang="en-US" sz="1100" dirty="0">
              <a:solidFill>
                <a:prstClr val="black">
                  <a:lumMod val="75000"/>
                  <a:lumOff val="25000"/>
                </a:prstClr>
              </a:solidFill>
              <a:latin typeface="Calibri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5518663" y="2369112"/>
            <a:ext cx="5933919" cy="1797714"/>
            <a:chOff x="5691309" y="2495226"/>
            <a:chExt cx="4870165" cy="1822339"/>
          </a:xfrm>
        </p:grpSpPr>
        <p:sp>
          <p:nvSpPr>
            <p:cNvPr id="27" name="Rounded Rectangle 26"/>
            <p:cNvSpPr/>
            <p:nvPr/>
          </p:nvSpPr>
          <p:spPr>
            <a:xfrm>
              <a:off x="5691309" y="2495226"/>
              <a:ext cx="4727988" cy="1699918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pPr defTabSz="457189">
                <a:spcBef>
                  <a:spcPts val="72"/>
                </a:spcBef>
                <a:spcAft>
                  <a:spcPts val="72"/>
                </a:spcAft>
              </a:pPr>
              <a:r>
                <a:rPr lang="en-US" sz="11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Calibri"/>
                </a:rPr>
                <a:t>Baseline and outcome measures to test if change was an improvement?   ** use visuals **</a:t>
              </a:r>
              <a:endParaRPr lang="en-US" sz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</a:endParaRPr>
            </a:p>
          </p:txBody>
        </p:sp>
        <p:graphicFrame>
          <p:nvGraphicFramePr>
            <p:cNvPr id="10" name="Chart 9"/>
            <p:cNvGraphicFramePr/>
            <p:nvPr>
              <p:extLst>
                <p:ext uri="{D42A27DB-BD31-4B8C-83A1-F6EECF244321}">
                  <p14:modId xmlns:p14="http://schemas.microsoft.com/office/powerpoint/2010/main" val="435377027"/>
                </p:ext>
              </p:extLst>
            </p:nvPr>
          </p:nvGraphicFramePr>
          <p:xfrm>
            <a:off x="8408504" y="2711500"/>
            <a:ext cx="2152970" cy="160606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graphicFrame>
          <p:nvGraphicFramePr>
            <p:cNvPr id="15" name="Chart 14"/>
            <p:cNvGraphicFramePr/>
            <p:nvPr>
              <p:extLst>
                <p:ext uri="{D42A27DB-BD31-4B8C-83A1-F6EECF244321}">
                  <p14:modId xmlns:p14="http://schemas.microsoft.com/office/powerpoint/2010/main" val="687594400"/>
                </p:ext>
              </p:extLst>
            </p:nvPr>
          </p:nvGraphicFramePr>
          <p:xfrm>
            <a:off x="5958495" y="2858411"/>
            <a:ext cx="2583169" cy="133673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</p:grpSp>
      <p:sp>
        <p:nvSpPr>
          <p:cNvPr id="34" name="Rounded Rectangle 33"/>
          <p:cNvSpPr/>
          <p:nvPr/>
        </p:nvSpPr>
        <p:spPr>
          <a:xfrm>
            <a:off x="806259" y="1970853"/>
            <a:ext cx="2042957" cy="290719"/>
          </a:xfrm>
          <a:prstGeom prst="roundRect">
            <a:avLst/>
          </a:prstGeom>
          <a:solidFill>
            <a:schemeClr val="accent5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r>
              <a:rPr lang="en-US" sz="1200" b="1" dirty="0" smtClean="0">
                <a:solidFill>
                  <a:prstClr val="white"/>
                </a:solidFill>
                <a:latin typeface="Calibri"/>
              </a:rPr>
              <a:t>AIM</a:t>
            </a:r>
            <a:endParaRPr lang="en-US" sz="1200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5" name="Rounded Rectangle 34"/>
          <p:cNvSpPr/>
          <p:nvPr/>
        </p:nvSpPr>
        <p:spPr>
          <a:xfrm>
            <a:off x="2941983" y="1981981"/>
            <a:ext cx="2345634" cy="290719"/>
          </a:xfrm>
          <a:prstGeom prst="roundRect">
            <a:avLst/>
          </a:prstGeom>
          <a:solidFill>
            <a:schemeClr val="accent6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r>
              <a:rPr lang="en-US" sz="1200" b="1" dirty="0" smtClean="0">
                <a:solidFill>
                  <a:prstClr val="white"/>
                </a:solidFill>
                <a:latin typeface="Calibri"/>
              </a:rPr>
              <a:t>APPROACH</a:t>
            </a:r>
            <a:endParaRPr lang="en-US" sz="1200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7" name="Rounded Rectangle 36"/>
          <p:cNvSpPr/>
          <p:nvPr/>
        </p:nvSpPr>
        <p:spPr>
          <a:xfrm>
            <a:off x="806259" y="4609545"/>
            <a:ext cx="4481358" cy="290719"/>
          </a:xfrm>
          <a:prstGeom prst="roundRect">
            <a:avLst/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r>
              <a:rPr lang="en-US" sz="1200" b="1" dirty="0" smtClean="0">
                <a:solidFill>
                  <a:prstClr val="white"/>
                </a:solidFill>
                <a:latin typeface="Calibri"/>
              </a:rPr>
              <a:t>CHALLENGES</a:t>
            </a:r>
            <a:endParaRPr lang="en-US" sz="1200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8" name="Rounded Rectangle 37"/>
          <p:cNvSpPr/>
          <p:nvPr/>
        </p:nvSpPr>
        <p:spPr>
          <a:xfrm>
            <a:off x="814393" y="5006072"/>
            <a:ext cx="4481358" cy="290739"/>
          </a:xfrm>
          <a:prstGeom prst="round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68580" tIns="34291" rIns="68580" bIns="34291" rtlCol="0" anchor="t"/>
          <a:lstStyle/>
          <a:p>
            <a:r>
              <a:rPr lang="en-GB" sz="1100" dirty="0" err="1" smtClean="0"/>
              <a:t>Ie</a:t>
            </a:r>
            <a:r>
              <a:rPr lang="en-GB" sz="1100" dirty="0" smtClean="0"/>
              <a:t>. lack of engagement/technology </a:t>
            </a:r>
            <a:endParaRPr lang="en-US" sz="1100" dirty="0">
              <a:solidFill>
                <a:prstClr val="black">
                  <a:lumMod val="75000"/>
                  <a:lumOff val="25000"/>
                </a:prstClr>
              </a:solidFill>
              <a:cs typeface="Calibri" panose="020F0502020204030204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040" y="127079"/>
            <a:ext cx="2065897" cy="1883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2334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233</Words>
  <Application>Microsoft Office PowerPoint</Application>
  <PresentationFormat>Widescreen</PresentationFormat>
  <Paragraphs>31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Lantinghei SC Demibold</vt:lpstr>
      <vt:lpstr>1_Office Theme</vt:lpstr>
      <vt:lpstr>CASE STUDY - Continuous Quality Improvement ************* Project Title***************</vt:lpstr>
    </vt:vector>
  </TitlesOfParts>
  <Company>S&amp;SHIS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Project :</dc:title>
  <dc:creator>Beasley Jayne (RLY) NSCHT</dc:creator>
  <cp:lastModifiedBy>Roz Jones (RRE) MPFT</cp:lastModifiedBy>
  <cp:revision>13</cp:revision>
  <dcterms:created xsi:type="dcterms:W3CDTF">2022-07-14T06:08:31Z</dcterms:created>
  <dcterms:modified xsi:type="dcterms:W3CDTF">2022-10-18T12:43:44Z</dcterms:modified>
</cp:coreProperties>
</file>